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7687A-F9F5-4122-ABB3-659F02193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EB0328-77B0-46E4-BCBC-DB083C44AD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D2032-662F-4499-B5E4-810935356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EAC4E-76FE-4158-BED4-FEA2E8E68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EB4F1-4902-49F8-9541-FDFDB9EAD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90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B453E-4901-47E0-9C42-A20DC14D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843AEB-329C-440F-8CA0-FA59A5624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F42CA-A12F-4011-A955-2D6946AD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9E469-3EDD-4EE1-8DE0-394AAD0AC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366EC-D3A8-4931-BEA1-7B301A670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9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974BA-68CC-41CD-AE8D-53B01C9D6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8696C-ECBB-42C1-8AA9-9C318706F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2D157-BC93-4E6D-86DF-D37C29F4A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751D3-92BA-4902-9092-334C982E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0756B-3019-4AFA-A821-D0F40230A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0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8A9A1-EECF-4BEA-9FE4-3D941620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D2A05-EA2F-4ABE-AB72-546A7E4D4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79D35-682D-4652-A651-CAF381DAD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F7D8B-4A1C-4E49-8486-75266F06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34BAA-05F6-4755-9EE7-787E1C24E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7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4B848-6A2B-43CA-A6BD-BC93DA3C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E2264-B427-4518-A8E0-4850DDB5D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CFA47-7560-4C50-8201-FF75DE586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E4E66-2730-4665-A389-DCCEABB48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90E3E-B2DA-4586-BAD6-BF774DB06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4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D7A3F-753C-4C9F-BBE7-4711B2131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A1340-CF93-4DC9-85B9-FE87E2AF31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3D9DB-6900-4E54-9BDF-79FDFCD2E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EE483-1240-4C3E-8CE8-7272B6C0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C5C89-E79C-42FC-A318-F18591BBB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A6958-9B5C-4A85-9376-EF380BF17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0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F1170-D09A-4CE8-991C-79AE2B9DB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28A2D-FB85-4FDB-B5CC-3D2A67092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44F96-DC1B-45E1-B56F-B94EAC675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11CEEA-2D78-437D-90A4-6F73E5E7E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563656-D638-44C5-B31D-00C9E4BE2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6B7A23-879F-4F46-B592-C7E5AEE10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352736-8326-42D5-9575-AA102253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0A445-C210-4D47-80E5-FF9B8DBC8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1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60ED-81BB-4D2B-9326-C29057EDB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7C5AF-D267-443C-B00F-97F64BAD3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E0360-A1EF-47AC-824B-A0C32DFF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E59BD-D6AA-48E3-9E8F-7A74DAC4D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7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C31966-5A9E-4CBE-93E4-E6DC1E94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2C5DA-FBC8-4013-91A0-2A61DF4F3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CF273-390D-4B35-AB5C-250F8A4AD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3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55630-C413-4046-A3E9-D958B8ACB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D8844-362B-4E02-A611-8F3998910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27CDB-5964-41BF-96D1-8D7DAD18F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EF2CF-50FE-4C00-9403-CCE664BF8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51269-21F5-4FBB-BC4D-8D82EA7C3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690EC-CE64-4FF4-9B7A-10E2CB52A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5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41FF1-4F71-4090-A2E6-EBD4A14CF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AA3B31-D1AC-4AE3-BC74-91354DB1A8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781FE0-5E94-40E6-B46C-0EF37A59F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F6791-444A-4CE3-B4E3-95D7868A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2A2EA4-5CD7-4707-A894-8C10AEA6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FC36B-3C77-4F69-80D0-5FE7091D6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7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1BE8DC-2615-4A51-9154-AE39018E1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7614F-0F5A-49CF-A629-872DBE505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8E423-CECA-4183-9A77-021A933872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0FC0-EE5B-4E43-BB7B-BB8429A3CB0C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BE0CB-2F66-4219-97CE-8C6B91127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1CC8-657E-488C-9988-8055F62CC8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9B2F6-A2EC-4EB7-8C61-6BB59603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l.linkedin.com/in/ron-slagter-04857994" TargetMode="External"/><Relationship Id="rId2" Type="http://schemas.openxmlformats.org/officeDocument/2006/relationships/hyperlink" Target="https://anatomytool.org/content/slagter-drawing-prenatal-circulation-no-labe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hyperlink" Target="https://www.lumc.nl/org/anatomie-embryologie/medewerkers/902201059122533?setlanguage=English&amp;setcountry=e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C26C6-1AD5-4BB7-B6C5-6E294431A4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7590" y="1110332"/>
            <a:ext cx="9144000" cy="2968374"/>
          </a:xfrm>
        </p:spPr>
        <p:txBody>
          <a:bodyPr>
            <a:noAutofit/>
          </a:bodyPr>
          <a:lstStyle/>
          <a:p>
            <a:r>
              <a:rPr lang="en-US" sz="2800"/>
              <a:t>Presentation slide</a:t>
            </a:r>
            <a:br>
              <a:rPr lang="en-US" sz="2800"/>
            </a:br>
            <a:r>
              <a:rPr lang="en-US" sz="2800"/>
              <a:t>based on </a:t>
            </a:r>
            <a:br>
              <a:rPr lang="en-US" sz="2800"/>
            </a:br>
            <a:br>
              <a:rPr lang="en-US" sz="2800">
                <a:hlinkClick r:id="rId2"/>
              </a:rPr>
            </a:br>
            <a:r>
              <a:rPr lang="en-US" sz="2800">
                <a:hlinkClick r:id="rId2"/>
              </a:rPr>
              <a:t>"Slagter - Drawing Fetal circulation - no labels"</a:t>
            </a:r>
            <a:r>
              <a:rPr lang="en-US" sz="2800"/>
              <a:t> </a:t>
            </a:r>
            <a:br>
              <a:rPr lang="en-US" sz="2800"/>
            </a:br>
            <a:r>
              <a:rPr lang="en-US" sz="2800"/>
              <a:t>by </a:t>
            </a:r>
            <a:r>
              <a:rPr lang="en-US" sz="2800">
                <a:hlinkClick r:id="rId3"/>
              </a:rPr>
              <a:t>Ron Slagter</a:t>
            </a:r>
            <a:r>
              <a:rPr lang="en-US" sz="2800"/>
              <a:t> and </a:t>
            </a:r>
            <a:r>
              <a:rPr lang="en-US" sz="2800">
                <a:hlinkClick r:id="rId4"/>
              </a:rPr>
              <a:t>O. Paul Gobée</a:t>
            </a:r>
            <a:r>
              <a:rPr lang="en-US" sz="2800"/>
              <a:t>, LUMC, </a:t>
            </a:r>
            <a:br>
              <a:rPr lang="en-US" sz="2800"/>
            </a:br>
            <a:r>
              <a:rPr lang="en-US" sz="2800"/>
              <a:t>license: </a:t>
            </a:r>
            <a:r>
              <a:rPr lang="en-US" sz="2800">
                <a:hlinkClick r:id="rId5"/>
              </a:rPr>
              <a:t>CC BY-NC-SA</a:t>
            </a:r>
            <a:endParaRPr lang="en-US" sz="2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9A913-4CA4-486C-B924-238E2E0C46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662" y="5091205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8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F98AD8-F3EE-4321-AD58-7D4008DC1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635" y="0"/>
            <a:ext cx="593473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2F3BB2-EA22-4408-9619-345CEE132BA9}"/>
              </a:ext>
            </a:extLst>
          </p:cNvPr>
          <p:cNvSpPr txBox="1"/>
          <p:nvPr/>
        </p:nvSpPr>
        <p:spPr>
          <a:xfrm>
            <a:off x="5739063" y="6148137"/>
            <a:ext cx="1619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a. umbilicalis/</a:t>
            </a:r>
          </a:p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umbilical artery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258C16-1158-4873-B21C-DD7D20B3FA1C}"/>
              </a:ext>
            </a:extLst>
          </p:cNvPr>
          <p:cNvSpPr txBox="1"/>
          <p:nvPr/>
        </p:nvSpPr>
        <p:spPr>
          <a:xfrm>
            <a:off x="2841458" y="2125579"/>
            <a:ext cx="1462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v. umbilicalis/</a:t>
            </a:r>
          </a:p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umbilical vein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536FD1-9308-40ED-8563-C87F94D10207}"/>
              </a:ext>
            </a:extLst>
          </p:cNvPr>
          <p:cNvSpPr txBox="1"/>
          <p:nvPr/>
        </p:nvSpPr>
        <p:spPr>
          <a:xfrm>
            <a:off x="7928811" y="2884648"/>
            <a:ext cx="17059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ductus venosus/</a:t>
            </a:r>
          </a:p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venous duct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B918D53-4BE0-4432-9CDC-1349E3F315BF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5564605" y="3146258"/>
            <a:ext cx="23642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7A91DF2-2E36-435C-BA3B-8DA84C87E161}"/>
              </a:ext>
            </a:extLst>
          </p:cNvPr>
          <p:cNvSpPr/>
          <p:nvPr/>
        </p:nvSpPr>
        <p:spPr>
          <a:xfrm>
            <a:off x="3597442" y="2604837"/>
            <a:ext cx="2021305" cy="2400300"/>
          </a:xfrm>
          <a:custGeom>
            <a:avLst/>
            <a:gdLst>
              <a:gd name="connsiteX0" fmla="*/ 0 w 2021305"/>
              <a:gd name="connsiteY0" fmla="*/ 0 h 2400300"/>
              <a:gd name="connsiteX1" fmla="*/ 487279 w 2021305"/>
              <a:gd name="connsiteY1" fmla="*/ 1570121 h 2400300"/>
              <a:gd name="connsiteX2" fmla="*/ 2021305 w 2021305"/>
              <a:gd name="connsiteY2" fmla="*/ 2400300 h 2400300"/>
              <a:gd name="connsiteX0" fmla="*/ 0 w 2021305"/>
              <a:gd name="connsiteY0" fmla="*/ 0 h 2400300"/>
              <a:gd name="connsiteX1" fmla="*/ 631658 w 2021305"/>
              <a:gd name="connsiteY1" fmla="*/ 1401679 h 2400300"/>
              <a:gd name="connsiteX2" fmla="*/ 2021305 w 2021305"/>
              <a:gd name="connsiteY2" fmla="*/ 2400300 h 2400300"/>
              <a:gd name="connsiteX0" fmla="*/ 0 w 2021305"/>
              <a:gd name="connsiteY0" fmla="*/ 0 h 2400300"/>
              <a:gd name="connsiteX1" fmla="*/ 667753 w 2021305"/>
              <a:gd name="connsiteY1" fmla="*/ 1371600 h 2400300"/>
              <a:gd name="connsiteX2" fmla="*/ 2021305 w 2021305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1305" h="2400300">
                <a:moveTo>
                  <a:pt x="0" y="0"/>
                </a:moveTo>
                <a:cubicBezTo>
                  <a:pt x="75197" y="585035"/>
                  <a:pt x="330869" y="971550"/>
                  <a:pt x="667753" y="1371600"/>
                </a:cubicBezTo>
                <a:cubicBezTo>
                  <a:pt x="1004637" y="1771650"/>
                  <a:pt x="1422734" y="2185235"/>
                  <a:pt x="2021305" y="24003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22A674-840B-45AB-A9D9-FA06F5F040C2}"/>
              </a:ext>
            </a:extLst>
          </p:cNvPr>
          <p:cNvCxnSpPr>
            <a:cxnSpLocks/>
          </p:cNvCxnSpPr>
          <p:nvPr/>
        </p:nvCxnSpPr>
        <p:spPr>
          <a:xfrm flipH="1" flipV="1">
            <a:off x="5748088" y="5871411"/>
            <a:ext cx="416516" cy="2767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37C7FAD-822F-424C-A07D-36A102D56C34}"/>
              </a:ext>
            </a:extLst>
          </p:cNvPr>
          <p:cNvCxnSpPr>
            <a:cxnSpLocks/>
          </p:cNvCxnSpPr>
          <p:nvPr/>
        </p:nvCxnSpPr>
        <p:spPr>
          <a:xfrm flipH="1" flipV="1">
            <a:off x="5748088" y="5716853"/>
            <a:ext cx="416515" cy="4312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1E641B3-1ABA-42C1-A191-8EE00623C24B}"/>
              </a:ext>
            </a:extLst>
          </p:cNvPr>
          <p:cNvSpPr txBox="1"/>
          <p:nvPr/>
        </p:nvSpPr>
        <p:spPr>
          <a:xfrm>
            <a:off x="7928811" y="788299"/>
            <a:ext cx="1766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ductus arteriosus</a:t>
            </a:r>
          </a:p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(Botalli)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47ACA08-7A51-4C8C-837B-4EA5A2219663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6029827" y="1049909"/>
            <a:ext cx="18989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36F7A93-8A8C-4E5A-83DF-5A318E506CE9}"/>
              </a:ext>
            </a:extLst>
          </p:cNvPr>
          <p:cNvSpPr txBox="1"/>
          <p:nvPr/>
        </p:nvSpPr>
        <p:spPr>
          <a:xfrm>
            <a:off x="2841458" y="1436285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foramen ovale</a:t>
            </a:r>
            <a:endParaRPr lang="en-US" sz="1400">
              <a:latin typeface="Poppins Medium" panose="00000600000000000000" pitchFamily="50" charset="0"/>
              <a:cs typeface="Poppins Medium" panose="00000600000000000000" pitchFamily="50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3126BB4-1FF0-4555-B22D-38D8704214A1}"/>
              </a:ext>
            </a:extLst>
          </p:cNvPr>
          <p:cNvCxnSpPr>
            <a:cxnSpLocks/>
          </p:cNvCxnSpPr>
          <p:nvPr/>
        </p:nvCxnSpPr>
        <p:spPr>
          <a:xfrm flipH="1">
            <a:off x="4348602" y="1558089"/>
            <a:ext cx="133632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E231279-9128-4518-A873-6B1900C0A208}"/>
              </a:ext>
            </a:extLst>
          </p:cNvPr>
          <p:cNvSpPr txBox="1"/>
          <p:nvPr/>
        </p:nvSpPr>
        <p:spPr>
          <a:xfrm>
            <a:off x="3614440" y="6142121"/>
            <a:ext cx="1154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Poppins Medium" panose="00000600000000000000" pitchFamily="50" charset="0"/>
                <a:cs typeface="Poppins Medium" panose="00000600000000000000" pitchFamily="50" charset="0"/>
              </a:rPr>
              <a:t>umbilical cord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2020C9F-8EA8-47A1-B0C5-17DC99147584}"/>
              </a:ext>
            </a:extLst>
          </p:cNvPr>
          <p:cNvCxnSpPr>
            <a:cxnSpLocks/>
          </p:cNvCxnSpPr>
          <p:nvPr/>
        </p:nvCxnSpPr>
        <p:spPr>
          <a:xfrm flipV="1">
            <a:off x="4191579" y="5530210"/>
            <a:ext cx="1" cy="6179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772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Poppins Medium</vt:lpstr>
      <vt:lpstr>Office Theme</vt:lpstr>
      <vt:lpstr>Presentation slide based on   "Slagter - Drawing Fetal circulation - no labels"  by Ron Slagter and O. Paul Gobée, LUMC,  license: CC BY-NC-SA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4</cp:revision>
  <dcterms:created xsi:type="dcterms:W3CDTF">2021-02-14T14:20:06Z</dcterms:created>
  <dcterms:modified xsi:type="dcterms:W3CDTF">2021-02-14T14:53:15Z</dcterms:modified>
</cp:coreProperties>
</file>