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7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48" y="96"/>
      </p:cViewPr>
      <p:guideLst>
        <p:guide orient="horz" pos="2160"/>
        <p:guide pos="17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BE1E5-9D63-4CAB-80A0-8AB208CA8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DD36A-8DCC-4F49-B276-30A7994BCF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48FE1-3FBA-41E6-AA7D-A5F44E4DB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61C07-D22A-4079-A2CB-8D1B7EEC3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3AE69-27BA-4B8E-B101-81BFE0142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6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E1538-4B04-471B-BF8B-9D6D33328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C664DC-D151-45C7-9DC9-1D2AF7EF6C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DAD85-C0ED-4583-91F8-163C8582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47968-71BA-4824-943A-50135B9AC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6AB1B-EB5A-43BE-84D9-B63E5D824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9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DEB5EB-93F6-47D0-BF41-773AC97318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E4B08-D367-4019-941B-B5BAAF4C6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4FB16-373B-499D-B024-6889534DC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8C188-9D1F-41BC-B27A-634DC880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BAF7D-3A11-4640-8993-25B212AB9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5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7CF6-18E1-4384-AF3A-AEDA4076D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8293F-B33D-458C-961A-C7878FAA2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7982A-F829-498E-A201-DDA40282E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EF31F-4B04-4F42-A7C9-83362597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1379D-0150-4249-8E91-2044D5B49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6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79FAA-E631-4F59-93DC-329216CB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BDCE1-A292-489A-A084-F17F84751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FBE89-3760-4030-A449-A01B11A24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C057-CBE8-4699-91DE-22123B2B5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D1602-9197-4D6B-AA36-A938A348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0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ACD1A-1D55-4D2E-AB2D-806698FCB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AF082-7332-4374-8BF7-230214D9BF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E6FD5C-A09D-4663-A18D-5C40EC37E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0C8AA-5C02-4646-8A08-D04250BDD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6B5FA-2680-448A-A27D-94648C02C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43513-3A28-4FBC-B122-C597F1699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8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B6C0-5974-4F1B-ABEE-3DBB1885C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F5882-A3FD-4CC1-9F6F-8902DA2EC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2BCD9-A301-462A-AE97-2910077CB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8E3FF4-8E82-43CB-AC99-F13983BDE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C80D0D-4B8D-49A1-9672-53BC51999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6DE1E-BA31-4DC9-B436-488F539A6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8652D6-D4B0-4C4B-97AC-63B2DB51A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36EFE1-07C1-471E-A982-B99DAA7D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8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2E439-FC08-4FB9-8F9C-C115BAF3A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51AD43-24B3-430B-BFB5-9933409CC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DB740-735E-4067-9E9F-CD57319D2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B95E2-7B94-4D8F-AE0F-7E3394D0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1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F5A184-311E-4801-85A7-FF8C909AE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81AD3C-8FF6-490A-BE0B-60FCA96E4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FA287-5E7D-4EF8-BD9A-DCBFC838B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5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F6DDE-0B1A-4511-8311-3682A4DA0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94E32-A9BD-4EFE-9E4E-0FB48B7EE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8DA58D-5DE6-45FB-B1A4-95C546A7D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F3AB7-E93C-4216-8E15-CFA454A04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63DE7-04D6-4171-B1BF-A6C633637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E0EC1-7650-4D1E-BB04-8535746F7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36CFB-2190-4D11-9DAF-1F5D78124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31DF22-73D7-49CB-9A08-25070B27EA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61EF6E-6331-4760-ADEE-F624ADDC8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DE600-A49B-49C7-97D4-42CE3A9F9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C1DE9-0665-4150-9D85-55B442C92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C09E7-32C3-4BEE-8000-12FC07D17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6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3A3C3F-C6F9-4D75-8151-006154589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F98D4-5D4C-4527-9B29-055768518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49C14-040B-496A-89C8-7A85BF635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F822A-9C1B-43B6-991D-517E193CB74E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0AD35-D21C-4074-8DD1-CF124F664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138E2-6FB6-4C50-82D7-5CC2C69E0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5EA59-20A7-4418-B821-D031984BD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3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umc.nl/org/anatomie-embryologie/medewerkers/110802?setlanguage=English&amp;setcountry=en" TargetMode="External"/><Relationship Id="rId2" Type="http://schemas.openxmlformats.org/officeDocument/2006/relationships/hyperlink" Target="https://anatomytool.org/content/umbilical-folds-no-labels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creativecommons.org/licenses/by-nc-sa/4.0/" TargetMode="External"/><Relationship Id="rId4" Type="http://schemas.openxmlformats.org/officeDocument/2006/relationships/hyperlink" Target="https://www.lumc.nl/org/anatomie-embryologie/medewerkers/902201059122533?setlanguage=English&amp;setcountry=e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natomytool.org/content/umbilical-folds-no-labels" TargetMode="External"/><Relationship Id="rId7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reativecommons.org/licenses/by-nc-sa/4.0/" TargetMode="External"/><Relationship Id="rId5" Type="http://schemas.openxmlformats.org/officeDocument/2006/relationships/hyperlink" Target="https://www.lumc.nl/org/anatomie-embryologie/medewerkers/902201059122533?setlanguage=English&amp;setcountry=en" TargetMode="External"/><Relationship Id="rId4" Type="http://schemas.openxmlformats.org/officeDocument/2006/relationships/hyperlink" Target="https://www.lumc.nl/org/anatomie-embryologie/medewerkers/110802?setlanguage=English&amp;setcountry=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0266D-FFE2-4162-A740-CD297BBA60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65000"/>
                  </a:schemeClr>
                </a:solidFill>
              </a:rPr>
              <a:t>Umbilical folds and ligaments labeled</a:t>
            </a:r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3AF09A-EF8D-4AFC-A9AF-7E1D10151D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Based on "The umbilical folds, no labels"</a:t>
            </a:r>
            <a:r>
              <a:rPr lang="en-US" altLang="en-US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 at AnatomyTOOL.org by </a:t>
            </a:r>
            <a:r>
              <a:rPr lang="en-US" altLang="en-US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S. Bas Blankevoort</a:t>
            </a:r>
            <a:r>
              <a:rPr lang="en-US" altLang="en-US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, LUMC and </a:t>
            </a:r>
            <a:r>
              <a:rPr lang="en-US" altLang="en-US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O. Paul Gobée</a:t>
            </a:r>
            <a:r>
              <a:rPr lang="en-US" altLang="en-US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, LUMC, license: </a:t>
            </a:r>
            <a:r>
              <a:rPr lang="en-US" altLang="en-US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</a:t>
            </a:r>
            <a:r>
              <a:rPr lang="en-US" altLang="en-US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     </a:t>
            </a:r>
          </a:p>
          <a:p>
            <a:endParaRPr lang="en-US"/>
          </a:p>
        </p:txBody>
      </p:sp>
      <p:pic>
        <p:nvPicPr>
          <p:cNvPr id="4" name="Picture 2">
            <a:hlinkClick r:id="rId5"/>
            <a:extLst>
              <a:ext uri="{FF2B5EF4-FFF2-40B4-BE49-F238E27FC236}">
                <a16:creationId xmlns:a16="http://schemas.microsoft.com/office/drawing/2014/main" id="{00345895-BAD7-4389-9F21-5E746630D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718" y="5016499"/>
            <a:ext cx="95250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17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EF2CC7-5977-4F83-A2CF-67445200E7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758" y="0"/>
            <a:ext cx="5581666" cy="6378083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BD4ACD76-5B40-4F2D-B9E3-AECD7AA4F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41" y="6426515"/>
            <a:ext cx="772175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Based on "The umbilical folds, no labels"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</a:rPr>
              <a:t> at AnatomyTOOL.org by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S. Bas Blankevoort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</a:rPr>
              <a:t>, LUMC and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O. Paul Gobée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</a:rPr>
              <a:t>, LUMC, license: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</a:rPr>
              <a:t>     </a:t>
            </a:r>
          </a:p>
        </p:txBody>
      </p:sp>
      <p:pic>
        <p:nvPicPr>
          <p:cNvPr id="1026" name="Picture 2">
            <a:hlinkClick r:id="rId6"/>
            <a:extLst>
              <a:ext uri="{FF2B5EF4-FFF2-40B4-BE49-F238E27FC236}">
                <a16:creationId xmlns:a16="http://schemas.microsoft.com/office/drawing/2014/main" id="{BCCA877E-43CC-4F6E-B4CB-5AEC75032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743" y="5973655"/>
            <a:ext cx="952500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3E5731-0F71-4E20-B419-3B474BEB7AAF}"/>
              </a:ext>
            </a:extLst>
          </p:cNvPr>
          <p:cNvSpPr txBox="1"/>
          <p:nvPr/>
        </p:nvSpPr>
        <p:spPr>
          <a:xfrm>
            <a:off x="-32321" y="359086"/>
            <a:ext cx="28015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Falciform ligament </a:t>
            </a:r>
            <a:r>
              <a:rPr lang="en-GB" sz="1600" i="1"/>
              <a:t>ensheathing:</a:t>
            </a:r>
            <a:endParaRPr lang="en-US" i="1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896B51-121D-418E-8DEA-887257154296}"/>
              </a:ext>
            </a:extLst>
          </p:cNvPr>
          <p:cNvCxnSpPr>
            <a:cxnSpLocks/>
          </p:cNvCxnSpPr>
          <p:nvPr/>
        </p:nvCxnSpPr>
        <p:spPr>
          <a:xfrm>
            <a:off x="2808987" y="554299"/>
            <a:ext cx="2842783" cy="4203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C044A85-08E1-4590-B623-3DCCD114B1E5}"/>
              </a:ext>
            </a:extLst>
          </p:cNvPr>
          <p:cNvSpPr txBox="1"/>
          <p:nvPr/>
        </p:nvSpPr>
        <p:spPr>
          <a:xfrm>
            <a:off x="6590" y="2348330"/>
            <a:ext cx="28015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Lateral umbilical fold </a:t>
            </a:r>
            <a:r>
              <a:rPr lang="en-GB" sz="1400"/>
              <a:t>(overlying the inferior epigastric artery and vein)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E85418-108B-4F5F-96CA-6FB64F1E0176}"/>
              </a:ext>
            </a:extLst>
          </p:cNvPr>
          <p:cNvSpPr txBox="1"/>
          <p:nvPr/>
        </p:nvSpPr>
        <p:spPr>
          <a:xfrm>
            <a:off x="7422" y="3255109"/>
            <a:ext cx="28015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Medial umbilical fold </a:t>
            </a:r>
            <a:r>
              <a:rPr lang="en-GB" sz="1400"/>
              <a:t>(overlying the medial umbilical ligament, which is the obliterated fetal umbilical artery)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CC626-4086-4ACB-B2ED-F972F0393AA7}"/>
              </a:ext>
            </a:extLst>
          </p:cNvPr>
          <p:cNvSpPr txBox="1"/>
          <p:nvPr/>
        </p:nvSpPr>
        <p:spPr>
          <a:xfrm>
            <a:off x="7422" y="4399463"/>
            <a:ext cx="28015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Median umbilical fold </a:t>
            </a:r>
            <a:r>
              <a:rPr lang="en-GB" sz="1400"/>
              <a:t>(overlying the median umbilical ligament, which is a remnant of the fetal urachus)</a:t>
            </a: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180C04-BE75-4C97-A436-3802C8CED2BD}"/>
              </a:ext>
            </a:extLst>
          </p:cNvPr>
          <p:cNvSpPr txBox="1"/>
          <p:nvPr/>
        </p:nvSpPr>
        <p:spPr>
          <a:xfrm>
            <a:off x="-32321" y="985842"/>
            <a:ext cx="280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Round ligament of liver</a:t>
            </a:r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57BD0A-71C3-40C5-931B-05FF749DD40A}"/>
              </a:ext>
            </a:extLst>
          </p:cNvPr>
          <p:cNvCxnSpPr>
            <a:cxnSpLocks/>
          </p:cNvCxnSpPr>
          <p:nvPr/>
        </p:nvCxnSpPr>
        <p:spPr>
          <a:xfrm>
            <a:off x="2808986" y="1171134"/>
            <a:ext cx="2716325" cy="837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D2941F-58A4-41A4-887D-1252D74D990E}"/>
              </a:ext>
            </a:extLst>
          </p:cNvPr>
          <p:cNvCxnSpPr>
            <a:cxnSpLocks/>
          </p:cNvCxnSpPr>
          <p:nvPr/>
        </p:nvCxnSpPr>
        <p:spPr>
          <a:xfrm>
            <a:off x="2808986" y="2561932"/>
            <a:ext cx="2200759" cy="7677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92385B4-526F-4545-A510-4ECDF758499D}"/>
              </a:ext>
            </a:extLst>
          </p:cNvPr>
          <p:cNvCxnSpPr>
            <a:cxnSpLocks/>
          </p:cNvCxnSpPr>
          <p:nvPr/>
        </p:nvCxnSpPr>
        <p:spPr>
          <a:xfrm>
            <a:off x="2811294" y="3443591"/>
            <a:ext cx="2752929" cy="2909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631008F-1F1C-441F-B2C2-627207D51A8D}"/>
              </a:ext>
            </a:extLst>
          </p:cNvPr>
          <p:cNvCxnSpPr>
            <a:cxnSpLocks/>
          </p:cNvCxnSpPr>
          <p:nvPr/>
        </p:nvCxnSpPr>
        <p:spPr>
          <a:xfrm flipV="1">
            <a:off x="2808986" y="4218066"/>
            <a:ext cx="3026605" cy="3636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D639AA0-E9DB-45C8-AAB4-080FCA8382C9}"/>
              </a:ext>
            </a:extLst>
          </p:cNvPr>
          <p:cNvSpPr txBox="1"/>
          <p:nvPr/>
        </p:nvSpPr>
        <p:spPr>
          <a:xfrm>
            <a:off x="6590" y="1700797"/>
            <a:ext cx="280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/>
              <a:t>Peritoneum</a:t>
            </a:r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884DDFA-309A-4B12-8BEE-C28821FCAF8C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2808154" y="1885463"/>
            <a:ext cx="917539" cy="625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35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Umbilical folds and ligaments labeled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Oscar Paul Gobée</cp:lastModifiedBy>
  <cp:revision>5</cp:revision>
  <dcterms:created xsi:type="dcterms:W3CDTF">2020-02-02T00:59:42Z</dcterms:created>
  <dcterms:modified xsi:type="dcterms:W3CDTF">2020-02-02T01:32:31Z</dcterms:modified>
</cp:coreProperties>
</file>