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5EA0-76D8-F92F-F11B-D4DDD040D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02050-6D8E-68A7-2BA7-CD605D718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31AEC-67FE-B3E9-C9FB-E85250B50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A02D2-2F6A-0F44-F63C-6D1C06D3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A8D93-FC41-1AD6-CA48-73A469F6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6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27AD-669B-0B48-8EFB-BB9F1590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0410B-0D7C-E877-CDEB-DEE4D2991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A43E3-3DDF-4BC2-5AEC-19CC439ED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5AA48-51F1-BFA1-16CB-C05C6F80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89AC2-6F73-F427-99A8-569B9FF2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8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1061A9-55AB-091D-8C5C-13C15AD9A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F5B7F-563E-85A6-66F7-31654E031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9BDCD-1B4B-F0A5-B800-106DFE6B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10403-D625-59A6-8247-7D4FD5CE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518E6-E43B-3A05-9DB3-002432B5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4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9759-75D3-38A8-DBCC-99D0124D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E1AFB-15C1-A497-1124-B2589553B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A41BC-AB57-C58B-5385-789928B0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16639-FDC0-C0BD-E01C-2416ED6B6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A4BE4-A01B-6048-B2F9-ACD32B35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F962-FC4F-CD92-AD83-95C10F8C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BDDAE-DC9A-AB3F-6635-C91DB89C2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84143-D88C-D616-C824-48CBD733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5C11F-8605-0888-84EE-6977E6AE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4E2F3-8C0D-25A2-DB0F-67639116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3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50196-C871-5930-7637-C245C5D4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CCA26-FC00-ABEC-957E-07134E312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9F4FC-D7D2-C980-CDCA-346F07A65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A157D-5E06-19DD-9C50-E6AADB48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4249F-1482-EFB4-CB4B-828CD5AA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42909-AF71-14BE-1EF8-5BA2BB5B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5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34E6-4092-E3ED-3875-6BE6F25B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C2C2A-512D-F072-F496-BEBFA3F95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B0119-00EB-D75F-CAFF-9C4716DB2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83536-84C3-A4FA-07A8-7A1E9C8B1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99EA2-6080-F819-ADE2-265D09EC5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C6836-2BE4-FD62-A331-76C1D1F3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E53C15-C94C-D0FA-93AB-38CE19F5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850A2-20E5-056A-BC89-14927D24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77D7-3C42-6F67-723A-81344793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7E631-35E8-EA35-DE40-A4ACF2BA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C91C1-2DEA-A4C9-686B-E51CB646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32BD3-5842-E064-67E9-DE87E30F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7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733F1D-A4AB-E5CE-B639-0687E1F1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A72E0-7E2B-B4EF-EB38-C92EA94E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1F749-DB0F-F60F-6B5F-79098EE4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5D49-8148-0033-27C7-F530BAEF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5DB54-72EE-F018-F1E2-7D2AE4D21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D81B0-FBA8-8131-5F37-05E23E215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C4215-71BD-713A-3E4F-3C40BC70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38C54-4EA4-F2E4-1E02-2081689C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839EA-7161-9DD6-D514-7F000D36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6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0BB35-AC7B-9203-CA39-C31DF3AD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6B23F-3093-3134-182D-5B0B395D4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E8930-6952-D80D-8778-A9F6B216F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8121F-71AB-261D-7D83-A57D4849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09FFF-703E-B19B-EA20-32E34A19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8DB25-EC23-2FEB-7BC2-4EF3C9E8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5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D698C5-BEEE-1BC2-939C-C3988304B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1078B-7D8B-8454-5C54-AF5682F5F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2AA0B-823A-CDCE-CD4A-28BB560D4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60633-ADA0-B97A-2CE5-DD4BADC12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BF4BF-7327-B4EC-6EAC-DC5724823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9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iverr.com/dream_studio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9916-6535-42DE-962A-3F3C81F0FC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rgbClr val="0070C0"/>
                </a:solidFill>
              </a:rPr>
              <a:t>Presentation slide</a:t>
            </a:r>
            <a:br>
              <a:rPr lang="en-GB">
                <a:solidFill>
                  <a:srgbClr val="0070C0"/>
                </a:solidFill>
              </a:rPr>
            </a:br>
            <a:r>
              <a:rPr lang="en-GB" sz="4400">
                <a:solidFill>
                  <a:srgbClr val="0070C0"/>
                </a:solidFill>
              </a:rPr>
              <a:t>Sobotta 1909 fig.569 - </a:t>
            </a:r>
            <a:br>
              <a:rPr lang="en-GB" sz="4400">
                <a:solidFill>
                  <a:srgbClr val="0070C0"/>
                </a:solidFill>
              </a:rPr>
            </a:br>
            <a:r>
              <a:rPr lang="en-GB" sz="4400">
                <a:solidFill>
                  <a:srgbClr val="0070C0"/>
                </a:solidFill>
              </a:rPr>
              <a:t>Vessels of the male pelvis</a:t>
            </a:r>
            <a:br>
              <a:rPr lang="en-GB" sz="4400">
                <a:solidFill>
                  <a:srgbClr val="0070C0"/>
                </a:solidFill>
              </a:rPr>
            </a:br>
            <a:r>
              <a:rPr lang="en-GB" sz="1800" i="1">
                <a:solidFill>
                  <a:srgbClr val="0070C0"/>
                </a:solidFill>
              </a:rPr>
              <a:t>(based on </a:t>
            </a:r>
            <a:r>
              <a:rPr lang="en-US" sz="1800" i="1">
                <a:solidFill>
                  <a:srgbClr val="0070C0"/>
                </a:solidFill>
              </a:rPr>
              <a:t>Sobotta 1909 fig.569 - Vessels of the male genitalia)</a:t>
            </a:r>
            <a:endParaRPr lang="en-US" i="1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692BB-04CA-4F21-914E-FF42C0042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0796"/>
            <a:ext cx="9144000" cy="500730"/>
          </a:xfrm>
        </p:spPr>
        <p:txBody>
          <a:bodyPr>
            <a:normAutofit fontScale="47500" lnSpcReduction="20000"/>
          </a:bodyPr>
          <a:lstStyle/>
          <a:p>
            <a:r>
              <a:rPr lang="en-GB">
                <a:solidFill>
                  <a:srgbClr val="0070C0"/>
                </a:solidFill>
              </a:rPr>
              <a:t>drawing:  Johannes Sobotta and J. Playfair McMurrich. Artist: K. Hajek</a:t>
            </a:r>
          </a:p>
          <a:p>
            <a:r>
              <a:rPr lang="en-GB">
                <a:solidFill>
                  <a:srgbClr val="0070C0"/>
                </a:solidFill>
              </a:rPr>
              <a:t>image editing: </a:t>
            </a:r>
            <a:r>
              <a:rPr lang="en-US">
                <a:hlinkClick r:id="rId2"/>
              </a:rPr>
              <a:t>dream_studio3</a:t>
            </a:r>
            <a:endParaRPr lang="en-GB">
              <a:solidFill>
                <a:srgbClr val="0070C0"/>
              </a:solidFill>
            </a:endParaRPr>
          </a:p>
          <a:p>
            <a:r>
              <a:rPr lang="en-GB">
                <a:solidFill>
                  <a:srgbClr val="0070C0"/>
                </a:solidFill>
              </a:rPr>
              <a:t>labels: O. Paul Gobée, MD, dept. Anatomy&amp; Embryology, LUMC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FCDEE-A4C2-B93D-7AAE-C1A15B52D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4" y="578318"/>
            <a:ext cx="396241" cy="396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B68600-1CC8-03F4-86CD-2C16FDC8F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294" y="5395504"/>
            <a:ext cx="1227411" cy="42944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88F8C12-0EBE-0175-4F83-121B06CB0381}"/>
              </a:ext>
            </a:extLst>
          </p:cNvPr>
          <p:cNvSpPr txBox="1">
            <a:spLocks/>
          </p:cNvSpPr>
          <p:nvPr/>
        </p:nvSpPr>
        <p:spPr>
          <a:xfrm>
            <a:off x="1352956" y="5420542"/>
            <a:ext cx="9144000" cy="50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license:  Creative Commons Attribution ShareAlike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51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FB2636-0C97-C440-D93D-BF736C773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41" y="0"/>
            <a:ext cx="558331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A1644B-4C2B-3D68-C65D-0D702F9FF666}"/>
              </a:ext>
            </a:extLst>
          </p:cNvPr>
          <p:cNvSpPr txBox="1"/>
          <p:nvPr/>
        </p:nvSpPr>
        <p:spPr>
          <a:xfrm>
            <a:off x="3375013" y="89914"/>
            <a:ext cx="5016955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a. iliaca externa</a:t>
            </a:r>
            <a:r>
              <a:rPr lang="en-GB" sz="1100">
                <a:solidFill>
                  <a:schemeClr val="accent1">
                    <a:lumMod val="75000"/>
                  </a:schemeClr>
                </a:solidFill>
              </a:rPr>
              <a:t>, external iliac artery</a:t>
            </a:r>
            <a:endParaRPr lang="en-GB" sz="140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a. iliaca interna</a:t>
            </a:r>
            <a:r>
              <a:rPr lang="en-GB" sz="1100">
                <a:solidFill>
                  <a:schemeClr val="accent1">
                    <a:lumMod val="75000"/>
                  </a:schemeClr>
                </a:solidFill>
              </a:rPr>
              <a:t>, internal iliac artery</a:t>
            </a:r>
            <a:endParaRPr lang="en-GB" sz="140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a. umbilicalis, patent deel</a:t>
            </a:r>
            <a:r>
              <a:rPr lang="en-GB" sz="1100">
                <a:solidFill>
                  <a:schemeClr val="accent1">
                    <a:lumMod val="75000"/>
                  </a:schemeClr>
                </a:solidFill>
              </a:rPr>
              <a:t>, umbilical artery, patent part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a. umbilicalis, geoblitereerd deel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umbilical artery, obliterated part</a:t>
            </a:r>
            <a:endParaRPr lang="en-GB" sz="140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a./v. obturatoria</a:t>
            </a:r>
            <a:r>
              <a:rPr lang="en-GB" sz="1100">
                <a:solidFill>
                  <a:schemeClr val="accent1">
                    <a:lumMod val="75000"/>
                  </a:schemeClr>
                </a:solidFill>
              </a:rPr>
              <a:t>, obturator artery/vein</a:t>
            </a:r>
            <a:endParaRPr lang="en-GB" sz="140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a./v. vesicalis superior (L/R)</a:t>
            </a:r>
            <a:r>
              <a:rPr lang="en-GB" sz="1100">
                <a:solidFill>
                  <a:schemeClr val="accent1">
                    <a:lumMod val="75000"/>
                  </a:schemeClr>
                </a:solidFill>
              </a:rPr>
              <a:t>, superior vesical artery/vein (L/R)</a:t>
            </a:r>
            <a:endParaRPr lang="en-GB" sz="140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a./v. vesicalis inferior (L/R)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inferior vesical artery/vein (L/R)</a:t>
            </a:r>
            <a:endParaRPr lang="en-GB" sz="140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a./v. rectalis superior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superior rectal artery/vein</a:t>
            </a:r>
            <a:endParaRPr lang="en-GB" sz="140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a./v. rectalis media (L/R)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middle rectal artery/vein</a:t>
            </a:r>
            <a:endParaRPr lang="en-GB" sz="140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a./v. rectalis inferior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inferior rectal artery/vein</a:t>
            </a:r>
            <a:endParaRPr lang="en-GB" sz="140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a./v. pudenda interna (L/R),</a:t>
            </a:r>
            <a:br>
              <a:rPr lang="en-GB" sz="140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100">
                <a:solidFill>
                  <a:schemeClr val="accent1">
                    <a:lumMod val="75000"/>
                  </a:schemeClr>
                </a:solidFill>
              </a:rPr>
              <a:t>	internal pudendal artery/vein (L/R)</a:t>
            </a:r>
            <a:endParaRPr lang="en-GB" sz="140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a./v. dorsalis penis</a:t>
            </a:r>
            <a:br>
              <a:rPr lang="en-GB" sz="140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sz="1100">
                <a:solidFill>
                  <a:schemeClr val="accent1">
                    <a:lumMod val="75000"/>
                  </a:schemeClr>
                </a:solidFill>
              </a:rPr>
              <a:t>dorsal artery/vein of penis</a:t>
            </a:r>
            <a:br>
              <a:rPr lang="en-GB" sz="1400">
                <a:solidFill>
                  <a:schemeClr val="accent1">
                    <a:lumMod val="75000"/>
                  </a:schemeClr>
                </a:solidFill>
              </a:rPr>
            </a:br>
            <a:endParaRPr lang="en-GB" sz="140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58775" algn="l"/>
              </a:tabLst>
            </a:pPr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U 	Ureter (L/R)</a:t>
            </a:r>
          </a:p>
          <a:p>
            <a:pPr>
              <a:tabLst>
                <a:tab pos="358775" algn="l"/>
              </a:tabLst>
            </a:pPr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DD	Ductus deferens (L/R)</a:t>
            </a:r>
          </a:p>
          <a:p>
            <a:pPr marL="342900" indent="-342900">
              <a:buFont typeface="+mj-lt"/>
              <a:buAutoNum type="arabicPeriod"/>
            </a:pPr>
            <a:endParaRPr lang="en-GB" sz="140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1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FE8493-16CD-5D9E-280B-F4E6AE53C40D}"/>
              </a:ext>
            </a:extLst>
          </p:cNvPr>
          <p:cNvSpPr/>
          <p:nvPr/>
        </p:nvSpPr>
        <p:spPr>
          <a:xfrm>
            <a:off x="8083296" y="2365248"/>
            <a:ext cx="249936" cy="237744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238423-7DA2-3B87-073B-F732DAB12479}"/>
              </a:ext>
            </a:extLst>
          </p:cNvPr>
          <p:cNvSpPr/>
          <p:nvPr/>
        </p:nvSpPr>
        <p:spPr>
          <a:xfrm>
            <a:off x="8662416" y="1572768"/>
            <a:ext cx="249936" cy="237744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7E20F8-AF32-F4D8-DA10-941EC18A9D0E}"/>
              </a:ext>
            </a:extLst>
          </p:cNvPr>
          <p:cNvSpPr/>
          <p:nvPr/>
        </p:nvSpPr>
        <p:spPr>
          <a:xfrm>
            <a:off x="8747760" y="2292096"/>
            <a:ext cx="249936" cy="237744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3FB8D2-DF03-37D0-9D88-F38E1817D5F9}"/>
              </a:ext>
            </a:extLst>
          </p:cNvPr>
          <p:cNvSpPr/>
          <p:nvPr/>
        </p:nvSpPr>
        <p:spPr>
          <a:xfrm>
            <a:off x="7912608" y="3115056"/>
            <a:ext cx="249936" cy="237744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EFC866-E947-6AC3-FC22-C7953AFBA8F9}"/>
              </a:ext>
            </a:extLst>
          </p:cNvPr>
          <p:cNvSpPr/>
          <p:nvPr/>
        </p:nvSpPr>
        <p:spPr>
          <a:xfrm>
            <a:off x="8680704" y="3078480"/>
            <a:ext cx="249936" cy="237744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6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2889CA7-80B7-41DC-CABE-D5EA3C8529D0}"/>
              </a:ext>
            </a:extLst>
          </p:cNvPr>
          <p:cNvSpPr/>
          <p:nvPr/>
        </p:nvSpPr>
        <p:spPr>
          <a:xfrm>
            <a:off x="8552688" y="2871216"/>
            <a:ext cx="249936" cy="237744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5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0433AA-A438-3E43-60B3-ED510CAA44DF}"/>
              </a:ext>
            </a:extLst>
          </p:cNvPr>
          <p:cNvSpPr/>
          <p:nvPr/>
        </p:nvSpPr>
        <p:spPr>
          <a:xfrm>
            <a:off x="9131808" y="3304032"/>
            <a:ext cx="249936" cy="237744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074184-4025-F920-A589-1AEDA6188DB7}"/>
              </a:ext>
            </a:extLst>
          </p:cNvPr>
          <p:cNvSpPr/>
          <p:nvPr/>
        </p:nvSpPr>
        <p:spPr>
          <a:xfrm>
            <a:off x="9497568" y="3169920"/>
            <a:ext cx="249936" cy="237744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9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CE41AF-FA69-2028-9DCE-C4CF46072DD9}"/>
              </a:ext>
            </a:extLst>
          </p:cNvPr>
          <p:cNvSpPr/>
          <p:nvPr/>
        </p:nvSpPr>
        <p:spPr>
          <a:xfrm>
            <a:off x="9745218" y="4303395"/>
            <a:ext cx="249936" cy="237744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9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F144EA-8B4B-00BC-B661-19EA67135F2A}"/>
              </a:ext>
            </a:extLst>
          </p:cNvPr>
          <p:cNvSpPr/>
          <p:nvPr/>
        </p:nvSpPr>
        <p:spPr>
          <a:xfrm>
            <a:off x="9979426" y="1903095"/>
            <a:ext cx="249936" cy="237744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141AD5-52D2-221C-7C62-476DB1DC1819}"/>
              </a:ext>
            </a:extLst>
          </p:cNvPr>
          <p:cNvSpPr/>
          <p:nvPr/>
        </p:nvSpPr>
        <p:spPr>
          <a:xfrm>
            <a:off x="8424876" y="3713202"/>
            <a:ext cx="249936" cy="237744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6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56F68B-78F4-A22E-8B99-6905167998CA}"/>
              </a:ext>
            </a:extLst>
          </p:cNvPr>
          <p:cNvSpPr/>
          <p:nvPr/>
        </p:nvSpPr>
        <p:spPr>
          <a:xfrm>
            <a:off x="8994344" y="4021955"/>
            <a:ext cx="249936" cy="237744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B5E12C-BF4C-2B18-ED03-3825FA08FA04}"/>
              </a:ext>
            </a:extLst>
          </p:cNvPr>
          <p:cNvSpPr/>
          <p:nvPr/>
        </p:nvSpPr>
        <p:spPr>
          <a:xfrm>
            <a:off x="9464046" y="4815316"/>
            <a:ext cx="352312" cy="315097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10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FADA4F4-FD1B-C18D-B790-BAFFF4F72620}"/>
              </a:ext>
            </a:extLst>
          </p:cNvPr>
          <p:cNvSpPr/>
          <p:nvPr/>
        </p:nvSpPr>
        <p:spPr>
          <a:xfrm>
            <a:off x="9619736" y="2879124"/>
            <a:ext cx="92676" cy="179173"/>
          </a:xfrm>
          <a:custGeom>
            <a:avLst/>
            <a:gdLst>
              <a:gd name="connsiteX0" fmla="*/ 234779 w 234779"/>
              <a:gd name="connsiteY0" fmla="*/ 0 h 179173"/>
              <a:gd name="connsiteX1" fmla="*/ 43249 w 234779"/>
              <a:gd name="connsiteY1" fmla="*/ 55605 h 179173"/>
              <a:gd name="connsiteX2" fmla="*/ 0 w 234779"/>
              <a:gd name="connsiteY2" fmla="*/ 179173 h 17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9" h="179173">
                <a:moveTo>
                  <a:pt x="234779" y="0"/>
                </a:moveTo>
                <a:cubicBezTo>
                  <a:pt x="158579" y="12871"/>
                  <a:pt x="82379" y="25743"/>
                  <a:pt x="43249" y="55605"/>
                </a:cubicBezTo>
                <a:cubicBezTo>
                  <a:pt x="4119" y="85467"/>
                  <a:pt x="2059" y="132320"/>
                  <a:pt x="0" y="179173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0F4449-073B-8F33-E6F4-FA11A514CDDA}"/>
              </a:ext>
            </a:extLst>
          </p:cNvPr>
          <p:cNvSpPr/>
          <p:nvPr/>
        </p:nvSpPr>
        <p:spPr>
          <a:xfrm>
            <a:off x="9629887" y="2710249"/>
            <a:ext cx="352312" cy="315097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11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71B1F9-FF94-A2BF-28D1-B939EF63EF60}"/>
              </a:ext>
            </a:extLst>
          </p:cNvPr>
          <p:cNvSpPr/>
          <p:nvPr/>
        </p:nvSpPr>
        <p:spPr>
          <a:xfrm>
            <a:off x="9072598" y="4650111"/>
            <a:ext cx="352312" cy="315097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11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FAD1DAF-D4ED-46EC-C5EA-9C3F3C6E9CE0}"/>
              </a:ext>
            </a:extLst>
          </p:cNvPr>
          <p:cNvSpPr/>
          <p:nvPr/>
        </p:nvSpPr>
        <p:spPr>
          <a:xfrm>
            <a:off x="7612328" y="4409042"/>
            <a:ext cx="352312" cy="315097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12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5C50F04-0CB1-31D3-6975-81D7C7BF3310}"/>
              </a:ext>
            </a:extLst>
          </p:cNvPr>
          <p:cNvSpPr/>
          <p:nvPr/>
        </p:nvSpPr>
        <p:spPr>
          <a:xfrm>
            <a:off x="8733801" y="3435409"/>
            <a:ext cx="282011" cy="307650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</a:rPr>
              <a:t>DD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E2D682B-5C5A-81A5-BE96-A89DD331B24E}"/>
              </a:ext>
            </a:extLst>
          </p:cNvPr>
          <p:cNvSpPr/>
          <p:nvPr/>
        </p:nvSpPr>
        <p:spPr>
          <a:xfrm>
            <a:off x="8791172" y="3688421"/>
            <a:ext cx="249936" cy="237744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7EC8635-0EFF-7FF3-0983-CBF35F0874DC}"/>
              </a:ext>
            </a:extLst>
          </p:cNvPr>
          <p:cNvSpPr/>
          <p:nvPr/>
        </p:nvSpPr>
        <p:spPr>
          <a:xfrm>
            <a:off x="8117079" y="2827234"/>
            <a:ext cx="282011" cy="307650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</a:rPr>
              <a:t>DD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938BC2B-7A43-B8CD-5B54-22E4ED2C506E}"/>
              </a:ext>
            </a:extLst>
          </p:cNvPr>
          <p:cNvSpPr/>
          <p:nvPr/>
        </p:nvSpPr>
        <p:spPr>
          <a:xfrm>
            <a:off x="8499191" y="2550406"/>
            <a:ext cx="249936" cy="237744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927034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281</Words>
  <Application>Microsoft Office PowerPoint</Application>
  <PresentationFormat>Widescreen</PresentationFormat>
  <Paragraphs>39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Presentation slide Sobotta 1909 fig.569 -  Vessels of the male pelvis (based on Sobotta 1909 fig.569 - Vessels of the male genitalia)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slide Subject</dc:title>
  <dc:creator>Oscar Paul Gobée</dc:creator>
  <cp:lastModifiedBy>Oscar Paul Gobée</cp:lastModifiedBy>
  <cp:revision>8</cp:revision>
  <dcterms:created xsi:type="dcterms:W3CDTF">2023-02-12T15:37:47Z</dcterms:created>
  <dcterms:modified xsi:type="dcterms:W3CDTF">2023-03-19T20:18:10Z</dcterms:modified>
</cp:coreProperties>
</file>