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93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1" userDrawn="1">
          <p15:clr>
            <a:srgbClr val="A4A3A4"/>
          </p15:clr>
        </p15:guide>
        <p15:guide id="2" pos="41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64"/>
      </p:cViewPr>
      <p:guideLst>
        <p:guide orient="horz" pos="3181"/>
        <p:guide pos="41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35EA0-76D8-F92F-F11B-D4DDD040D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02050-6D8E-68A7-2BA7-CD605D718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31AEC-67FE-B3E9-C9FB-E85250B50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A02D2-2F6A-0F44-F63C-6D1C06D34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A8D93-FC41-1AD6-CA48-73A469F61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6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27AD-669B-0B48-8EFB-BB9F1590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E0410B-0D7C-E877-CDEB-DEE4D2991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A43E3-3DDF-4BC2-5AEC-19CC439ED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5AA48-51F1-BFA1-16CB-C05C6F809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89AC2-6F73-F427-99A8-569B9FF2F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8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1061A9-55AB-091D-8C5C-13C15AD9A9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7F5B7F-563E-85A6-66F7-31654E031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9BDCD-1B4B-F0A5-B800-106DFE6B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10403-D625-59A6-8247-7D4FD5CE8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518E6-E43B-3A05-9DB3-002432B53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4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99759-75D3-38A8-DBCC-99D0124DA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E1AFB-15C1-A497-1124-B2589553B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A41BC-AB57-C58B-5385-789928B0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16639-FDC0-C0BD-E01C-2416ED6B6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A4BE4-A01B-6048-B2F9-ACD32B358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3F962-FC4F-CD92-AD83-95C10F8C1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BDDAE-DC9A-AB3F-6635-C91DB89C2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84143-D88C-D616-C824-48CBD7337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5C11F-8605-0888-84EE-6977E6AE6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4E2F3-8C0D-25A2-DB0F-676391165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3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50196-C871-5930-7637-C245C5D4E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CCA26-FC00-ABEC-957E-07134E3129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9F4FC-D7D2-C980-CDCA-346F07A65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A157D-5E06-19DD-9C50-E6AADB485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4249F-1482-EFB4-CB4B-828CD5AA6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42909-AF71-14BE-1EF8-5BA2BB5BB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5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134E6-4092-E3ED-3875-6BE6F25B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5C2C2A-512D-F072-F496-BEBFA3F95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DB0119-00EB-D75F-CAFF-9C4716DB2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983536-84C3-A4FA-07A8-7A1E9C8B1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699EA2-6080-F819-ADE2-265D09EC5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BC6836-2BE4-FD62-A331-76C1D1F3F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E53C15-C94C-D0FA-93AB-38CE19F5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6850A2-20E5-056A-BC89-14927D24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877D7-3C42-6F67-723A-813447930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F7E631-35E8-EA35-DE40-A4ACF2BA3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2C91C1-2DEA-A4C9-686B-E51CB6463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732BD3-5842-E064-67E9-DE87E30FC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7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733F1D-A4AB-E5CE-B639-0687E1F1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8A72E0-7E2B-B4EF-EB38-C92EA94E6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81F749-DB0F-F60F-6B5F-79098EE4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5D49-8148-0033-27C7-F530BAEF0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5DB54-72EE-F018-F1E2-7D2AE4D21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4D81B0-FBA8-8131-5F37-05E23E215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C4215-71BD-713A-3E4F-3C40BC70A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338C54-4EA4-F2E4-1E02-2081689C8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839EA-7161-9DD6-D514-7F000D362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6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0BB35-AC7B-9203-CA39-C31DF3ADB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26B23F-3093-3134-182D-5B0B395D48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2E8930-6952-D80D-8778-A9F6B216F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8121F-71AB-261D-7D83-A57D4849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09FFF-703E-B19B-EA20-32E34A19D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8DB25-EC23-2FEB-7BC2-4EF3C9E8C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5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D698C5-BEEE-1BC2-939C-C3988304B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1078B-7D8B-8454-5C54-AF5682F5F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2AA0B-823A-CDCE-CD4A-28BB560D42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B4E22-4FB5-4E85-8D58-4F3D3E6D841D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60633-ADA0-B97A-2CE5-DD4BADC12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BF4BF-7327-B4EC-6EAC-DC5724823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9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E9916-6535-42DE-962A-3F3C81F0FC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solidFill>
                  <a:srgbClr val="0070C0"/>
                </a:solidFill>
              </a:rPr>
              <a:t>Presentation slide</a:t>
            </a:r>
            <a:br>
              <a:rPr lang="en-GB">
                <a:solidFill>
                  <a:srgbClr val="0070C0"/>
                </a:solidFill>
              </a:rPr>
            </a:br>
            <a:r>
              <a:rPr lang="en-US" sz="3200">
                <a:solidFill>
                  <a:srgbClr val="0070C0"/>
                </a:solidFill>
              </a:rPr>
              <a:t>Slagter - Drawing pancreas, duodenum and gallbladder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692BB-04CA-4F21-914E-FF42C0042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0796"/>
            <a:ext cx="9144000" cy="500730"/>
          </a:xfrm>
        </p:spPr>
        <p:txBody>
          <a:bodyPr>
            <a:normAutofit fontScale="47500" lnSpcReduction="20000"/>
          </a:bodyPr>
          <a:lstStyle/>
          <a:p>
            <a:r>
              <a:rPr lang="en-GB">
                <a:solidFill>
                  <a:srgbClr val="0070C0"/>
                </a:solidFill>
              </a:rPr>
              <a:t>drawing: R. Slagter, NZIMBI, medical illustrator</a:t>
            </a:r>
          </a:p>
          <a:p>
            <a:r>
              <a:rPr lang="en-GB">
                <a:solidFill>
                  <a:srgbClr val="0070C0"/>
                </a:solidFill>
              </a:rPr>
              <a:t>labels: O. Paul Gobée, MD, dept. Anatomy&amp; Embryology, LUMC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385D496-5555-48EC-B987-FC037EFEDB09}"/>
              </a:ext>
            </a:extLst>
          </p:cNvPr>
          <p:cNvSpPr txBox="1">
            <a:spLocks/>
          </p:cNvSpPr>
          <p:nvPr/>
        </p:nvSpPr>
        <p:spPr>
          <a:xfrm>
            <a:off x="1343431" y="5963467"/>
            <a:ext cx="9144000" cy="500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license:  Creative Commons Attribution NonCommercial ShareAlike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CB32BCF-8F97-4DFD-9B0D-2C75B56B7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294" y="5999111"/>
            <a:ext cx="1227411" cy="4294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21FCDEE-A4C2-B93D-7AAE-C1A15B52D5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94" y="578318"/>
            <a:ext cx="396241" cy="3962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804EEA-BE14-1D46-45F7-9C6B5DF92242}"/>
              </a:ext>
            </a:extLst>
          </p:cNvPr>
          <p:cNvSpPr txBox="1"/>
          <p:nvPr/>
        </p:nvSpPr>
        <p:spPr>
          <a:xfrm>
            <a:off x="1802567" y="5185610"/>
            <a:ext cx="8948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>
                    <a:lumMod val="75000"/>
                  </a:schemeClr>
                </a:solidFill>
                <a:latin typeface="Calibri"/>
                <a:ea typeface="ＭＳ Ｐゴシック" charset="0"/>
              </a:rPr>
              <a:t>Based on original:</a:t>
            </a:r>
          </a:p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>
                    <a:lumMod val="75000"/>
                  </a:schemeClr>
                </a:solidFill>
                <a:latin typeface="Calibri"/>
                <a:ea typeface="ＭＳ Ｐゴシック" charset="0"/>
              </a:rPr>
              <a:t>By R. Slagter, illustrator, source: https://anatomytool.org/content/slagter-drawing-pancreas-duodenum-and-gallbladder, license: CC BY NC SA</a:t>
            </a:r>
            <a:endParaRPr lang="en-US" sz="1200">
              <a:solidFill>
                <a:schemeClr val="bg1">
                  <a:lumMod val="75000"/>
                </a:schemeClr>
              </a:solidFill>
              <a:latin typeface="Calibri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51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9A6963-4B5E-973B-020B-A212D5102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818" y="699787"/>
            <a:ext cx="6202142" cy="5976446"/>
          </a:xfrm>
          <a:prstGeom prst="rect">
            <a:avLst/>
          </a:prstGeom>
          <a:noFill/>
        </p:spPr>
      </p:pic>
      <p:sp>
        <p:nvSpPr>
          <p:cNvPr id="3" name="Text Box 9">
            <a:extLst>
              <a:ext uri="{FF2B5EF4-FFF2-40B4-BE49-F238E27FC236}">
                <a16:creationId xmlns:a16="http://schemas.microsoft.com/office/drawing/2014/main" id="{051B8B5D-9BE1-13CF-BFF7-633EDB671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8854" y="1722158"/>
            <a:ext cx="26677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189" indent="-457189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2060"/>
                </a:solidFill>
                <a:ea typeface="ＭＳ Ｐゴシック" charset="0"/>
                <a:cs typeface="Times" panose="02020603050405020304" pitchFamily="18" charset="0"/>
              </a:rPr>
              <a:t>ductus choledochus</a:t>
            </a:r>
          </a:p>
          <a:p>
            <a:pPr marL="457189" indent="-457189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2060"/>
                </a:solidFill>
                <a:ea typeface="ＭＳ Ｐゴシック" charset="0"/>
                <a:cs typeface="Times" panose="02020603050405020304" pitchFamily="18" charset="0"/>
              </a:rPr>
              <a:t>bile duct</a:t>
            </a:r>
          </a:p>
        </p:txBody>
      </p:sp>
      <p:sp>
        <p:nvSpPr>
          <p:cNvPr id="4" name="Line 12">
            <a:extLst>
              <a:ext uri="{FF2B5EF4-FFF2-40B4-BE49-F238E27FC236}">
                <a16:creationId xmlns:a16="http://schemas.microsoft.com/office/drawing/2014/main" id="{0383DFC3-5BAD-6A8C-1CD5-E827EFD4E5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21503" y="2105025"/>
            <a:ext cx="703121" cy="400152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2060"/>
              </a:solidFill>
              <a:ea typeface="ＭＳ Ｐゴシック" charset="0"/>
              <a:cs typeface="Times" panose="02020603050405020304" pitchFamily="18" charset="0"/>
            </a:endParaRPr>
          </a:p>
        </p:txBody>
      </p:sp>
      <p:sp>
        <p:nvSpPr>
          <p:cNvPr id="5" name="Text Box 15">
            <a:extLst>
              <a:ext uri="{FF2B5EF4-FFF2-40B4-BE49-F238E27FC236}">
                <a16:creationId xmlns:a16="http://schemas.microsoft.com/office/drawing/2014/main" id="{3FC5D138-D570-5C41-A836-03B8A4156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7241" y="0"/>
            <a:ext cx="1026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189" indent="-457189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2060"/>
                </a:solidFill>
                <a:ea typeface="ＭＳ Ｐゴシック" charset="0"/>
                <a:cs typeface="Times" panose="02020603050405020304" pitchFamily="18" charset="0"/>
              </a:rPr>
              <a:t>LEVER </a:t>
            </a:r>
          </a:p>
          <a:p>
            <a:pPr marL="457189" indent="-457189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2060"/>
                </a:solidFill>
                <a:ea typeface="ＭＳ Ｐゴシック" charset="0"/>
                <a:cs typeface="Times" panose="02020603050405020304" pitchFamily="18" charset="0"/>
              </a:rPr>
              <a:t>LIVER</a:t>
            </a: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86273176-DEFA-78B0-D198-751852F71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1763" y="4445519"/>
            <a:ext cx="26800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189" indent="-457189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2060"/>
                </a:solidFill>
                <a:ea typeface="ＭＳ Ｐゴシック" charset="0"/>
                <a:cs typeface="Times" panose="02020603050405020304" pitchFamily="18" charset="0"/>
              </a:rPr>
              <a:t>ductus pancreaticus</a:t>
            </a:r>
          </a:p>
          <a:p>
            <a:pPr marL="457189" indent="-457189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2060"/>
                </a:solidFill>
                <a:ea typeface="ＭＳ Ｐゴシック" charset="0"/>
                <a:cs typeface="Times" panose="02020603050405020304" pitchFamily="18" charset="0"/>
              </a:rPr>
              <a:t>pancreatic duct</a:t>
            </a:r>
          </a:p>
        </p:txBody>
      </p:sp>
      <p:sp>
        <p:nvSpPr>
          <p:cNvPr id="7" name="Line 19">
            <a:extLst>
              <a:ext uri="{FF2B5EF4-FFF2-40B4-BE49-F238E27FC236}">
                <a16:creationId xmlns:a16="http://schemas.microsoft.com/office/drawing/2014/main" id="{CD4592EF-32D2-49DB-55DF-FFE5A982B1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23143" y="3775007"/>
            <a:ext cx="567403" cy="724804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2060"/>
              </a:solidFill>
              <a:ea typeface="ＭＳ Ｐゴシック" charset="0"/>
              <a:cs typeface="Times" panose="02020603050405020304" pitchFamily="18" charset="0"/>
            </a:endParaRPr>
          </a:p>
        </p:txBody>
      </p:sp>
      <p:sp>
        <p:nvSpPr>
          <p:cNvPr id="8" name="Text Box 20">
            <a:extLst>
              <a:ext uri="{FF2B5EF4-FFF2-40B4-BE49-F238E27FC236}">
                <a16:creationId xmlns:a16="http://schemas.microsoft.com/office/drawing/2014/main" id="{79F5BCB5-934A-F828-C452-7DF105D8F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3450" y="2190831"/>
            <a:ext cx="20553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189" indent="-457189"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2060"/>
                </a:solidFill>
                <a:ea typeface="ＭＳ Ｐゴシック" charset="0"/>
                <a:cs typeface="Times" panose="02020603050405020304" pitchFamily="18" charset="0"/>
              </a:rPr>
              <a:t>GALBLAAS</a:t>
            </a:r>
          </a:p>
          <a:p>
            <a:pPr marL="457189" indent="-457189"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2060"/>
                </a:solidFill>
                <a:ea typeface="ＭＳ Ｐゴシック" charset="0"/>
                <a:cs typeface="Times" panose="02020603050405020304" pitchFamily="18" charset="0"/>
              </a:rPr>
              <a:t>GALL BLADDER</a:t>
            </a:r>
          </a:p>
        </p:txBody>
      </p:sp>
      <p:sp>
        <p:nvSpPr>
          <p:cNvPr id="9" name="Text Box 21">
            <a:extLst>
              <a:ext uri="{FF2B5EF4-FFF2-40B4-BE49-F238E27FC236}">
                <a16:creationId xmlns:a16="http://schemas.microsoft.com/office/drawing/2014/main" id="{C9FE76D1-DB10-C006-805D-000BFA7D79CF}"/>
              </a:ext>
            </a:extLst>
          </p:cNvPr>
          <p:cNvSpPr txBox="1">
            <a:spLocks noChangeArrowheads="1"/>
          </p:cNvSpPr>
          <p:nvPr/>
        </p:nvSpPr>
        <p:spPr bwMode="auto">
          <a:xfrm rot="2510347">
            <a:off x="4742853" y="5643566"/>
            <a:ext cx="17732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189" indent="-457189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2060"/>
                </a:solidFill>
                <a:ea typeface="ＭＳ Ｐゴシック" charset="0"/>
                <a:cs typeface="Times" panose="02020603050405020304" pitchFamily="18" charset="0"/>
              </a:rPr>
              <a:t>DUODENUM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D8778CB-25D3-5C50-F258-EF8B794E1904}"/>
              </a:ext>
            </a:extLst>
          </p:cNvPr>
          <p:cNvGrpSpPr>
            <a:grpSpLocks/>
          </p:cNvGrpSpPr>
          <p:nvPr/>
        </p:nvGrpSpPr>
        <p:grpSpPr bwMode="auto">
          <a:xfrm>
            <a:off x="1357569" y="4689582"/>
            <a:ext cx="3953413" cy="1200329"/>
            <a:chOff x="343498" y="3719469"/>
            <a:chExt cx="3952929" cy="1197641"/>
          </a:xfrm>
          <a:noFill/>
        </p:grpSpPr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28A6AB06-2CDE-37F9-2A26-F88A837FE4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498" y="3719469"/>
              <a:ext cx="3069695" cy="11976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189" indent="-457189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2060"/>
                  </a:solidFill>
                  <a:ea typeface="ＭＳ Ｐゴシック" charset="0"/>
                  <a:cs typeface="Times" panose="02020603050405020304" pitchFamily="18" charset="0"/>
                </a:rPr>
                <a:t>papil van Vater</a:t>
              </a:r>
            </a:p>
            <a:p>
              <a:pPr marL="457189" indent="-457189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2060"/>
                  </a:solidFill>
                  <a:ea typeface="ＭＳ Ｐゴシック" charset="0"/>
                  <a:cs typeface="Times" panose="02020603050405020304" pitchFamily="18" charset="0"/>
                </a:rPr>
                <a:t>papilla duodeni major</a:t>
              </a:r>
            </a:p>
            <a:p>
              <a:pPr marL="457189" indent="-457189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2060"/>
                  </a:solidFill>
                  <a:ea typeface="ＭＳ Ｐゴシック" charset="0"/>
                  <a:cs typeface="Times" panose="02020603050405020304" pitchFamily="18" charset="0"/>
                </a:rPr>
                <a:t>major duodenal papilla</a:t>
              </a:r>
            </a:p>
          </p:txBody>
        </p:sp>
        <p:sp>
          <p:nvSpPr>
            <p:cNvPr id="12" name="Line 19">
              <a:extLst>
                <a:ext uri="{FF2B5EF4-FFF2-40B4-BE49-F238E27FC236}">
                  <a16:creationId xmlns:a16="http://schemas.microsoft.com/office/drawing/2014/main" id="{B8B0BA3D-34F1-B0BB-4E54-C0E1D73DEA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3080" y="3996157"/>
              <a:ext cx="953347" cy="320251"/>
            </a:xfrm>
            <a:prstGeom prst="line">
              <a:avLst/>
            </a:prstGeom>
            <a:grpFill/>
            <a:ln w="9525">
              <a:noFill/>
              <a:round/>
              <a:headEnd/>
              <a:tailEnd type="triangle" w="med" len="med"/>
            </a:ln>
          </p:spPr>
          <p:txBody>
            <a:bodyPr/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2060"/>
                </a:solidFill>
                <a:ea typeface="ＭＳ Ｐゴシック" charset="0"/>
                <a:cs typeface="Times" panose="02020603050405020304" pitchFamily="18" charset="0"/>
              </a:endParaRPr>
            </a:p>
          </p:txBody>
        </p:sp>
      </p:grpSp>
      <p:sp>
        <p:nvSpPr>
          <p:cNvPr id="13" name="Text Box 9">
            <a:extLst>
              <a:ext uri="{FF2B5EF4-FFF2-40B4-BE49-F238E27FC236}">
                <a16:creationId xmlns:a16="http://schemas.microsoft.com/office/drawing/2014/main" id="{A18738ED-5746-DB8C-862E-DD5BE168D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2494" y="650733"/>
            <a:ext cx="36625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189" indent="-457189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2060"/>
                </a:solidFill>
                <a:ea typeface="ＭＳ Ｐゴシック" charset="0"/>
                <a:cs typeface="Times" panose="02020603050405020304" pitchFamily="18" charset="0"/>
              </a:rPr>
              <a:t>ductus hepaticus communis</a:t>
            </a:r>
          </a:p>
          <a:p>
            <a:pPr marL="457189" indent="-457189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2060"/>
                </a:solidFill>
                <a:ea typeface="ＭＳ Ｐゴシック" charset="0"/>
                <a:cs typeface="Times" panose="02020603050405020304" pitchFamily="18" charset="0"/>
              </a:rPr>
              <a:t>common hepatic duct</a:t>
            </a:r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9FFAA12E-E86C-DC85-9CD0-41899DFD2A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06772" y="1110626"/>
            <a:ext cx="628650" cy="342901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2060"/>
              </a:solidFill>
              <a:ea typeface="ＭＳ Ｐゴシック" charset="0"/>
              <a:cs typeface="Times" panose="02020603050405020304" pitchFamily="18" charset="0"/>
            </a:endParaRP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1522379C-7020-62FC-E65D-B4A23AA06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3308" y="486862"/>
            <a:ext cx="20602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189" indent="-457189" algn="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2060"/>
                </a:solidFill>
                <a:ea typeface="ＭＳ Ｐゴシック" charset="0"/>
                <a:cs typeface="Times" panose="02020603050405020304" pitchFamily="18" charset="0"/>
              </a:rPr>
              <a:t>ductus cysticus</a:t>
            </a:r>
          </a:p>
          <a:p>
            <a:pPr marL="457189" indent="-457189" algn="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2060"/>
                </a:solidFill>
                <a:ea typeface="ＭＳ Ｐゴシック" charset="0"/>
                <a:cs typeface="Times" panose="02020603050405020304" pitchFamily="18" charset="0"/>
              </a:rPr>
              <a:t>cystic duct</a:t>
            </a:r>
          </a:p>
        </p:txBody>
      </p:sp>
      <p:sp>
        <p:nvSpPr>
          <p:cNvPr id="16" name="Line 12">
            <a:extLst>
              <a:ext uri="{FF2B5EF4-FFF2-40B4-BE49-F238E27FC236}">
                <a16:creationId xmlns:a16="http://schemas.microsoft.com/office/drawing/2014/main" id="{017AC2D6-50A4-C125-FFCB-526F42A35F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5375" y="933451"/>
            <a:ext cx="381485" cy="562622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2060"/>
              </a:solidFill>
              <a:ea typeface="ＭＳ Ｐゴシック" charset="0"/>
              <a:cs typeface="Times" panose="02020603050405020304" pitchFamily="18" charset="0"/>
            </a:endParaRPr>
          </a:p>
        </p:txBody>
      </p:sp>
      <p:sp>
        <p:nvSpPr>
          <p:cNvPr id="18" name="Line 12">
            <a:extLst>
              <a:ext uri="{FF2B5EF4-FFF2-40B4-BE49-F238E27FC236}">
                <a16:creationId xmlns:a16="http://schemas.microsoft.com/office/drawing/2014/main" id="{C2B14F88-5700-8CF6-F28C-0FDAF201D8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6533" y="5049838"/>
            <a:ext cx="154453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2060"/>
              </a:solidFill>
              <a:ea typeface="ＭＳ Ｐゴシック" charset="0"/>
              <a:cs typeface="Times" panose="02020603050405020304" pitchFamily="18" charset="0"/>
            </a:endParaRP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F8235193-0581-948E-6020-EEE9B856E3E4}"/>
              </a:ext>
            </a:extLst>
          </p:cNvPr>
          <p:cNvSpPr/>
          <p:nvPr/>
        </p:nvSpPr>
        <p:spPr>
          <a:xfrm rot="5400000">
            <a:off x="5524499" y="5000625"/>
            <a:ext cx="123825" cy="295275"/>
          </a:xfrm>
          <a:prstGeom prst="rightBrac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Box 11">
            <a:extLst>
              <a:ext uri="{FF2B5EF4-FFF2-40B4-BE49-F238E27FC236}">
                <a16:creationId xmlns:a16="http://schemas.microsoft.com/office/drawing/2014/main" id="{08A8CAAF-0833-FF5A-5E94-F063655BE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4516" y="5576487"/>
            <a:ext cx="45109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189" indent="-457189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2060"/>
                </a:solidFill>
                <a:ea typeface="ＭＳ Ｐゴシック" charset="0"/>
                <a:cs typeface="Times" panose="02020603050405020304" pitchFamily="18" charset="0"/>
              </a:rPr>
              <a:t>ampulla hepatopancreatica (Vater)</a:t>
            </a:r>
          </a:p>
          <a:p>
            <a:pPr marL="457189" indent="-457189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2060"/>
                </a:solidFill>
                <a:ea typeface="ＭＳ Ｐゴシック" charset="0"/>
                <a:cs typeface="Times" panose="02020603050405020304" pitchFamily="18" charset="0"/>
              </a:rPr>
              <a:t>hepatopancreatic ampulla</a:t>
            </a:r>
          </a:p>
        </p:txBody>
      </p:sp>
      <p:sp>
        <p:nvSpPr>
          <p:cNvPr id="21" name="Line 19">
            <a:extLst>
              <a:ext uri="{FF2B5EF4-FFF2-40B4-BE49-F238E27FC236}">
                <a16:creationId xmlns:a16="http://schemas.microsoft.com/office/drawing/2014/main" id="{A45D4260-745E-E2F4-1617-597C56A0EB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83239" y="5209773"/>
            <a:ext cx="1331910" cy="571902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2060"/>
              </a:solidFill>
              <a:ea typeface="ＭＳ Ｐゴシック" charset="0"/>
              <a:cs typeface="Times" panose="02020603050405020304" pitchFamily="18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B31BE64-848C-9A71-F0C6-13926870B0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037" y="6298027"/>
            <a:ext cx="923267" cy="32302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329133A-4511-4A38-74EE-C2466858FD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899" y="265497"/>
            <a:ext cx="492492" cy="49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617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113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Presentation slide Slagter - Drawing pancreas, duodenum and gallbladder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slide Subject</dc:title>
  <dc:creator>Oscar Paul Gobée</dc:creator>
  <cp:lastModifiedBy>Oscar Paul Gobée</cp:lastModifiedBy>
  <cp:revision>8</cp:revision>
  <dcterms:created xsi:type="dcterms:W3CDTF">2023-02-12T15:37:47Z</dcterms:created>
  <dcterms:modified xsi:type="dcterms:W3CDTF">2023-04-02T21:59:39Z</dcterms:modified>
</cp:coreProperties>
</file>