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61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4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F1B59-9D76-6065-06A4-13E791C3F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C79D6C-1F3C-8ADE-9746-F9928B4AB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326B2-08C2-A827-FCEC-79AE2A8B8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E6758-0BB9-B6C9-D42E-77FE412D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F111-D664-F45A-70EB-8BE6ED22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4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50E0-3B0D-36A2-2AC1-9B90EEAA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223BB-C36F-3A7F-8387-D110F4368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EE598-3082-A7F6-CC83-732AB7F1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B9F1-17D7-0411-9D0E-7A94109C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137F4-E1D2-50EB-2C0B-39ED8A43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7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9E9D4-3526-98CF-CA9E-865421C66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56A41F-833E-3C3F-9C11-DA4D59CDA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F8E2-B0D0-CCE0-D6E1-1233FC636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0DF10-1590-37B5-E715-7F3A13386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3E9F8-89BC-D60D-D6DE-67E3401C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63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315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524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00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721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951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23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46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9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CBDB-7F52-0801-4748-E35D99592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12429-CD3B-D805-31C2-69CBF6FF9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BE2CA-2EF4-E9A6-75D1-641E219B0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C1DA4-7802-169F-8E86-85C8C928A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E385F-E777-B08E-AF61-9B68BD92D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12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26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25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8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EC595-4BAB-EC07-3D1D-15C0C2794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230C9-FFA9-907C-3B43-C28E819FF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E0B2-7E6E-C8EF-B6ED-2AC10B02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07114-48E8-12C3-50CA-F5C9E7ED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E4C57-48F3-BE58-F366-041F9C52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2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7883-6B43-0ACA-2AB4-0AB4B6F21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ADFE6-5ADB-3220-897D-6E5DB2D72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2059E-B751-1D21-BBDE-38013F5CC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2A992-5B78-2CFD-3B7A-32B9A5A7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F516B-83BD-42C3-084A-51580E7A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BBD82-7705-D4A6-04A0-BEEF5CC0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5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AAA79-EBBC-9182-7907-0A2F1A636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AEC96-24D2-4509-04DD-E51E6A723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C3B24-5874-C5D8-F1F9-FAF4952E5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55700B-2E4E-ADA2-D80F-4FFB0F5C9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A6E53C-2035-7897-BD6A-8FBE1E617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18F20-FA68-0051-89D5-2B2CFD79D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BC1FD6-B958-6121-BA0D-306010DA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840DE-6DAD-6E80-57C9-707CD0E5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2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C3DDE-600B-0AAE-4F3A-90258853B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80AEE-AD5F-24D0-E3D9-86EAC8CD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BFD066-BCA7-43FA-9113-03F8E5F39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3E030-018B-C1CA-223A-248DCE6B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3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5DA2C5-1D5A-8B11-4048-F85F6965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2BD64-58A8-9BD2-A8AE-DC5227CD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9800-3DEB-8C46-C099-124D9FA9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0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ECE0F-7BE5-D403-E116-5DEB63C95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FACEE-A4B1-9B40-8C65-53195359B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9D73A-B6FC-384A-1FF2-3EA7E855B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70BE7-27D8-AEAC-6601-2FB94919E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69875-0003-120B-CF9E-530169F5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16FC6-E2CF-5117-5230-622B0332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1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67A9C-16F9-7067-A726-53AA3D494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9B672-3392-029A-B671-05802202F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42704-44D7-623A-E00F-4A5052FD4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B3EA5-704F-B91F-AE28-70ACCE0D5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BB20C-AFD6-0A08-79ED-20A4BEA2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160FE-A0BE-F17C-B453-56C16889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244ED1-0034-7896-822B-2B808D06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273D0-E2EF-72CF-F6B0-6A57CB001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FF4A9-6E3C-D6EE-1142-6BE999227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15AA5-898C-4BDD-BA5E-0484473C392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80B4F-D090-5B1C-10FE-BFC5D3785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11125-EB21-3A29-9B6A-4E10BD0EC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D5330-9A94-44C5-9EED-0568758A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2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25780-2475-402F-8206-E7AF1684701F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948CC-ACE2-4467-8DA7-856CFDC15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59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77561-CB1D-EB3A-B9DC-DBE3C56488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Arteries of the intestines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0F674C-005C-AE14-94C9-196D684E28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drawing: Ron Slagter, NZMBI</a:t>
            </a:r>
          </a:p>
          <a:p>
            <a:r>
              <a:rPr lang="en-US"/>
              <a:t>labels: Paul Gobée, MD, anatomist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ECD0A7-BE79-99B1-068F-F6EAA5641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25" y="5743068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02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B334B69-456C-475C-9F6B-3FDA9A66A4EA}"/>
              </a:ext>
            </a:extLst>
          </p:cNvPr>
          <p:cNvSpPr txBox="1"/>
          <p:nvPr/>
        </p:nvSpPr>
        <p:spPr>
          <a:xfrm>
            <a:off x="6288999" y="1706087"/>
            <a:ext cx="539577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A: 	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A. mesenterica superior/ Superior Mesenteric Artery (SMA)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B: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	Aa. jejunales/ Jejunal arteries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C: 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	Aa. ileales/ Ileal arteries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D: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ileocolica/ Ileocolic artery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E: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colica dextra/ Right Colic artery (RCA)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F: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colica media/ Middle Colic artery (MCA)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G: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mesenterica inferior/ Inferior mesenteric artery (IMA)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H: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colica sinistra/ Left Colic artery (LCA)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I: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Aa. sigmoideae/ Sigmoid arteries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J: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(ano)rectalis superior/ Superior (ano)rectal artery</a:t>
            </a:r>
          </a:p>
          <a:p>
            <a:pPr>
              <a:tabLst>
                <a:tab pos="266700" algn="l"/>
              </a:tabLst>
            </a:pPr>
            <a:r>
              <a:rPr lang="en-GB" sz="1600" b="1">
                <a:solidFill>
                  <a:prstClr val="black"/>
                </a:solidFill>
                <a:latin typeface="Calibri"/>
              </a:rPr>
              <a:t>K:</a:t>
            </a:r>
            <a:r>
              <a:rPr lang="en-GB" sz="1600">
                <a:solidFill>
                  <a:prstClr val="black"/>
                </a:solidFill>
                <a:latin typeface="Calibri"/>
              </a:rPr>
              <a:t> 	A. marginalis coli (Drummond)/ Marginal artery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FBEACD6-23B5-ACA7-84CE-A28BC9EEF4E7}"/>
              </a:ext>
            </a:extLst>
          </p:cNvPr>
          <p:cNvGrpSpPr/>
          <p:nvPr/>
        </p:nvGrpSpPr>
        <p:grpSpPr>
          <a:xfrm>
            <a:off x="1531777" y="288512"/>
            <a:ext cx="4367002" cy="6002278"/>
            <a:chOff x="2351584" y="332656"/>
            <a:chExt cx="4367002" cy="6002278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0E1AA41-FD8F-4AF1-8531-2FB117BEC69D}"/>
                </a:ext>
              </a:extLst>
            </p:cNvPr>
            <p:cNvGrpSpPr/>
            <p:nvPr/>
          </p:nvGrpSpPr>
          <p:grpSpPr>
            <a:xfrm>
              <a:off x="2351584" y="332656"/>
              <a:ext cx="4367002" cy="6002278"/>
              <a:chOff x="1115616" y="427861"/>
              <a:chExt cx="4367002" cy="600227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1602CFAC-7359-4517-A2A1-C98549F577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5616" y="427861"/>
                <a:ext cx="4367002" cy="6002278"/>
              </a:xfrm>
              <a:prstGeom prst="rect">
                <a:avLst/>
              </a:prstGeom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5CB7D8-A5A0-49E7-A804-947E4249D183}"/>
                  </a:ext>
                </a:extLst>
              </p:cNvPr>
              <p:cNvSpPr txBox="1"/>
              <p:nvPr/>
            </p:nvSpPr>
            <p:spPr>
              <a:xfrm>
                <a:off x="2909646" y="2264260"/>
                <a:ext cx="3706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1">
                    <a:solidFill>
                      <a:prstClr val="black"/>
                    </a:solidFill>
                    <a:latin typeface="Calibri"/>
                  </a:rPr>
                  <a:t>A</a:t>
                </a:r>
                <a:endParaRPr lang="en-US" sz="2400" b="1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758AF5-2336-450C-9EFD-C2495BC3C320}"/>
                  </a:ext>
                </a:extLst>
              </p:cNvPr>
              <p:cNvSpPr txBox="1"/>
              <p:nvPr/>
            </p:nvSpPr>
            <p:spPr>
              <a:xfrm>
                <a:off x="2483768" y="3164165"/>
                <a:ext cx="37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D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BDF702-4265-4D6C-AF97-267CB8DFEB3E}"/>
                  </a:ext>
                </a:extLst>
              </p:cNvPr>
              <p:cNvSpPr txBox="1"/>
              <p:nvPr/>
            </p:nvSpPr>
            <p:spPr>
              <a:xfrm>
                <a:off x="2499128" y="2802487"/>
                <a:ext cx="335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E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A4DE7A-7E80-41FA-9A45-1B30E46A7950}"/>
                  </a:ext>
                </a:extLst>
              </p:cNvPr>
              <p:cNvSpPr txBox="1"/>
              <p:nvPr/>
            </p:nvSpPr>
            <p:spPr>
              <a:xfrm>
                <a:off x="2322217" y="2327769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F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80B186-E0E4-4C8C-AB2E-CB406F3A3ACC}"/>
                  </a:ext>
                </a:extLst>
              </p:cNvPr>
              <p:cNvSpPr txBox="1"/>
              <p:nvPr/>
            </p:nvSpPr>
            <p:spPr>
              <a:xfrm>
                <a:off x="3602125" y="1916881"/>
                <a:ext cx="3529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K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FFE089-D27E-4C7B-A739-02AFBCEEC3B8}"/>
                  </a:ext>
                </a:extLst>
              </p:cNvPr>
              <p:cNvSpPr txBox="1"/>
              <p:nvPr/>
            </p:nvSpPr>
            <p:spPr>
              <a:xfrm>
                <a:off x="4385539" y="2532929"/>
                <a:ext cx="3529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1">
                    <a:solidFill>
                      <a:prstClr val="black"/>
                    </a:solidFill>
                    <a:latin typeface="Calibri"/>
                  </a:rPr>
                  <a:t>K</a:t>
                </a:r>
                <a:endParaRPr lang="en-US" sz="2400" b="1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02697C-0EE4-4C69-82FA-F081754FECBC}"/>
                  </a:ext>
                </a:extLst>
              </p:cNvPr>
              <p:cNvSpPr txBox="1"/>
              <p:nvPr/>
            </p:nvSpPr>
            <p:spPr>
              <a:xfrm>
                <a:off x="4581525" y="1226954"/>
                <a:ext cx="3529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K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908A194-8579-4EBA-8777-612F846CE904}"/>
                  </a:ext>
                </a:extLst>
              </p:cNvPr>
              <p:cNvSpPr txBox="1"/>
              <p:nvPr/>
            </p:nvSpPr>
            <p:spPr>
              <a:xfrm>
                <a:off x="1838541" y="2735317"/>
                <a:ext cx="3529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K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D1B1FED-E93C-447E-B2D2-167C7171A916}"/>
                  </a:ext>
                </a:extLst>
              </p:cNvPr>
              <p:cNvSpPr txBox="1"/>
              <p:nvPr/>
            </p:nvSpPr>
            <p:spPr>
              <a:xfrm>
                <a:off x="2023523" y="1935460"/>
                <a:ext cx="3529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K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5377DA-416A-460C-A4BE-088E88FD2B09}"/>
                  </a:ext>
                </a:extLst>
              </p:cNvPr>
              <p:cNvSpPr txBox="1"/>
              <p:nvPr/>
            </p:nvSpPr>
            <p:spPr>
              <a:xfrm>
                <a:off x="3437686" y="2371323"/>
                <a:ext cx="3802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G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064CF3-8FFE-4241-830D-EAA8EDCA1138}"/>
                  </a:ext>
                </a:extLst>
              </p:cNvPr>
              <p:cNvSpPr txBox="1"/>
              <p:nvPr/>
            </p:nvSpPr>
            <p:spPr>
              <a:xfrm>
                <a:off x="3464853" y="2796171"/>
                <a:ext cx="37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prstClr val="black"/>
                    </a:solidFill>
                    <a:latin typeface="Calibri"/>
                  </a:rPr>
                  <a:t>H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8912710-5D85-4E5C-A62A-C31635857CAD}"/>
                  </a:ext>
                </a:extLst>
              </p:cNvPr>
              <p:cNvSpPr txBox="1"/>
              <p:nvPr/>
            </p:nvSpPr>
            <p:spPr>
              <a:xfrm>
                <a:off x="3672986" y="3658190"/>
                <a:ext cx="2664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1">
                    <a:solidFill>
                      <a:prstClr val="black"/>
                    </a:solidFill>
                    <a:latin typeface="Calibri"/>
                  </a:rPr>
                  <a:t>I</a:t>
                </a:r>
                <a:endParaRPr lang="en-US" sz="2400" b="1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AABE3A-8149-4EEA-892D-6335903C6045}"/>
                  </a:ext>
                </a:extLst>
              </p:cNvPr>
              <p:cNvSpPr txBox="1"/>
              <p:nvPr/>
            </p:nvSpPr>
            <p:spPr>
              <a:xfrm>
                <a:off x="2864018" y="4050181"/>
                <a:ext cx="287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1">
                    <a:solidFill>
                      <a:prstClr val="black"/>
                    </a:solidFill>
                    <a:latin typeface="Calibri"/>
                  </a:rPr>
                  <a:t>J</a:t>
                </a:r>
                <a:endParaRPr lang="en-US" sz="2400" b="1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E16DD3-D368-471B-8CDE-57652ACF31E4}"/>
                </a:ext>
              </a:extLst>
            </p:cNvPr>
            <p:cNvSpPr txBox="1"/>
            <p:nvPr/>
          </p:nvSpPr>
          <p:spPr>
            <a:xfrm>
              <a:off x="4983007" y="3304983"/>
              <a:ext cx="2664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>
                  <a:solidFill>
                    <a:prstClr val="black"/>
                  </a:solidFill>
                  <a:latin typeface="Calibri"/>
                </a:rPr>
                <a:t>I</a:t>
              </a:r>
              <a:endParaRPr lang="en-US" sz="2400" b="1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1B3212E-36D1-D904-D2D7-E7C674B1A2AA}"/>
                </a:ext>
              </a:extLst>
            </p:cNvPr>
            <p:cNvSpPr txBox="1"/>
            <p:nvPr/>
          </p:nvSpPr>
          <p:spPr>
            <a:xfrm>
              <a:off x="4379316" y="268105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>
                  <a:solidFill>
                    <a:prstClr val="black"/>
                  </a:solidFill>
                  <a:latin typeface="Calibri"/>
                </a:rPr>
                <a:t>B</a:t>
              </a:r>
              <a:endParaRPr lang="en-US" b="1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3EA0DE38-2E5B-23C6-4772-747F38C54637}"/>
                </a:ext>
              </a:extLst>
            </p:cNvPr>
            <p:cNvSpPr/>
            <p:nvPr/>
          </p:nvSpPr>
          <p:spPr>
            <a:xfrm rot="462800">
              <a:off x="4380159" y="2367962"/>
              <a:ext cx="106814" cy="699155"/>
            </a:xfrm>
            <a:prstGeom prst="rightBrace">
              <a:avLst>
                <a:gd name="adj1" fmla="val 8333"/>
                <a:gd name="adj2" fmla="val 69877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Right Brace 21">
              <a:extLst>
                <a:ext uri="{FF2B5EF4-FFF2-40B4-BE49-F238E27FC236}">
                  <a16:creationId xmlns:a16="http://schemas.microsoft.com/office/drawing/2014/main" id="{ADD4801A-DC78-A0F7-75E8-D6DD58ADFDF7}"/>
                </a:ext>
              </a:extLst>
            </p:cNvPr>
            <p:cNvSpPr/>
            <p:nvPr/>
          </p:nvSpPr>
          <p:spPr>
            <a:xfrm rot="2359035">
              <a:off x="4050041" y="3082825"/>
              <a:ext cx="148658" cy="1037102"/>
            </a:xfrm>
            <a:prstGeom prst="rightBrace">
              <a:avLst>
                <a:gd name="adj1" fmla="val 8333"/>
                <a:gd name="adj2" fmla="val 5019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82B1777-5C0D-1FD0-AF96-1D0E9EAEC8C9}"/>
                </a:ext>
              </a:extLst>
            </p:cNvPr>
            <p:cNvSpPr txBox="1"/>
            <p:nvPr/>
          </p:nvSpPr>
          <p:spPr>
            <a:xfrm>
              <a:off x="4082722" y="350956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>
                  <a:solidFill>
                    <a:prstClr val="black"/>
                  </a:solidFill>
                  <a:latin typeface="Calibri"/>
                </a:rPr>
                <a:t>C</a:t>
              </a:r>
              <a:endParaRPr lang="en-US" b="1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2832F89-0EAA-887E-9409-FB1F5C9B98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29638" y="2522586"/>
              <a:ext cx="216024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DE1668B-F20E-2738-2B6C-00C3A75679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034" y="5879110"/>
            <a:ext cx="964750" cy="33754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C51E4CF-16BA-7CD9-C948-1D52DC4E7E40}"/>
              </a:ext>
            </a:extLst>
          </p:cNvPr>
          <p:cNvSpPr txBox="1"/>
          <p:nvPr/>
        </p:nvSpPr>
        <p:spPr>
          <a:xfrm>
            <a:off x="8040414" y="5808018"/>
            <a:ext cx="3347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>
                    <a:lumMod val="75000"/>
                  </a:schemeClr>
                </a:solidFill>
              </a:rPr>
              <a:t>Arteries of the intestines</a:t>
            </a:r>
          </a:p>
          <a:p>
            <a:r>
              <a:rPr lang="en-US" sz="1200">
                <a:solidFill>
                  <a:schemeClr val="bg1">
                    <a:lumMod val="75000"/>
                  </a:schemeClr>
                </a:solidFill>
              </a:rPr>
              <a:t>by Ron Slagter, NZMBI; Paul Gobée, MD, anatomist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6A859A-DB2B-344C-DF94-F7A664B62043}"/>
              </a:ext>
            </a:extLst>
          </p:cNvPr>
          <p:cNvSpPr txBox="1"/>
          <p:nvPr/>
        </p:nvSpPr>
        <p:spPr>
          <a:xfrm>
            <a:off x="3888400" y="3923489"/>
            <a:ext cx="266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>
                <a:solidFill>
                  <a:prstClr val="black"/>
                </a:solidFill>
                <a:latin typeface="Calibri"/>
              </a:rPr>
              <a:t>I</a:t>
            </a:r>
            <a:endParaRPr lang="en-US" sz="2400" b="1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09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186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Arteries of the intestines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Oscar Paul Gobée</dc:creator>
  <cp:lastModifiedBy>Oscar Paul Gobée</cp:lastModifiedBy>
  <cp:revision>2</cp:revision>
  <dcterms:created xsi:type="dcterms:W3CDTF">2025-02-28T12:10:31Z</dcterms:created>
  <dcterms:modified xsi:type="dcterms:W3CDTF">2025-02-28T12:27:11Z</dcterms:modified>
</cp:coreProperties>
</file>