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60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22"/>
      </p:cViewPr>
      <p:guideLst>
        <p:guide orient="horz" pos="3952"/>
        <p:guide pos="60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5EA0-76D8-F92F-F11B-D4DDD040D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02050-6D8E-68A7-2BA7-CD605D718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31AEC-67FE-B3E9-C9FB-E85250B5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A02D2-2F6A-0F44-F63C-6D1C06D3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A8D93-FC41-1AD6-CA48-73A469F6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E27AD-669B-0B48-8EFB-BB9F1590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0410B-0D7C-E877-CDEB-DEE4D2991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A43E3-3DDF-4BC2-5AEC-19CC439E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AA48-51F1-BFA1-16CB-C05C6F80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89AC2-6F73-F427-99A8-569B9FF2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061A9-55AB-091D-8C5C-13C15AD9A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F5B7F-563E-85A6-66F7-31654E031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9BDCD-1B4B-F0A5-B800-106DFE6B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10403-D625-59A6-8247-7D4FD5CE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518E6-E43B-3A05-9DB3-002432B5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4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99759-75D3-38A8-DBCC-99D0124D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E1AFB-15C1-A497-1124-B2589553B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A41BC-AB57-C58B-5385-789928B0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16639-FDC0-C0BD-E01C-2416ED6B6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A4BE4-A01B-6048-B2F9-ACD32B35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F962-FC4F-CD92-AD83-95C10F8C1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BDDAE-DC9A-AB3F-6635-C91DB89C2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84143-D88C-D616-C824-48CBD733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5C11F-8605-0888-84EE-6977E6AE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4E2F3-8C0D-25A2-DB0F-67639116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50196-C871-5930-7637-C245C5D4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CCA26-FC00-ABEC-957E-07134E312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9F4FC-D7D2-C980-CDCA-346F07A65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A157D-5E06-19DD-9C50-E6AADB48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4249F-1482-EFB4-CB4B-828CD5AA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42909-AF71-14BE-1EF8-5BA2BB5B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5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34E6-4092-E3ED-3875-6BE6F25B6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C2C2A-512D-F072-F496-BEBFA3F95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B0119-00EB-D75F-CAFF-9C4716DB2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83536-84C3-A4FA-07A8-7A1E9C8B1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99EA2-6080-F819-ADE2-265D09EC5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BC6836-2BE4-FD62-A331-76C1D1F3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E53C15-C94C-D0FA-93AB-38CE19F5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850A2-20E5-056A-BC89-14927D24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77D7-3C42-6F67-723A-81344793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F7E631-35E8-EA35-DE40-A4ACF2BA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C91C1-2DEA-A4C9-686B-E51CB646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32BD3-5842-E064-67E9-DE87E30F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7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733F1D-A4AB-E5CE-B639-0687E1F1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8A72E0-7E2B-B4EF-EB38-C92EA94E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1F749-DB0F-F60F-6B5F-79098EE4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B5D49-8148-0033-27C7-F530BAEF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5DB54-72EE-F018-F1E2-7D2AE4D2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D81B0-FBA8-8131-5F37-05E23E215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C4215-71BD-713A-3E4F-3C40BC70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38C54-4EA4-F2E4-1E02-2081689C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839EA-7161-9DD6-D514-7F000D36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BB35-AC7B-9203-CA39-C31DF3ADB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6B23F-3093-3134-182D-5B0B395D4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E8930-6952-D80D-8778-A9F6B216F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8121F-71AB-261D-7D83-A57D4849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09FFF-703E-B19B-EA20-32E34A19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8DB25-EC23-2FEB-7BC2-4EF3C9E8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698C5-BEEE-1BC2-939C-C3988304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1078B-7D8B-8454-5C54-AF5682F5F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2AA0B-823A-CDCE-CD4A-28BB560D4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B4E22-4FB5-4E85-8D58-4F3D3E6D841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60633-ADA0-B97A-2CE5-DD4BADC12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BF4BF-7327-B4EC-6EAC-DC5724823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9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E9916-6535-42DE-962A-3F3C81F0F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0070C0"/>
                </a:solidFill>
              </a:rPr>
              <a:t>Presentation slide</a:t>
            </a:r>
            <a:br>
              <a:rPr lang="en-GB">
                <a:solidFill>
                  <a:srgbClr val="0070C0"/>
                </a:solidFill>
              </a:rPr>
            </a:br>
            <a:r>
              <a:rPr lang="en-US" sz="3600">
                <a:solidFill>
                  <a:srgbClr val="0070C0"/>
                </a:solidFill>
              </a:rPr>
              <a:t>RCSI - Drawing Arteries and veins of </a:t>
            </a:r>
            <a:br>
              <a:rPr lang="en-US" sz="3600">
                <a:solidFill>
                  <a:srgbClr val="0070C0"/>
                </a:solidFill>
              </a:rPr>
            </a:br>
            <a:r>
              <a:rPr lang="en-US" sz="3600">
                <a:solidFill>
                  <a:srgbClr val="0070C0"/>
                </a:solidFill>
              </a:rPr>
              <a:t>kidney and adrenal gland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692BB-04CA-4F21-914E-FF42C0042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796"/>
            <a:ext cx="9144000" cy="500730"/>
          </a:xfrm>
        </p:spPr>
        <p:txBody>
          <a:bodyPr>
            <a:normAutofit fontScale="47500" lnSpcReduction="20000"/>
          </a:bodyPr>
          <a:lstStyle/>
          <a:p>
            <a:r>
              <a:rPr lang="en-GB">
                <a:solidFill>
                  <a:srgbClr val="0070C0"/>
                </a:solidFill>
              </a:rPr>
              <a:t>drawing: Royal College of Surgeons of Ireland</a:t>
            </a:r>
          </a:p>
          <a:p>
            <a:r>
              <a:rPr lang="en-GB">
                <a:solidFill>
                  <a:srgbClr val="0070C0"/>
                </a:solidFill>
              </a:rPr>
              <a:t>labels: O. Paul Gobée, MD, dept. Anatomy&amp; Embryology, LUMC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385D496-5555-48EC-B987-FC037EFEDB09}"/>
              </a:ext>
            </a:extLst>
          </p:cNvPr>
          <p:cNvSpPr txBox="1">
            <a:spLocks/>
          </p:cNvSpPr>
          <p:nvPr/>
        </p:nvSpPr>
        <p:spPr>
          <a:xfrm>
            <a:off x="1343431" y="5963467"/>
            <a:ext cx="9144000" cy="50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license:  Creative Commons Attribution NonCommercial ShareAlike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B32BCF-8F97-4DFD-9B0D-2C75B56B7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294" y="5999111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000ED2-E043-A403-4705-9542676C1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779" y="867560"/>
            <a:ext cx="7342848" cy="48931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6DCF3A-F9BD-54EE-6495-0FE2D1A371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864" y="5450842"/>
            <a:ext cx="711241" cy="24884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DA1644B-4C2B-3D68-C65D-0D702F9FF666}"/>
              </a:ext>
            </a:extLst>
          </p:cNvPr>
          <p:cNvSpPr txBox="1"/>
          <p:nvPr/>
        </p:nvSpPr>
        <p:spPr>
          <a:xfrm>
            <a:off x="4578197" y="201129"/>
            <a:ext cx="2022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a. phrenica inferior</a:t>
            </a:r>
          </a:p>
          <a:p>
            <a:pPr algn="ct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inferior phrenic artery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0694EAE-4C0C-7043-3443-5B41E3CF2AFD}"/>
              </a:ext>
            </a:extLst>
          </p:cNvPr>
          <p:cNvCxnSpPr>
            <a:cxnSpLocks/>
          </p:cNvCxnSpPr>
          <p:nvPr/>
        </p:nvCxnSpPr>
        <p:spPr>
          <a:xfrm flipH="1">
            <a:off x="6863371" y="2812538"/>
            <a:ext cx="2725129" cy="546358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AF69AE5-E47A-4473-9C33-ABBEF26C053B}"/>
              </a:ext>
            </a:extLst>
          </p:cNvPr>
          <p:cNvSpPr txBox="1"/>
          <p:nvPr/>
        </p:nvSpPr>
        <p:spPr>
          <a:xfrm>
            <a:off x="9645118" y="2471763"/>
            <a:ext cx="2279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a. suprarenalis inferior</a:t>
            </a:r>
          </a:p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inferior suprarenal artery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3618C60-7441-89C6-5996-32A5A839C8B7}"/>
              </a:ext>
            </a:extLst>
          </p:cNvPr>
          <p:cNvCxnSpPr>
            <a:cxnSpLocks/>
          </p:cNvCxnSpPr>
          <p:nvPr/>
        </p:nvCxnSpPr>
        <p:spPr>
          <a:xfrm>
            <a:off x="5623538" y="770790"/>
            <a:ext cx="683434" cy="615924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16F5734-76F8-738D-9AA5-3A7B393ED2B3}"/>
              </a:ext>
            </a:extLst>
          </p:cNvPr>
          <p:cNvCxnSpPr>
            <a:cxnSpLocks/>
          </p:cNvCxnSpPr>
          <p:nvPr/>
        </p:nvCxnSpPr>
        <p:spPr>
          <a:xfrm flipH="1">
            <a:off x="5090291" y="774192"/>
            <a:ext cx="529496" cy="612522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490012-F71F-B848-F030-D30F73FE7C63}"/>
              </a:ext>
            </a:extLst>
          </p:cNvPr>
          <p:cNvSpPr txBox="1"/>
          <p:nvPr/>
        </p:nvSpPr>
        <p:spPr>
          <a:xfrm>
            <a:off x="6678396" y="197955"/>
            <a:ext cx="2380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v. phrenica inferior sinistra</a:t>
            </a:r>
          </a:p>
          <a:p>
            <a:pPr algn="ct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left inferior phrenic vein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9C967F7-1443-EF79-C58F-0ECABDED5A86}"/>
              </a:ext>
            </a:extLst>
          </p:cNvPr>
          <p:cNvCxnSpPr>
            <a:cxnSpLocks/>
          </p:cNvCxnSpPr>
          <p:nvPr/>
        </p:nvCxnSpPr>
        <p:spPr>
          <a:xfrm flipH="1">
            <a:off x="6417506" y="751924"/>
            <a:ext cx="335331" cy="266108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54CBCAB-FEC1-C6D0-A6CC-2C79B907817F}"/>
              </a:ext>
            </a:extLst>
          </p:cNvPr>
          <p:cNvSpPr txBox="1"/>
          <p:nvPr/>
        </p:nvSpPr>
        <p:spPr>
          <a:xfrm>
            <a:off x="9643594" y="1837779"/>
            <a:ext cx="22412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a. suprarenalis media</a:t>
            </a:r>
          </a:p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middle suprarenal artery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F79F4E-6CB9-B2E0-8DB8-9CE9A504CE47}"/>
              </a:ext>
            </a:extLst>
          </p:cNvPr>
          <p:cNvCxnSpPr>
            <a:cxnSpLocks/>
          </p:cNvCxnSpPr>
          <p:nvPr/>
        </p:nvCxnSpPr>
        <p:spPr>
          <a:xfrm flipH="1">
            <a:off x="6201300" y="2420112"/>
            <a:ext cx="521863" cy="172462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BDD9216-4704-8D76-747D-A58939BA1DC8}"/>
              </a:ext>
            </a:extLst>
          </p:cNvPr>
          <p:cNvSpPr txBox="1"/>
          <p:nvPr/>
        </p:nvSpPr>
        <p:spPr>
          <a:xfrm>
            <a:off x="9640927" y="1142835"/>
            <a:ext cx="24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aa. suprarenales superiores</a:t>
            </a:r>
          </a:p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superior suprarenal arteries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D0F4ADC-773D-9E62-7FF1-9C1C9F91469D}"/>
              </a:ext>
            </a:extLst>
          </p:cNvPr>
          <p:cNvCxnSpPr>
            <a:cxnSpLocks/>
          </p:cNvCxnSpPr>
          <p:nvPr/>
        </p:nvCxnSpPr>
        <p:spPr>
          <a:xfrm flipH="1" flipV="1">
            <a:off x="6802411" y="1054608"/>
            <a:ext cx="157009" cy="390590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0D6980-5217-CBB8-2A3C-E795CCBE54FE}"/>
              </a:ext>
            </a:extLst>
          </p:cNvPr>
          <p:cNvCxnSpPr>
            <a:cxnSpLocks/>
          </p:cNvCxnSpPr>
          <p:nvPr/>
        </p:nvCxnSpPr>
        <p:spPr>
          <a:xfrm flipH="1" flipV="1">
            <a:off x="6558571" y="1383792"/>
            <a:ext cx="408432" cy="67056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E2E901-E7C9-D690-BEBD-B6227A86CEA7}"/>
              </a:ext>
            </a:extLst>
          </p:cNvPr>
          <p:cNvCxnSpPr>
            <a:cxnSpLocks/>
          </p:cNvCxnSpPr>
          <p:nvPr/>
        </p:nvCxnSpPr>
        <p:spPr>
          <a:xfrm flipH="1">
            <a:off x="6308635" y="1454119"/>
            <a:ext cx="646325" cy="478313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F24544C-965D-96C5-F6AE-EEFDD693C5FE}"/>
              </a:ext>
            </a:extLst>
          </p:cNvPr>
          <p:cNvCxnSpPr>
            <a:cxnSpLocks/>
          </p:cNvCxnSpPr>
          <p:nvPr/>
        </p:nvCxnSpPr>
        <p:spPr>
          <a:xfrm flipH="1">
            <a:off x="6955507" y="1446226"/>
            <a:ext cx="2632993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0890291-E3E9-B35A-A059-90421E4D9B81}"/>
              </a:ext>
            </a:extLst>
          </p:cNvPr>
          <p:cNvCxnSpPr>
            <a:cxnSpLocks/>
          </p:cNvCxnSpPr>
          <p:nvPr/>
        </p:nvCxnSpPr>
        <p:spPr>
          <a:xfrm flipH="1">
            <a:off x="6712823" y="2123488"/>
            <a:ext cx="2875677" cy="294688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E3C2556-1229-6C56-E2E7-CEC5729908BD}"/>
              </a:ext>
            </a:extLst>
          </p:cNvPr>
          <p:cNvSpPr txBox="1"/>
          <p:nvPr/>
        </p:nvSpPr>
        <p:spPr>
          <a:xfrm>
            <a:off x="9648166" y="3191091"/>
            <a:ext cx="200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v. suprarenalis sinistra</a:t>
            </a:r>
          </a:p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left suprarenal vein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2227F81-4489-2CF5-5CE8-C131F2CDE4CD}"/>
              </a:ext>
            </a:extLst>
          </p:cNvPr>
          <p:cNvCxnSpPr>
            <a:cxnSpLocks/>
          </p:cNvCxnSpPr>
          <p:nvPr/>
        </p:nvCxnSpPr>
        <p:spPr>
          <a:xfrm flipH="1">
            <a:off x="6461035" y="3475587"/>
            <a:ext cx="3127465" cy="90573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9D57EED-DB3A-1A0D-3145-F09022FF9E55}"/>
              </a:ext>
            </a:extLst>
          </p:cNvPr>
          <p:cNvSpPr txBox="1"/>
          <p:nvPr/>
        </p:nvSpPr>
        <p:spPr>
          <a:xfrm>
            <a:off x="69085" y="1718203"/>
            <a:ext cx="1946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v. suprarenalis dextra</a:t>
            </a:r>
          </a:p>
          <a:p>
            <a:pPr algn="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right suprarenal vein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AF2AE4B-CA96-138E-53BA-E3E28F11DABA}"/>
              </a:ext>
            </a:extLst>
          </p:cNvPr>
          <p:cNvCxnSpPr>
            <a:cxnSpLocks/>
            <a:stCxn id="54" idx="3"/>
          </p:cNvCxnSpPr>
          <p:nvPr/>
        </p:nvCxnSpPr>
        <p:spPr>
          <a:xfrm>
            <a:off x="2015387" y="2010591"/>
            <a:ext cx="2802285" cy="11809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B7D035F1-273E-F172-25F5-03D238BB3090}"/>
              </a:ext>
            </a:extLst>
          </p:cNvPr>
          <p:cNvSpPr txBox="1"/>
          <p:nvPr/>
        </p:nvSpPr>
        <p:spPr>
          <a:xfrm>
            <a:off x="5125217" y="5678672"/>
            <a:ext cx="460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VCI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BACD378-360B-9CD7-EC7A-9CF904255F33}"/>
              </a:ext>
            </a:extLst>
          </p:cNvPr>
          <p:cNvCxnSpPr>
            <a:cxnSpLocks/>
          </p:cNvCxnSpPr>
          <p:nvPr/>
        </p:nvCxnSpPr>
        <p:spPr>
          <a:xfrm flipH="1" flipV="1">
            <a:off x="4830746" y="5591908"/>
            <a:ext cx="166060" cy="438672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A04B85FE-B53D-4896-51C0-FBEB1BC76B91}"/>
              </a:ext>
            </a:extLst>
          </p:cNvPr>
          <p:cNvSpPr txBox="1"/>
          <p:nvPr/>
        </p:nvSpPr>
        <p:spPr>
          <a:xfrm>
            <a:off x="3566001" y="6022917"/>
            <a:ext cx="2258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a./v. gonadalis dextra</a:t>
            </a:r>
          </a:p>
          <a:p>
            <a:pPr algn="ct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right gonadal artery/vein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403F3A2-39C4-DBAB-B11F-9C88D2963509}"/>
              </a:ext>
            </a:extLst>
          </p:cNvPr>
          <p:cNvSpPr txBox="1"/>
          <p:nvPr/>
        </p:nvSpPr>
        <p:spPr>
          <a:xfrm>
            <a:off x="6059331" y="6020218"/>
            <a:ext cx="21484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a./v. gonadalis sinistra</a:t>
            </a:r>
          </a:p>
          <a:p>
            <a:pPr algn="ct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left gonadal artery/vein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24039A2D-76A9-12A6-20FA-59781EBCB9BD}"/>
              </a:ext>
            </a:extLst>
          </p:cNvPr>
          <p:cNvCxnSpPr>
            <a:cxnSpLocks/>
          </p:cNvCxnSpPr>
          <p:nvPr/>
        </p:nvCxnSpPr>
        <p:spPr>
          <a:xfrm flipV="1">
            <a:off x="5001266" y="5673970"/>
            <a:ext cx="192895" cy="361070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ED16A37A-02AF-B99E-D4BA-6471CB270FBA}"/>
              </a:ext>
            </a:extLst>
          </p:cNvPr>
          <p:cNvCxnSpPr>
            <a:cxnSpLocks/>
          </p:cNvCxnSpPr>
          <p:nvPr/>
        </p:nvCxnSpPr>
        <p:spPr>
          <a:xfrm flipH="1" flipV="1">
            <a:off x="6845016" y="5627077"/>
            <a:ext cx="141167" cy="407963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B571D70D-F2C9-58AA-0BD4-CEA9C502254C}"/>
              </a:ext>
            </a:extLst>
          </p:cNvPr>
          <p:cNvCxnSpPr>
            <a:cxnSpLocks/>
          </p:cNvCxnSpPr>
          <p:nvPr/>
        </p:nvCxnSpPr>
        <p:spPr>
          <a:xfrm flipV="1">
            <a:off x="6986183" y="5648178"/>
            <a:ext cx="175676" cy="373481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B8064BEB-CC23-88B3-4D27-4ECFC318FE71}"/>
              </a:ext>
            </a:extLst>
          </p:cNvPr>
          <p:cNvSpPr txBox="1"/>
          <p:nvPr/>
        </p:nvSpPr>
        <p:spPr>
          <a:xfrm>
            <a:off x="9640711" y="3840448"/>
            <a:ext cx="1570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a. renalis sinistra</a:t>
            </a:r>
          </a:p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left renal artery</a:t>
            </a:r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5C820C6-4DA4-E742-2720-3B86D5EB3675}"/>
              </a:ext>
            </a:extLst>
          </p:cNvPr>
          <p:cNvCxnSpPr>
            <a:cxnSpLocks/>
          </p:cNvCxnSpPr>
          <p:nvPr/>
        </p:nvCxnSpPr>
        <p:spPr>
          <a:xfrm flipH="1" flipV="1">
            <a:off x="6618928" y="3602334"/>
            <a:ext cx="2969572" cy="527634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BF34D065-3472-BD19-636B-6E614682F126}"/>
              </a:ext>
            </a:extLst>
          </p:cNvPr>
          <p:cNvSpPr txBox="1"/>
          <p:nvPr/>
        </p:nvSpPr>
        <p:spPr>
          <a:xfrm>
            <a:off x="9644024" y="4440109"/>
            <a:ext cx="1548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v. renalis sinistra</a:t>
            </a:r>
          </a:p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left renal vein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4027DD2A-88C5-1B6B-DEB4-560E3B46579E}"/>
              </a:ext>
            </a:extLst>
          </p:cNvPr>
          <p:cNvCxnSpPr>
            <a:cxnSpLocks/>
          </p:cNvCxnSpPr>
          <p:nvPr/>
        </p:nvCxnSpPr>
        <p:spPr>
          <a:xfrm flipH="1" flipV="1">
            <a:off x="6588783" y="3743011"/>
            <a:ext cx="2999717" cy="958998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7515D203-E57E-7117-CE21-280E5BEF7AA9}"/>
              </a:ext>
            </a:extLst>
          </p:cNvPr>
          <p:cNvSpPr txBox="1"/>
          <p:nvPr/>
        </p:nvSpPr>
        <p:spPr>
          <a:xfrm>
            <a:off x="413722" y="2933592"/>
            <a:ext cx="1595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a. renalis dextra</a:t>
            </a:r>
          </a:p>
          <a:p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right renal artery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B5E9E519-F5FE-C841-50B7-3ADB2740EF5B}"/>
              </a:ext>
            </a:extLst>
          </p:cNvPr>
          <p:cNvSpPr txBox="1"/>
          <p:nvPr/>
        </p:nvSpPr>
        <p:spPr>
          <a:xfrm>
            <a:off x="525676" y="3696216"/>
            <a:ext cx="1485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v. renalis dextra</a:t>
            </a:r>
          </a:p>
          <a:p>
            <a:pPr algn="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right renal vein</a:t>
            </a: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093F5AC2-EC67-E7EB-9022-B7CC47AA75EB}"/>
              </a:ext>
            </a:extLst>
          </p:cNvPr>
          <p:cNvCxnSpPr>
            <a:cxnSpLocks/>
            <a:stCxn id="149" idx="3"/>
          </p:cNvCxnSpPr>
          <p:nvPr/>
        </p:nvCxnSpPr>
        <p:spPr>
          <a:xfrm>
            <a:off x="2009672" y="3225980"/>
            <a:ext cx="3150140" cy="257150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C2850F3E-C8E4-1430-9185-887DD3766373}"/>
              </a:ext>
            </a:extLst>
          </p:cNvPr>
          <p:cNvCxnSpPr>
            <a:cxnSpLocks/>
          </p:cNvCxnSpPr>
          <p:nvPr/>
        </p:nvCxnSpPr>
        <p:spPr>
          <a:xfrm>
            <a:off x="2018923" y="3907134"/>
            <a:ext cx="2777241" cy="0"/>
          </a:xfrm>
          <a:prstGeom prst="line">
            <a:avLst/>
          </a:prstGeom>
          <a:ln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A206A8A6-8D13-608E-3BD2-1C0418DD689B}"/>
              </a:ext>
            </a:extLst>
          </p:cNvPr>
          <p:cNvSpPr txBox="1"/>
          <p:nvPr/>
        </p:nvSpPr>
        <p:spPr>
          <a:xfrm>
            <a:off x="5552459" y="5683430"/>
            <a:ext cx="627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>
                <a:solidFill>
                  <a:schemeClr val="accent1">
                    <a:lumMod val="75000"/>
                  </a:schemeClr>
                </a:solidFill>
              </a:rPr>
              <a:t>aorta</a:t>
            </a:r>
          </a:p>
        </p:txBody>
      </p:sp>
    </p:spTree>
    <p:extLst>
      <p:ext uri="{BB962C8B-B14F-4D97-AF65-F5344CB8AC3E}">
        <p14:creationId xmlns:p14="http://schemas.microsoft.com/office/powerpoint/2010/main" val="292703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3767-3262-C388-F134-D7E3EB5E8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Erratum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58B31-D80B-0D0D-F898-2378442A4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/>
              <a:t>24 April 2024 corrected </a:t>
            </a:r>
            <a:r>
              <a:rPr lang="en-GB" sz="2000">
                <a:solidFill>
                  <a:schemeClr val="accent1">
                    <a:lumMod val="75000"/>
                  </a:schemeClr>
                </a:solidFill>
              </a:rPr>
              <a:t>left inferior phrenic </a:t>
            </a:r>
            <a:r>
              <a:rPr lang="en-GB" sz="2000" strike="sngStrike">
                <a:solidFill>
                  <a:schemeClr val="accent1">
                    <a:lumMod val="75000"/>
                  </a:schemeClr>
                </a:solidFill>
              </a:rPr>
              <a:t>artery</a:t>
            </a:r>
            <a:r>
              <a:rPr lang="en-GB" sz="2000">
                <a:solidFill>
                  <a:schemeClr val="accent1">
                    <a:lumMod val="75000"/>
                  </a:schemeClr>
                </a:solidFill>
              </a:rPr>
              <a:t> to left inferior phrenic vein</a:t>
            </a:r>
          </a:p>
          <a:p>
            <a:endParaRPr lang="en-GB" sz="200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62814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163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Presentation slide RCSI - Drawing Arteries and veins of  kidney and adrenal gland</vt:lpstr>
      <vt:lpstr>PowerPoint Presentation</vt:lpstr>
      <vt:lpstr>Erratum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 Subject</dc:title>
  <dc:creator>Oscar Paul Gobée</dc:creator>
  <cp:lastModifiedBy>Oscar Paul Gobée</cp:lastModifiedBy>
  <cp:revision>9</cp:revision>
  <dcterms:created xsi:type="dcterms:W3CDTF">2023-02-12T15:37:47Z</dcterms:created>
  <dcterms:modified xsi:type="dcterms:W3CDTF">2024-04-24T09:25:50Z</dcterms:modified>
</cp:coreProperties>
</file>