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8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8"/>
      </p:cViewPr>
      <p:guideLst>
        <p:guide orient="horz" pos="2160"/>
        <p:guide pos="8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BC545-04CC-4964-9FCE-84F48AAE06B8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DF1E3-1A93-4AC1-A796-A0931879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0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1018-C3E9-42FA-8A07-0E3DDC829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C639E-56B0-49A6-B8F4-25C8303D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1FACD-C545-4F68-8771-1DC5D319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25BA7-8D19-4E45-BF1C-8BDDC33DC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E524F-685F-4A4C-902A-4F691E26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5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10EB9-782A-4B0E-A59F-CE30367F8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8D381-38A9-4089-9D14-BA6F28715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5E9AF-2FC4-421A-A3A7-A43C1B01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E4EE3-A764-4FEC-BEED-39FB97E5F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B7BE3-CC66-4E48-811C-FA78841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F0C5D-D109-4709-8877-75A16145A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D0096-9FEA-482F-979E-350065F8F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1D79A-7863-4C75-9FDD-D4E1BEC79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2E4B6-031D-41F1-852D-7DF9B8901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7A047-6535-43B0-BF15-03C62C81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7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1EAA-AF58-4B8B-A1BB-304AF4C5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E0A6-14BB-45FB-A416-49C288E9A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1597E-4A25-4216-9C17-5C6C3A20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38C3F-7C80-421C-9E74-6388CBAE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CCE58-4835-4AF1-8845-2CA37174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5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94C8-6759-479A-9FA6-A6A06108C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8AA45-A004-4788-955D-B3F1C05BB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9CEC9-5C79-4850-9420-BA6C54596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4D8B5-F0E0-4068-932C-A1C2DB526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5B3C-F56B-4974-A8E1-F7B9951A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4A39-970B-4CF3-81C3-43C9A427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1EE03-8DBA-4E8F-891C-2F936D8F9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9DC3B-247C-41D8-9E61-F8C05A63A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56C2C-F1CE-4446-A6C8-D7D2DA62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D66FA-0333-432A-ACEC-E89DB902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070C6-47E4-4C55-8AB6-43E89919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D0439-3E17-4DF9-B08E-41DD3484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C679C-DC32-4205-BE19-04BF216A5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0283A-E6B5-450B-BE83-83F24C991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4E251-B148-41FF-8D88-BFF503F30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857420-269B-422E-93EE-B62D18FC3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995B26-0C4A-4E2D-9068-D241FE35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A83DA-8F3E-444C-AB27-6BA3A4C4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138EC-9771-4CE7-A96B-1456C347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6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CEB2-DB5F-4CA6-973E-4AD9F2BA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7F297-B06C-4051-A18E-401343DBD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420F0A-635E-4CB0-90DC-8B364C8D0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8B631C-B5F9-4409-9E2F-686E3A97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FA60C4-9E48-4427-9EEA-56C74FFB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8DB73B-22A2-44F5-8195-69064FE5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43626-1FC8-4AE1-A09B-77165A40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0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28EEF-087C-4FB5-AAC5-AF322282D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6C32-3109-4080-A346-0BD1AC16F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85E99-B091-4766-8562-B1F501C64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73B8E-C12B-4EE5-85AD-64F1800E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A55E2-0D9F-471B-96F4-3F5CB7C0C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7A3E0-8A4F-4506-B0F4-C0FE8E7E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0296A-D03C-49C7-8CE9-EA10721B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A6D70-09F6-471A-B4F4-2BD3D5EBDE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2ACFE-A970-4299-A730-A392C95EA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7FCF-2CA2-4E50-A24E-963021B67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4592A-9005-47BC-9985-B6BD47D6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385DB-0148-434D-B762-4EA443CC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41B261-2A14-41DA-8F4E-E77002A35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0DF89-5A01-4037-BC62-EF8CC88B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112DC-40A0-493B-BE34-BD194169E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DB820-C979-43C6-A096-B459E28BC603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8757A-EBE3-4F80-BC55-948B954C5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1201-0BC1-4C35-828B-9E0882FC9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D7675-9BDF-4954-A376-CA74A85E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lumc.nl/org/anatomie-embryologie/medewerkers/902201059122533?setlanguage=English&amp;setcountry=en" TargetMode="External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l.linkedin.com/in/ron-slagter-2905a95" TargetMode="External"/><Relationship Id="rId5" Type="http://schemas.openxmlformats.org/officeDocument/2006/relationships/hyperlink" Target="https://anatomytool.org/content/slagter-drawing-male-inguinal-area-internal-view-no-labels" TargetMode="External"/><Relationship Id="rId4" Type="http://schemas.openxmlformats.org/officeDocument/2006/relationships/hyperlink" Target="https://anatomytool.org/content/male-inguinal-area-internal-view-no-label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anatomytool.org/content/male-inguinal-area-internal-view-no-labels" TargetMode="External"/><Relationship Id="rId7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umc.nl/org/anatomie-embryologie/medewerkers/902201059122533?setlanguage=English&amp;setcountry=en" TargetMode="External"/><Relationship Id="rId5" Type="http://schemas.openxmlformats.org/officeDocument/2006/relationships/hyperlink" Target="https://nl.linkedin.com/in/ron-slagter-2905a95" TargetMode="External"/><Relationship Id="rId4" Type="http://schemas.openxmlformats.org/officeDocument/2006/relationships/hyperlink" Target="https://anatomytool.org/content/slagter-drawing-male-inguinal-area-internal-view-no-label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umc.nl/org/anatomie-embryologie/medewerkers/902201059122533?setlanguage=English&amp;setcountry=en" TargetMode="External"/><Relationship Id="rId3" Type="http://schemas.openxmlformats.org/officeDocument/2006/relationships/hyperlink" Target="https://creativecommons.org/licenses/by-nc-sa/4.0/" TargetMode="External"/><Relationship Id="rId7" Type="http://schemas.openxmlformats.org/officeDocument/2006/relationships/hyperlink" Target="https://nl.linkedin.com/in/ron-slagter-2905a9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natomytool.org/content/slagter-drawing-male-inguinal-area-internal-view-no-labels" TargetMode="External"/><Relationship Id="rId5" Type="http://schemas.openxmlformats.org/officeDocument/2006/relationships/hyperlink" Target="https://anatomytool.org/content/male-inguinal-area-internal-view-no-labels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umc.nl/org/anatomie-embryologie/medewerkers/902201059122533?setlanguage=English&amp;setcountry=en" TargetMode="External"/><Relationship Id="rId3" Type="http://schemas.openxmlformats.org/officeDocument/2006/relationships/hyperlink" Target="https://creativecommons.org/licenses/by-nc-sa/4.0/" TargetMode="External"/><Relationship Id="rId7" Type="http://schemas.openxmlformats.org/officeDocument/2006/relationships/hyperlink" Target="https://nl.linkedin.com/in/ron-slagter-2905a9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natomytool.org/content/slagter-drawing-male-inguinal-area-internal-view-no-labels" TargetMode="External"/><Relationship Id="rId5" Type="http://schemas.openxmlformats.org/officeDocument/2006/relationships/hyperlink" Target="https://anatomytool.org/content/male-inguinal-area-internal-view-no-labels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D853F023-4D52-4843-B1DD-83E06A5314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64095" y="1140886"/>
            <a:ext cx="1026380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Presentation slides</a:t>
            </a:r>
            <a:br>
              <a:rPr kumimoji="0" lang="en-GB" altLang="en-US" sz="4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</a:br>
            <a:r>
              <a:rPr kumimoji="0" lang="en-GB" altLang="en-US" sz="4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Inguinal area, internal view, </a:t>
            </a:r>
            <a:br>
              <a:rPr kumimoji="0" lang="en-GB" altLang="en-US" sz="4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</a:br>
            <a:r>
              <a:rPr kumimoji="0" lang="en-GB" altLang="en-US" sz="4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and entry points of inguinal and femoral hernia’s, labeled</a:t>
            </a:r>
            <a:endParaRPr kumimoji="0" lang="en-US" altLang="en-US" sz="4000" b="0" i="0" u="none" strike="noStrike" cap="none" normalizeH="0" baseline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5" name="Picture 2">
            <a:hlinkClick r:id="rId2"/>
            <a:extLst>
              <a:ext uri="{FF2B5EF4-FFF2-40B4-BE49-F238E27FC236}">
                <a16:creationId xmlns:a16="http://schemas.microsoft.com/office/drawing/2014/main" id="{9F244562-F12E-4598-B675-21CDF70DD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590" y="4840356"/>
            <a:ext cx="1625658" cy="56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F519E2B7-F2B1-4F93-8B02-957DDD443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460" y="4053996"/>
            <a:ext cx="999989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5"/>
              </a:rPr>
              <a:t> "Slagter Drawing Male inguinal area internal view - no labels“</a:t>
            </a:r>
            <a:r>
              <a:rPr lang="en-US" sz="2000">
                <a:solidFill>
                  <a:schemeClr val="bg1">
                    <a:lumMod val="65000"/>
                  </a:schemeClr>
                </a:solidFill>
              </a:rPr>
              <a:t>" at AnatomyTOOL.org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by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 and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LUMC, license: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20362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D9C165-A8BC-441A-A94C-AD61DCCED0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6"/>
          <a:stretch/>
        </p:blipFill>
        <p:spPr>
          <a:xfrm>
            <a:off x="1164289" y="-7851"/>
            <a:ext cx="7636213" cy="65910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FA13AF-3F5A-4D8A-B47F-63CAECE390A8}"/>
              </a:ext>
            </a:extLst>
          </p:cNvPr>
          <p:cNvSpPr txBox="1"/>
          <p:nvPr/>
        </p:nvSpPr>
        <p:spPr>
          <a:xfrm>
            <a:off x="1856595" y="4494655"/>
            <a:ext cx="912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Bladder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AE6EF7-96B7-46A2-B8A4-CE90974AB30A}"/>
              </a:ext>
            </a:extLst>
          </p:cNvPr>
          <p:cNvSpPr txBox="1"/>
          <p:nvPr/>
        </p:nvSpPr>
        <p:spPr>
          <a:xfrm>
            <a:off x="-72957" y="1935591"/>
            <a:ext cx="2892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Median umbilical ligament </a:t>
            </a:r>
            <a:r>
              <a:rPr lang="en-GB" sz="1400"/>
              <a:t>(remnant of urachus) </a:t>
            </a:r>
            <a:r>
              <a:rPr lang="en-GB"/>
              <a:t>&amp; fold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AD63C-27D5-4A78-B169-34D27A8E5FAE}"/>
              </a:ext>
            </a:extLst>
          </p:cNvPr>
          <p:cNvSpPr txBox="1"/>
          <p:nvPr/>
        </p:nvSpPr>
        <p:spPr>
          <a:xfrm>
            <a:off x="10365" y="933410"/>
            <a:ext cx="28015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Medial umbilical ligament </a:t>
            </a:r>
            <a:r>
              <a:rPr lang="en-GB" sz="1400"/>
              <a:t>(remnant of fetal umbilical artery) </a:t>
            </a:r>
            <a:r>
              <a:rPr lang="en-GB"/>
              <a:t>&amp; fold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541498-14FB-4906-8AD5-39BE186F2CF9}"/>
              </a:ext>
            </a:extLst>
          </p:cNvPr>
          <p:cNvSpPr txBox="1"/>
          <p:nvPr/>
        </p:nvSpPr>
        <p:spPr>
          <a:xfrm>
            <a:off x="9165075" y="327657"/>
            <a:ext cx="2712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Inferior epigastric artery and vein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A760D-5B6F-4692-942D-A8D126630CC0}"/>
              </a:ext>
            </a:extLst>
          </p:cNvPr>
          <p:cNvSpPr txBox="1"/>
          <p:nvPr/>
        </p:nvSpPr>
        <p:spPr>
          <a:xfrm>
            <a:off x="-32321" y="359086"/>
            <a:ext cx="280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Rectus abdominis muscle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7F0CB0-1451-4E61-A7E1-FCE5F2288B68}"/>
              </a:ext>
            </a:extLst>
          </p:cNvPr>
          <p:cNvSpPr txBox="1"/>
          <p:nvPr/>
        </p:nvSpPr>
        <p:spPr>
          <a:xfrm>
            <a:off x="9165075" y="1271241"/>
            <a:ext cx="227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Deep inguinal ring </a:t>
            </a:r>
            <a:r>
              <a:rPr lang="en-GB" sz="1400"/>
              <a:t>(entrance of inguinal canal)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DCA2E7-652D-4272-AB1F-FB1D5696CB1B}"/>
              </a:ext>
            </a:extLst>
          </p:cNvPr>
          <p:cNvSpPr txBox="1"/>
          <p:nvPr/>
        </p:nvSpPr>
        <p:spPr>
          <a:xfrm>
            <a:off x="9165074" y="2547227"/>
            <a:ext cx="262785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Iliopubic tract </a:t>
            </a:r>
          </a:p>
          <a:p>
            <a:r>
              <a:rPr lang="en-GB" sz="1400"/>
              <a:t>(lies parallel posterior – deep - to inguinal ligament)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DFA50F-5036-46D5-92C7-0F842F940618}"/>
              </a:ext>
            </a:extLst>
          </p:cNvPr>
          <p:cNvSpPr txBox="1"/>
          <p:nvPr/>
        </p:nvSpPr>
        <p:spPr>
          <a:xfrm>
            <a:off x="9165074" y="3736650"/>
            <a:ext cx="227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Psoas major muscle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CE516-780D-4C3E-B566-369CB9481178}"/>
              </a:ext>
            </a:extLst>
          </p:cNvPr>
          <p:cNvSpPr txBox="1"/>
          <p:nvPr/>
        </p:nvSpPr>
        <p:spPr>
          <a:xfrm>
            <a:off x="9165074" y="4633423"/>
            <a:ext cx="2547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Testicular artery and vein</a:t>
            </a: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743F27-EBE0-4934-81E4-3A262C859090}"/>
              </a:ext>
            </a:extLst>
          </p:cNvPr>
          <p:cNvSpPr txBox="1"/>
          <p:nvPr/>
        </p:nvSpPr>
        <p:spPr>
          <a:xfrm>
            <a:off x="9165074" y="5080104"/>
            <a:ext cx="227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Genital branch of genitofemoral nerve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6C9E3A-52B6-4238-A253-9B9D8FF801C5}"/>
              </a:ext>
            </a:extLst>
          </p:cNvPr>
          <p:cNvSpPr txBox="1"/>
          <p:nvPr/>
        </p:nvSpPr>
        <p:spPr>
          <a:xfrm>
            <a:off x="9165074" y="5831510"/>
            <a:ext cx="2916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External iliac artery and vein</a:t>
            </a:r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5D0809-9803-4CFB-8117-081AE384FA55}"/>
              </a:ext>
            </a:extLst>
          </p:cNvPr>
          <p:cNvSpPr txBox="1"/>
          <p:nvPr/>
        </p:nvSpPr>
        <p:spPr>
          <a:xfrm>
            <a:off x="539884" y="3192768"/>
            <a:ext cx="227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Lacunar ligament </a:t>
            </a:r>
            <a:r>
              <a:rPr lang="en-GB" sz="1400" i="1"/>
              <a:t>(Gimbernat’s)</a:t>
            </a:r>
            <a:endParaRPr lang="en-US" i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3F8BD2-D859-4025-ABDD-545CB1E3AC1A}"/>
              </a:ext>
            </a:extLst>
          </p:cNvPr>
          <p:cNvSpPr txBox="1"/>
          <p:nvPr/>
        </p:nvSpPr>
        <p:spPr>
          <a:xfrm>
            <a:off x="489508" y="5252309"/>
            <a:ext cx="227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Pubic bone 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321B4E-04AA-4431-90E4-61F815EE4741}"/>
              </a:ext>
            </a:extLst>
          </p:cNvPr>
          <p:cNvSpPr txBox="1"/>
          <p:nvPr/>
        </p:nvSpPr>
        <p:spPr>
          <a:xfrm>
            <a:off x="9165073" y="4144271"/>
            <a:ext cx="227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Iliacus muscle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FA4DD2-77EC-4D24-BF62-0FEFCB265984}"/>
              </a:ext>
            </a:extLst>
          </p:cNvPr>
          <p:cNvSpPr txBox="1"/>
          <p:nvPr/>
        </p:nvSpPr>
        <p:spPr>
          <a:xfrm>
            <a:off x="539884" y="3851883"/>
            <a:ext cx="227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Pectineal ligament </a:t>
            </a:r>
            <a:r>
              <a:rPr lang="en-GB" sz="1400" i="1"/>
              <a:t>(Cooper’s)</a:t>
            </a:r>
            <a:endParaRPr lang="en-US" i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70F6F5-164B-43A6-86C8-057D7A59043A}"/>
              </a:ext>
            </a:extLst>
          </p:cNvPr>
          <p:cNvSpPr txBox="1"/>
          <p:nvPr/>
        </p:nvSpPr>
        <p:spPr>
          <a:xfrm>
            <a:off x="11493" y="2603237"/>
            <a:ext cx="2815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/>
              <a:t>Pubic branch of inferior epigastric artery and vein</a:t>
            </a:r>
            <a:endParaRPr lang="en-US" sz="14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B3D233-1E65-47E7-89B2-A0C2A290D98C}"/>
              </a:ext>
            </a:extLst>
          </p:cNvPr>
          <p:cNvCxnSpPr>
            <a:cxnSpLocks/>
          </p:cNvCxnSpPr>
          <p:nvPr/>
        </p:nvCxnSpPr>
        <p:spPr>
          <a:xfrm>
            <a:off x="2808987" y="554299"/>
            <a:ext cx="2173408" cy="4196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0BC81F-76B3-42C4-8E6C-F5AFCD34490A}"/>
              </a:ext>
            </a:extLst>
          </p:cNvPr>
          <p:cNvCxnSpPr>
            <a:cxnSpLocks/>
          </p:cNvCxnSpPr>
          <p:nvPr/>
        </p:nvCxnSpPr>
        <p:spPr>
          <a:xfrm>
            <a:off x="2827471" y="1130558"/>
            <a:ext cx="1366842" cy="1406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99A41ED-55F9-4859-90DC-800D5D9A6E21}"/>
              </a:ext>
            </a:extLst>
          </p:cNvPr>
          <p:cNvCxnSpPr>
            <a:cxnSpLocks/>
          </p:cNvCxnSpPr>
          <p:nvPr/>
        </p:nvCxnSpPr>
        <p:spPr>
          <a:xfrm>
            <a:off x="2808987" y="1123859"/>
            <a:ext cx="833774" cy="4397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129C405-B4C5-409F-A6FD-8E651C6A9A6A}"/>
              </a:ext>
            </a:extLst>
          </p:cNvPr>
          <p:cNvCxnSpPr>
            <a:cxnSpLocks/>
          </p:cNvCxnSpPr>
          <p:nvPr/>
        </p:nvCxnSpPr>
        <p:spPr>
          <a:xfrm flipV="1">
            <a:off x="2812774" y="2120135"/>
            <a:ext cx="1152940" cy="68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8E0F756-43C5-4899-8E31-6403BC8A6BBA}"/>
              </a:ext>
            </a:extLst>
          </p:cNvPr>
          <p:cNvCxnSpPr>
            <a:cxnSpLocks/>
          </p:cNvCxnSpPr>
          <p:nvPr/>
        </p:nvCxnSpPr>
        <p:spPr>
          <a:xfrm>
            <a:off x="2832652" y="2855235"/>
            <a:ext cx="240527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75B4AD6-9746-4207-B91B-5A7E2B29D298}"/>
              </a:ext>
            </a:extLst>
          </p:cNvPr>
          <p:cNvCxnSpPr>
            <a:cxnSpLocks/>
          </p:cNvCxnSpPr>
          <p:nvPr/>
        </p:nvCxnSpPr>
        <p:spPr>
          <a:xfrm flipV="1">
            <a:off x="2819400" y="3232015"/>
            <a:ext cx="2498035" cy="2128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BCE2223-416D-4CBC-B30E-96BDA53C2FC6}"/>
              </a:ext>
            </a:extLst>
          </p:cNvPr>
          <p:cNvCxnSpPr>
            <a:cxnSpLocks/>
          </p:cNvCxnSpPr>
          <p:nvPr/>
        </p:nvCxnSpPr>
        <p:spPr>
          <a:xfrm flipV="1">
            <a:off x="2819400" y="3535503"/>
            <a:ext cx="2776330" cy="5148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A9C16F1-4983-420F-A187-C279C5989879}"/>
              </a:ext>
            </a:extLst>
          </p:cNvPr>
          <p:cNvCxnSpPr>
            <a:cxnSpLocks/>
          </p:cNvCxnSpPr>
          <p:nvPr/>
        </p:nvCxnSpPr>
        <p:spPr>
          <a:xfrm flipV="1">
            <a:off x="2819400" y="4248448"/>
            <a:ext cx="1088123" cy="4690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904563D-EFAF-4542-B263-F6305A8497D8}"/>
              </a:ext>
            </a:extLst>
          </p:cNvPr>
          <p:cNvCxnSpPr>
            <a:cxnSpLocks/>
          </p:cNvCxnSpPr>
          <p:nvPr/>
        </p:nvCxnSpPr>
        <p:spPr>
          <a:xfrm flipV="1">
            <a:off x="2827471" y="3935356"/>
            <a:ext cx="2819537" cy="14527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1DD3418-3A29-4871-8D0E-8BB7E552ED00}"/>
              </a:ext>
            </a:extLst>
          </p:cNvPr>
          <p:cNvCxnSpPr>
            <a:cxnSpLocks/>
          </p:cNvCxnSpPr>
          <p:nvPr/>
        </p:nvCxnSpPr>
        <p:spPr>
          <a:xfrm flipV="1">
            <a:off x="5744817" y="569966"/>
            <a:ext cx="3338858" cy="63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25D45-5146-48B5-9C30-ABD19F1B5628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096000" y="1563629"/>
            <a:ext cx="3069075" cy="10044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15FD53A-5357-4704-8F1E-796EFDC07117}"/>
              </a:ext>
            </a:extLst>
          </p:cNvPr>
          <p:cNvCxnSpPr>
            <a:cxnSpLocks/>
          </p:cNvCxnSpPr>
          <p:nvPr/>
        </p:nvCxnSpPr>
        <p:spPr>
          <a:xfrm flipV="1">
            <a:off x="7046843" y="2826910"/>
            <a:ext cx="2055006" cy="3845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CE216CA-891A-459C-A313-CF65A92CF79B}"/>
              </a:ext>
            </a:extLst>
          </p:cNvPr>
          <p:cNvCxnSpPr>
            <a:cxnSpLocks/>
          </p:cNvCxnSpPr>
          <p:nvPr/>
        </p:nvCxnSpPr>
        <p:spPr>
          <a:xfrm flipV="1">
            <a:off x="7310190" y="3935356"/>
            <a:ext cx="1773485" cy="328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79230ED-6118-43D3-9D19-502A9F081E95}"/>
              </a:ext>
            </a:extLst>
          </p:cNvPr>
          <p:cNvCxnSpPr>
            <a:cxnSpLocks/>
          </p:cNvCxnSpPr>
          <p:nvPr/>
        </p:nvCxnSpPr>
        <p:spPr>
          <a:xfrm>
            <a:off x="8541502" y="4353254"/>
            <a:ext cx="54217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6958393-3CF8-43E3-AA7C-E347247F5D60}"/>
              </a:ext>
            </a:extLst>
          </p:cNvPr>
          <p:cNvCxnSpPr>
            <a:cxnSpLocks/>
          </p:cNvCxnSpPr>
          <p:nvPr/>
        </p:nvCxnSpPr>
        <p:spPr>
          <a:xfrm>
            <a:off x="7146235" y="4818089"/>
            <a:ext cx="1955614" cy="32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FD71FA4-2C51-48A7-9C58-01AB31A51059}"/>
              </a:ext>
            </a:extLst>
          </p:cNvPr>
          <p:cNvCxnSpPr>
            <a:cxnSpLocks/>
          </p:cNvCxnSpPr>
          <p:nvPr/>
        </p:nvCxnSpPr>
        <p:spPr>
          <a:xfrm>
            <a:off x="7359885" y="5080104"/>
            <a:ext cx="1723790" cy="2337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E502960-14DC-4F76-8B90-E3CDE178CB57}"/>
              </a:ext>
            </a:extLst>
          </p:cNvPr>
          <p:cNvCxnSpPr>
            <a:cxnSpLocks/>
          </p:cNvCxnSpPr>
          <p:nvPr/>
        </p:nvCxnSpPr>
        <p:spPr>
          <a:xfrm flipV="1">
            <a:off x="6788426" y="6032234"/>
            <a:ext cx="2313423" cy="226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50F3E4B-FC2E-4378-A3E7-9AD31BB8436F}"/>
              </a:ext>
            </a:extLst>
          </p:cNvPr>
          <p:cNvCxnSpPr>
            <a:cxnSpLocks/>
          </p:cNvCxnSpPr>
          <p:nvPr/>
        </p:nvCxnSpPr>
        <p:spPr>
          <a:xfrm flipV="1">
            <a:off x="6351104" y="6032234"/>
            <a:ext cx="2732571" cy="4200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91888CD6-C88E-49FA-A302-CA9C1D021DF6}"/>
              </a:ext>
            </a:extLst>
          </p:cNvPr>
          <p:cNvSpPr txBox="1"/>
          <p:nvPr/>
        </p:nvSpPr>
        <p:spPr>
          <a:xfrm>
            <a:off x="511297" y="5864739"/>
            <a:ext cx="227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Ductus deferens</a:t>
            </a:r>
            <a:endParaRPr lang="en-US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09BF48C-1FAF-456D-A713-91604E563B90}"/>
              </a:ext>
            </a:extLst>
          </p:cNvPr>
          <p:cNvCxnSpPr>
            <a:cxnSpLocks/>
          </p:cNvCxnSpPr>
          <p:nvPr/>
        </p:nvCxnSpPr>
        <p:spPr>
          <a:xfrm flipV="1">
            <a:off x="2827471" y="6032234"/>
            <a:ext cx="2748542" cy="380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">
            <a:extLst>
              <a:ext uri="{FF2B5EF4-FFF2-40B4-BE49-F238E27FC236}">
                <a16:creationId xmlns:a16="http://schemas.microsoft.com/office/drawing/2014/main" id="{D5D0DA9D-1E04-4369-9881-229BE3325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25" y="6526979"/>
            <a:ext cx="89201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4"/>
              </a:rPr>
              <a:t> "Slagter Drawing Male inguinal area internal view - no labels“</a:t>
            </a:r>
            <a:r>
              <a:rPr lang="en-US" sz="1000">
                <a:solidFill>
                  <a:schemeClr val="bg1">
                    <a:lumMod val="65000"/>
                  </a:schemeClr>
                </a:solidFill>
              </a:rPr>
              <a:t>" at AnatomyTOOL.org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by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 and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LUMC, license: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         </a:t>
            </a:r>
          </a:p>
        </p:txBody>
      </p:sp>
      <p:pic>
        <p:nvPicPr>
          <p:cNvPr id="117" name="Picture 2">
            <a:hlinkClick r:id="rId7"/>
            <a:extLst>
              <a:ext uri="{FF2B5EF4-FFF2-40B4-BE49-F238E27FC236}">
                <a16:creationId xmlns:a16="http://schemas.microsoft.com/office/drawing/2014/main" id="{18A1DFDE-3754-4E2A-A178-C1817AD98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907" y="6416529"/>
            <a:ext cx="9525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28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D9C165-A8BC-441A-A94C-AD61DCCED0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6"/>
          <a:stretch/>
        </p:blipFill>
        <p:spPr>
          <a:xfrm>
            <a:off x="1164289" y="-7851"/>
            <a:ext cx="7636213" cy="65910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FA13AF-3F5A-4D8A-B47F-63CAECE390A8}"/>
              </a:ext>
            </a:extLst>
          </p:cNvPr>
          <p:cNvSpPr txBox="1"/>
          <p:nvPr/>
        </p:nvSpPr>
        <p:spPr>
          <a:xfrm>
            <a:off x="1854961" y="4869891"/>
            <a:ext cx="912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Bladder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AD63C-27D5-4A78-B169-34D27A8E5FAE}"/>
              </a:ext>
            </a:extLst>
          </p:cNvPr>
          <p:cNvSpPr txBox="1"/>
          <p:nvPr/>
        </p:nvSpPr>
        <p:spPr>
          <a:xfrm>
            <a:off x="-34175" y="1207554"/>
            <a:ext cx="28015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Inguinal triangle</a:t>
            </a:r>
          </a:p>
          <a:p>
            <a:pPr algn="r"/>
            <a:r>
              <a:rPr lang="en-GB" sz="1400"/>
              <a:t>(Hesselbach’s)</a:t>
            </a:r>
          </a:p>
          <a:p>
            <a:pPr algn="r"/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medial inguinal hernia’s</a:t>
            </a:r>
            <a:endParaRPr lang="en-US" sz="2400" i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541498-14FB-4906-8AD5-39BE186F2CF9}"/>
              </a:ext>
            </a:extLst>
          </p:cNvPr>
          <p:cNvSpPr txBox="1"/>
          <p:nvPr/>
        </p:nvSpPr>
        <p:spPr>
          <a:xfrm>
            <a:off x="9165075" y="327657"/>
            <a:ext cx="2712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Inferior epigastric artery and vein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A760D-5B6F-4692-942D-A8D126630CC0}"/>
              </a:ext>
            </a:extLst>
          </p:cNvPr>
          <p:cNvSpPr txBox="1"/>
          <p:nvPr/>
        </p:nvSpPr>
        <p:spPr>
          <a:xfrm>
            <a:off x="-32321" y="359086"/>
            <a:ext cx="2801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Rectus abdominis muscle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7F0CB0-1451-4E61-A7E1-FCE5F2288B68}"/>
              </a:ext>
            </a:extLst>
          </p:cNvPr>
          <p:cNvSpPr txBox="1"/>
          <p:nvPr/>
        </p:nvSpPr>
        <p:spPr>
          <a:xfrm>
            <a:off x="9165075" y="1271241"/>
            <a:ext cx="2279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Deep inguinal ring </a:t>
            </a:r>
            <a:r>
              <a:rPr lang="en-GB" sz="1400"/>
              <a:t>- </a:t>
            </a:r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lateral inguinal hernia’s</a:t>
            </a:r>
            <a:endParaRPr lang="en-US" i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DCA2E7-652D-4272-AB1F-FB1D5696CB1B}"/>
              </a:ext>
            </a:extLst>
          </p:cNvPr>
          <p:cNvSpPr txBox="1"/>
          <p:nvPr/>
        </p:nvSpPr>
        <p:spPr>
          <a:xfrm>
            <a:off x="9165075" y="2547227"/>
            <a:ext cx="2547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Iliopubic tract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DFA50F-5036-46D5-92C7-0F842F940618}"/>
              </a:ext>
            </a:extLst>
          </p:cNvPr>
          <p:cNvSpPr txBox="1"/>
          <p:nvPr/>
        </p:nvSpPr>
        <p:spPr>
          <a:xfrm>
            <a:off x="9165074" y="3736650"/>
            <a:ext cx="2279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Psoas major muscle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CE516-780D-4C3E-B566-369CB9481178}"/>
              </a:ext>
            </a:extLst>
          </p:cNvPr>
          <p:cNvSpPr txBox="1"/>
          <p:nvPr/>
        </p:nvSpPr>
        <p:spPr>
          <a:xfrm>
            <a:off x="9165074" y="4633423"/>
            <a:ext cx="2547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Testicular artery and vein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6C9E3A-52B6-4238-A253-9B9D8FF801C5}"/>
              </a:ext>
            </a:extLst>
          </p:cNvPr>
          <p:cNvSpPr txBox="1"/>
          <p:nvPr/>
        </p:nvSpPr>
        <p:spPr>
          <a:xfrm>
            <a:off x="9165074" y="5831510"/>
            <a:ext cx="2916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External iliac artery and vein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6C2C1E-CB48-4566-BE6D-AD911A8DE212}"/>
              </a:ext>
            </a:extLst>
          </p:cNvPr>
          <p:cNvSpPr txBox="1"/>
          <p:nvPr/>
        </p:nvSpPr>
        <p:spPr>
          <a:xfrm>
            <a:off x="511297" y="5864739"/>
            <a:ext cx="2279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Ductus deferens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5D0809-9803-4CFB-8117-081AE384FA55}"/>
              </a:ext>
            </a:extLst>
          </p:cNvPr>
          <p:cNvSpPr txBox="1"/>
          <p:nvPr/>
        </p:nvSpPr>
        <p:spPr>
          <a:xfrm>
            <a:off x="529471" y="2627214"/>
            <a:ext cx="2279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Lacunar ligament </a:t>
            </a:r>
            <a:r>
              <a:rPr lang="en-GB" sz="1200" i="1">
                <a:solidFill>
                  <a:schemeClr val="bg1">
                    <a:lumMod val="75000"/>
                  </a:schemeClr>
                </a:solidFill>
              </a:rPr>
              <a:t>(Gimbernat’s)</a:t>
            </a:r>
            <a:endParaRPr lang="en-US" sz="1600" i="1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3F8BD2-D859-4025-ABDD-545CB1E3AC1A}"/>
              </a:ext>
            </a:extLst>
          </p:cNvPr>
          <p:cNvSpPr txBox="1"/>
          <p:nvPr/>
        </p:nvSpPr>
        <p:spPr>
          <a:xfrm>
            <a:off x="489508" y="5252309"/>
            <a:ext cx="2279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Pubic bone 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321B4E-04AA-4431-90E4-61F815EE4741}"/>
              </a:ext>
            </a:extLst>
          </p:cNvPr>
          <p:cNvSpPr txBox="1"/>
          <p:nvPr/>
        </p:nvSpPr>
        <p:spPr>
          <a:xfrm>
            <a:off x="9165073" y="4144271"/>
            <a:ext cx="2279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>
                    <a:lumMod val="75000"/>
                  </a:schemeClr>
                </a:solidFill>
              </a:rPr>
              <a:t>Iliacus muscle</a:t>
            </a:r>
            <a:endParaRPr 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B3D233-1E65-47E7-89B2-A0C2A290D98C}"/>
              </a:ext>
            </a:extLst>
          </p:cNvPr>
          <p:cNvCxnSpPr>
            <a:cxnSpLocks/>
          </p:cNvCxnSpPr>
          <p:nvPr/>
        </p:nvCxnSpPr>
        <p:spPr>
          <a:xfrm>
            <a:off x="2808987" y="554299"/>
            <a:ext cx="2173408" cy="41968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0BC81F-76B3-42C4-8E6C-F5AFCD34490A}"/>
              </a:ext>
            </a:extLst>
          </p:cNvPr>
          <p:cNvCxnSpPr>
            <a:cxnSpLocks/>
          </p:cNvCxnSpPr>
          <p:nvPr/>
        </p:nvCxnSpPr>
        <p:spPr>
          <a:xfrm>
            <a:off x="2808987" y="1466197"/>
            <a:ext cx="2319604" cy="8098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75B4AD6-9746-4207-B91B-5A7E2B29D298}"/>
              </a:ext>
            </a:extLst>
          </p:cNvPr>
          <p:cNvCxnSpPr>
            <a:cxnSpLocks/>
          </p:cNvCxnSpPr>
          <p:nvPr/>
        </p:nvCxnSpPr>
        <p:spPr>
          <a:xfrm>
            <a:off x="2825837" y="2924379"/>
            <a:ext cx="2491598" cy="30763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BCE2223-416D-4CBC-B30E-96BDA53C2FC6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2808987" y="3337882"/>
            <a:ext cx="2686951" cy="3784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A9C16F1-4983-420F-A187-C279C5989879}"/>
              </a:ext>
            </a:extLst>
          </p:cNvPr>
          <p:cNvCxnSpPr>
            <a:cxnSpLocks/>
          </p:cNvCxnSpPr>
          <p:nvPr/>
        </p:nvCxnSpPr>
        <p:spPr>
          <a:xfrm flipV="1">
            <a:off x="2825837" y="4248448"/>
            <a:ext cx="1081686" cy="82344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904563D-EFAF-4542-B263-F6305A8497D8}"/>
              </a:ext>
            </a:extLst>
          </p:cNvPr>
          <p:cNvCxnSpPr>
            <a:cxnSpLocks/>
          </p:cNvCxnSpPr>
          <p:nvPr/>
        </p:nvCxnSpPr>
        <p:spPr>
          <a:xfrm flipV="1">
            <a:off x="2827471" y="3935356"/>
            <a:ext cx="2819537" cy="145278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17163C-8DD8-415E-8D12-67946C1CFA31}"/>
              </a:ext>
            </a:extLst>
          </p:cNvPr>
          <p:cNvCxnSpPr>
            <a:cxnSpLocks/>
          </p:cNvCxnSpPr>
          <p:nvPr/>
        </p:nvCxnSpPr>
        <p:spPr>
          <a:xfrm flipV="1">
            <a:off x="2827471" y="6032234"/>
            <a:ext cx="2748542" cy="3806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1DD3418-3A29-4871-8D0E-8BB7E552ED00}"/>
              </a:ext>
            </a:extLst>
          </p:cNvPr>
          <p:cNvCxnSpPr>
            <a:cxnSpLocks/>
          </p:cNvCxnSpPr>
          <p:nvPr/>
        </p:nvCxnSpPr>
        <p:spPr>
          <a:xfrm flipV="1">
            <a:off x="5744817" y="569966"/>
            <a:ext cx="3338858" cy="63093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25D45-5146-48B5-9C30-ABD19F1B5628}"/>
              </a:ext>
            </a:extLst>
          </p:cNvPr>
          <p:cNvCxnSpPr>
            <a:cxnSpLocks/>
            <a:stCxn id="22" idx="7"/>
          </p:cNvCxnSpPr>
          <p:nvPr/>
        </p:nvCxnSpPr>
        <p:spPr>
          <a:xfrm flipV="1">
            <a:off x="6585505" y="1478225"/>
            <a:ext cx="2498170" cy="10706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15FD53A-5357-4704-8F1E-796EFDC07117}"/>
              </a:ext>
            </a:extLst>
          </p:cNvPr>
          <p:cNvCxnSpPr>
            <a:cxnSpLocks/>
          </p:cNvCxnSpPr>
          <p:nvPr/>
        </p:nvCxnSpPr>
        <p:spPr>
          <a:xfrm flipV="1">
            <a:off x="7046843" y="2826910"/>
            <a:ext cx="2055006" cy="38457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CE216CA-891A-459C-A313-CF65A92CF79B}"/>
              </a:ext>
            </a:extLst>
          </p:cNvPr>
          <p:cNvCxnSpPr>
            <a:cxnSpLocks/>
          </p:cNvCxnSpPr>
          <p:nvPr/>
        </p:nvCxnSpPr>
        <p:spPr>
          <a:xfrm flipV="1">
            <a:off x="7310190" y="3935356"/>
            <a:ext cx="1773485" cy="3289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79230ED-6118-43D3-9D19-502A9F081E95}"/>
              </a:ext>
            </a:extLst>
          </p:cNvPr>
          <p:cNvCxnSpPr>
            <a:cxnSpLocks/>
          </p:cNvCxnSpPr>
          <p:nvPr/>
        </p:nvCxnSpPr>
        <p:spPr>
          <a:xfrm>
            <a:off x="8541502" y="4353254"/>
            <a:ext cx="54217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6958393-3CF8-43E3-AA7C-E347247F5D60}"/>
              </a:ext>
            </a:extLst>
          </p:cNvPr>
          <p:cNvCxnSpPr>
            <a:cxnSpLocks/>
          </p:cNvCxnSpPr>
          <p:nvPr/>
        </p:nvCxnSpPr>
        <p:spPr>
          <a:xfrm>
            <a:off x="7146235" y="4818089"/>
            <a:ext cx="1955614" cy="32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E502960-14DC-4F76-8B90-E3CDE178CB57}"/>
              </a:ext>
            </a:extLst>
          </p:cNvPr>
          <p:cNvCxnSpPr>
            <a:cxnSpLocks/>
          </p:cNvCxnSpPr>
          <p:nvPr/>
        </p:nvCxnSpPr>
        <p:spPr>
          <a:xfrm flipV="1">
            <a:off x="6788426" y="6032234"/>
            <a:ext cx="2313423" cy="226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50F3E4B-FC2E-4378-A3E7-9AD31BB8436F}"/>
              </a:ext>
            </a:extLst>
          </p:cNvPr>
          <p:cNvCxnSpPr>
            <a:cxnSpLocks/>
          </p:cNvCxnSpPr>
          <p:nvPr/>
        </p:nvCxnSpPr>
        <p:spPr>
          <a:xfrm flipV="1">
            <a:off x="6351104" y="6032234"/>
            <a:ext cx="2732571" cy="42008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908B5F7-BF3F-44BA-BE19-52BA4A865653}"/>
              </a:ext>
            </a:extLst>
          </p:cNvPr>
          <p:cNvSpPr/>
          <p:nvPr/>
        </p:nvSpPr>
        <p:spPr>
          <a:xfrm rot="1189447">
            <a:off x="5056266" y="1499050"/>
            <a:ext cx="942292" cy="1465266"/>
          </a:xfrm>
          <a:custGeom>
            <a:avLst/>
            <a:gdLst>
              <a:gd name="connsiteX0" fmla="*/ 0 w 665922"/>
              <a:gd name="connsiteY0" fmla="*/ 1127460 h 1127460"/>
              <a:gd name="connsiteX1" fmla="*/ 332961 w 665922"/>
              <a:gd name="connsiteY1" fmla="*/ 0 h 1127460"/>
              <a:gd name="connsiteX2" fmla="*/ 665922 w 665922"/>
              <a:gd name="connsiteY2" fmla="*/ 1127460 h 1127460"/>
              <a:gd name="connsiteX3" fmla="*/ 0 w 665922"/>
              <a:gd name="connsiteY3" fmla="*/ 1127460 h 1127460"/>
              <a:gd name="connsiteX0" fmla="*/ 0 w 743215"/>
              <a:gd name="connsiteY0" fmla="*/ 1440585 h 1440585"/>
              <a:gd name="connsiteX1" fmla="*/ 410254 w 743215"/>
              <a:gd name="connsiteY1" fmla="*/ 0 h 1440585"/>
              <a:gd name="connsiteX2" fmla="*/ 743215 w 743215"/>
              <a:gd name="connsiteY2" fmla="*/ 1127460 h 1440585"/>
              <a:gd name="connsiteX3" fmla="*/ 0 w 743215"/>
              <a:gd name="connsiteY3" fmla="*/ 1440585 h 1440585"/>
              <a:gd name="connsiteX0" fmla="*/ 0 w 978931"/>
              <a:gd name="connsiteY0" fmla="*/ 1440585 h 1440585"/>
              <a:gd name="connsiteX1" fmla="*/ 410254 w 978931"/>
              <a:gd name="connsiteY1" fmla="*/ 0 h 1440585"/>
              <a:gd name="connsiteX2" fmla="*/ 978931 w 978931"/>
              <a:gd name="connsiteY2" fmla="*/ 1253790 h 1440585"/>
              <a:gd name="connsiteX3" fmla="*/ 0 w 978931"/>
              <a:gd name="connsiteY3" fmla="*/ 1440585 h 1440585"/>
              <a:gd name="connsiteX0" fmla="*/ 0 w 960993"/>
              <a:gd name="connsiteY0" fmla="*/ 1440585 h 1440585"/>
              <a:gd name="connsiteX1" fmla="*/ 410254 w 960993"/>
              <a:gd name="connsiteY1" fmla="*/ 0 h 1440585"/>
              <a:gd name="connsiteX2" fmla="*/ 960993 w 960993"/>
              <a:gd name="connsiteY2" fmla="*/ 1291952 h 1440585"/>
              <a:gd name="connsiteX3" fmla="*/ 0 w 960993"/>
              <a:gd name="connsiteY3" fmla="*/ 1440585 h 1440585"/>
              <a:gd name="connsiteX0" fmla="*/ 0 w 960993"/>
              <a:gd name="connsiteY0" fmla="*/ 1439824 h 1439824"/>
              <a:gd name="connsiteX1" fmla="*/ 378833 w 960993"/>
              <a:gd name="connsiteY1" fmla="*/ 0 h 1439824"/>
              <a:gd name="connsiteX2" fmla="*/ 960993 w 960993"/>
              <a:gd name="connsiteY2" fmla="*/ 1291191 h 1439824"/>
              <a:gd name="connsiteX3" fmla="*/ 0 w 960993"/>
              <a:gd name="connsiteY3" fmla="*/ 1439824 h 1439824"/>
              <a:gd name="connsiteX0" fmla="*/ 0 w 960993"/>
              <a:gd name="connsiteY0" fmla="*/ 1465266 h 1465266"/>
              <a:gd name="connsiteX1" fmla="*/ 390792 w 960993"/>
              <a:gd name="connsiteY1" fmla="*/ 0 h 1465266"/>
              <a:gd name="connsiteX2" fmla="*/ 960993 w 960993"/>
              <a:gd name="connsiteY2" fmla="*/ 1316633 h 1465266"/>
              <a:gd name="connsiteX3" fmla="*/ 0 w 960993"/>
              <a:gd name="connsiteY3" fmla="*/ 1465266 h 1465266"/>
              <a:gd name="connsiteX0" fmla="*/ 0 w 942292"/>
              <a:gd name="connsiteY0" fmla="*/ 1465266 h 1465266"/>
              <a:gd name="connsiteX1" fmla="*/ 390792 w 942292"/>
              <a:gd name="connsiteY1" fmla="*/ 0 h 1465266"/>
              <a:gd name="connsiteX2" fmla="*/ 942292 w 942292"/>
              <a:gd name="connsiteY2" fmla="*/ 1323375 h 1465266"/>
              <a:gd name="connsiteX3" fmla="*/ 0 w 942292"/>
              <a:gd name="connsiteY3" fmla="*/ 1465266 h 14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292" h="1465266">
                <a:moveTo>
                  <a:pt x="0" y="1465266"/>
                </a:moveTo>
                <a:lnTo>
                  <a:pt x="390792" y="0"/>
                </a:lnTo>
                <a:lnTo>
                  <a:pt x="942292" y="1323375"/>
                </a:lnTo>
                <a:lnTo>
                  <a:pt x="0" y="1465266"/>
                </a:lnTo>
                <a:close/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BB5DA2-F6E9-49A6-82AE-C1CC0B9233E9}"/>
              </a:ext>
            </a:extLst>
          </p:cNvPr>
          <p:cNvSpPr/>
          <p:nvPr/>
        </p:nvSpPr>
        <p:spPr>
          <a:xfrm rot="1283408">
            <a:off x="5998018" y="2367929"/>
            <a:ext cx="616105" cy="59413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994A0FA-51BC-40BC-94EE-7085858991B4}"/>
              </a:ext>
            </a:extLst>
          </p:cNvPr>
          <p:cNvSpPr/>
          <p:nvPr/>
        </p:nvSpPr>
        <p:spPr>
          <a:xfrm rot="20350336">
            <a:off x="5490339" y="3097942"/>
            <a:ext cx="171348" cy="418955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4C896B6-AA7E-46D4-95BC-4AB3457C4D2D}"/>
              </a:ext>
            </a:extLst>
          </p:cNvPr>
          <p:cNvSpPr txBox="1"/>
          <p:nvPr/>
        </p:nvSpPr>
        <p:spPr>
          <a:xfrm>
            <a:off x="-34175" y="3517855"/>
            <a:ext cx="28015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Femoral ring</a:t>
            </a:r>
          </a:p>
          <a:p>
            <a:pPr algn="r"/>
            <a:r>
              <a:rPr lang="en-GB" sz="1400"/>
              <a:t>(opening of femoral canal)</a:t>
            </a:r>
          </a:p>
          <a:p>
            <a:pPr algn="r"/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femoral hernia’s</a:t>
            </a:r>
            <a:endParaRPr lang="en-US" sz="2400" i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2" name="Picture 2">
            <a:hlinkClick r:id="rId3"/>
            <a:extLst>
              <a:ext uri="{FF2B5EF4-FFF2-40B4-BE49-F238E27FC236}">
                <a16:creationId xmlns:a16="http://schemas.microsoft.com/office/drawing/2014/main" id="{8B21D7A2-EAE9-4440-BB5E-C9EAC422B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681" y="6430566"/>
            <a:ext cx="9525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1">
            <a:extLst>
              <a:ext uri="{FF2B5EF4-FFF2-40B4-BE49-F238E27FC236}">
                <a16:creationId xmlns:a16="http://schemas.microsoft.com/office/drawing/2014/main" id="{A5965772-02B4-4417-9D3D-E10A6683F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016" y="6575817"/>
            <a:ext cx="89201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/>
              </a:rPr>
              <a:t> "Slagter Drawing Male inguinal area internal view - no labels“</a:t>
            </a:r>
            <a:r>
              <a:rPr lang="en-US" sz="1000">
                <a:solidFill>
                  <a:schemeClr val="bg1">
                    <a:lumMod val="65000"/>
                  </a:schemeClr>
                </a:solidFill>
              </a:rPr>
              <a:t>" at AnatomyTOOL.org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by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 and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LUMC, license: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01325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D9C165-A8BC-441A-A94C-AD61DCCED0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6"/>
          <a:stretch/>
        </p:blipFill>
        <p:spPr>
          <a:xfrm>
            <a:off x="1164289" y="-7851"/>
            <a:ext cx="7636213" cy="65910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2AD63C-27D5-4A78-B169-34D27A8E5FAE}"/>
              </a:ext>
            </a:extLst>
          </p:cNvPr>
          <p:cNvSpPr txBox="1"/>
          <p:nvPr/>
        </p:nvSpPr>
        <p:spPr>
          <a:xfrm>
            <a:off x="2410856" y="1157171"/>
            <a:ext cx="28015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Inguinal triangle</a:t>
            </a:r>
          </a:p>
          <a:p>
            <a:pPr algn="r"/>
            <a:r>
              <a:rPr lang="en-GB" sz="1400"/>
              <a:t>(Hesselbach’s)</a:t>
            </a:r>
          </a:p>
          <a:p>
            <a:pPr algn="r"/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medial inguinal hernia’s</a:t>
            </a:r>
            <a:endParaRPr lang="en-US" sz="2400" i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7F0CB0-1451-4E61-A7E1-FCE5F2288B68}"/>
              </a:ext>
            </a:extLst>
          </p:cNvPr>
          <p:cNvSpPr txBox="1"/>
          <p:nvPr/>
        </p:nvSpPr>
        <p:spPr>
          <a:xfrm>
            <a:off x="6611119" y="1892335"/>
            <a:ext cx="2279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Deep inguinal ring </a:t>
            </a:r>
            <a:r>
              <a:rPr lang="en-GB" sz="1400"/>
              <a:t>- </a:t>
            </a:r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lateral inguinal hernia’s</a:t>
            </a:r>
            <a:endParaRPr lang="en-US" i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908B5F7-BF3F-44BA-BE19-52BA4A865653}"/>
              </a:ext>
            </a:extLst>
          </p:cNvPr>
          <p:cNvSpPr/>
          <p:nvPr/>
        </p:nvSpPr>
        <p:spPr>
          <a:xfrm rot="1189447">
            <a:off x="5056266" y="1499050"/>
            <a:ext cx="942292" cy="1465266"/>
          </a:xfrm>
          <a:custGeom>
            <a:avLst/>
            <a:gdLst>
              <a:gd name="connsiteX0" fmla="*/ 0 w 665922"/>
              <a:gd name="connsiteY0" fmla="*/ 1127460 h 1127460"/>
              <a:gd name="connsiteX1" fmla="*/ 332961 w 665922"/>
              <a:gd name="connsiteY1" fmla="*/ 0 h 1127460"/>
              <a:gd name="connsiteX2" fmla="*/ 665922 w 665922"/>
              <a:gd name="connsiteY2" fmla="*/ 1127460 h 1127460"/>
              <a:gd name="connsiteX3" fmla="*/ 0 w 665922"/>
              <a:gd name="connsiteY3" fmla="*/ 1127460 h 1127460"/>
              <a:gd name="connsiteX0" fmla="*/ 0 w 743215"/>
              <a:gd name="connsiteY0" fmla="*/ 1440585 h 1440585"/>
              <a:gd name="connsiteX1" fmla="*/ 410254 w 743215"/>
              <a:gd name="connsiteY1" fmla="*/ 0 h 1440585"/>
              <a:gd name="connsiteX2" fmla="*/ 743215 w 743215"/>
              <a:gd name="connsiteY2" fmla="*/ 1127460 h 1440585"/>
              <a:gd name="connsiteX3" fmla="*/ 0 w 743215"/>
              <a:gd name="connsiteY3" fmla="*/ 1440585 h 1440585"/>
              <a:gd name="connsiteX0" fmla="*/ 0 w 978931"/>
              <a:gd name="connsiteY0" fmla="*/ 1440585 h 1440585"/>
              <a:gd name="connsiteX1" fmla="*/ 410254 w 978931"/>
              <a:gd name="connsiteY1" fmla="*/ 0 h 1440585"/>
              <a:gd name="connsiteX2" fmla="*/ 978931 w 978931"/>
              <a:gd name="connsiteY2" fmla="*/ 1253790 h 1440585"/>
              <a:gd name="connsiteX3" fmla="*/ 0 w 978931"/>
              <a:gd name="connsiteY3" fmla="*/ 1440585 h 1440585"/>
              <a:gd name="connsiteX0" fmla="*/ 0 w 960993"/>
              <a:gd name="connsiteY0" fmla="*/ 1440585 h 1440585"/>
              <a:gd name="connsiteX1" fmla="*/ 410254 w 960993"/>
              <a:gd name="connsiteY1" fmla="*/ 0 h 1440585"/>
              <a:gd name="connsiteX2" fmla="*/ 960993 w 960993"/>
              <a:gd name="connsiteY2" fmla="*/ 1291952 h 1440585"/>
              <a:gd name="connsiteX3" fmla="*/ 0 w 960993"/>
              <a:gd name="connsiteY3" fmla="*/ 1440585 h 1440585"/>
              <a:gd name="connsiteX0" fmla="*/ 0 w 960993"/>
              <a:gd name="connsiteY0" fmla="*/ 1439824 h 1439824"/>
              <a:gd name="connsiteX1" fmla="*/ 378833 w 960993"/>
              <a:gd name="connsiteY1" fmla="*/ 0 h 1439824"/>
              <a:gd name="connsiteX2" fmla="*/ 960993 w 960993"/>
              <a:gd name="connsiteY2" fmla="*/ 1291191 h 1439824"/>
              <a:gd name="connsiteX3" fmla="*/ 0 w 960993"/>
              <a:gd name="connsiteY3" fmla="*/ 1439824 h 1439824"/>
              <a:gd name="connsiteX0" fmla="*/ 0 w 960993"/>
              <a:gd name="connsiteY0" fmla="*/ 1465266 h 1465266"/>
              <a:gd name="connsiteX1" fmla="*/ 390792 w 960993"/>
              <a:gd name="connsiteY1" fmla="*/ 0 h 1465266"/>
              <a:gd name="connsiteX2" fmla="*/ 960993 w 960993"/>
              <a:gd name="connsiteY2" fmla="*/ 1316633 h 1465266"/>
              <a:gd name="connsiteX3" fmla="*/ 0 w 960993"/>
              <a:gd name="connsiteY3" fmla="*/ 1465266 h 1465266"/>
              <a:gd name="connsiteX0" fmla="*/ 0 w 942292"/>
              <a:gd name="connsiteY0" fmla="*/ 1465266 h 1465266"/>
              <a:gd name="connsiteX1" fmla="*/ 390792 w 942292"/>
              <a:gd name="connsiteY1" fmla="*/ 0 h 1465266"/>
              <a:gd name="connsiteX2" fmla="*/ 942292 w 942292"/>
              <a:gd name="connsiteY2" fmla="*/ 1323375 h 1465266"/>
              <a:gd name="connsiteX3" fmla="*/ 0 w 942292"/>
              <a:gd name="connsiteY3" fmla="*/ 1465266 h 14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292" h="1465266">
                <a:moveTo>
                  <a:pt x="0" y="1465266"/>
                </a:moveTo>
                <a:lnTo>
                  <a:pt x="390792" y="0"/>
                </a:lnTo>
                <a:lnTo>
                  <a:pt x="942292" y="1323375"/>
                </a:lnTo>
                <a:lnTo>
                  <a:pt x="0" y="1465266"/>
                </a:lnTo>
                <a:close/>
              </a:path>
            </a:pathLst>
          </a:custGeom>
          <a:noFill/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BB5DA2-F6E9-49A6-82AE-C1CC0B9233E9}"/>
              </a:ext>
            </a:extLst>
          </p:cNvPr>
          <p:cNvSpPr/>
          <p:nvPr/>
        </p:nvSpPr>
        <p:spPr>
          <a:xfrm rot="1283408">
            <a:off x="5998018" y="2367929"/>
            <a:ext cx="616105" cy="59413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994A0FA-51BC-40BC-94EE-7085858991B4}"/>
              </a:ext>
            </a:extLst>
          </p:cNvPr>
          <p:cNvSpPr/>
          <p:nvPr/>
        </p:nvSpPr>
        <p:spPr>
          <a:xfrm rot="20350336">
            <a:off x="5490339" y="3097942"/>
            <a:ext cx="171348" cy="418955"/>
          </a:xfrm>
          <a:prstGeom prst="ellipse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4C896B6-AA7E-46D4-95BC-4AB3457C4D2D}"/>
              </a:ext>
            </a:extLst>
          </p:cNvPr>
          <p:cNvSpPr txBox="1"/>
          <p:nvPr/>
        </p:nvSpPr>
        <p:spPr>
          <a:xfrm>
            <a:off x="2554614" y="3167476"/>
            <a:ext cx="28015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Femoral ring</a:t>
            </a:r>
          </a:p>
          <a:p>
            <a:pPr algn="r"/>
            <a:r>
              <a:rPr lang="en-GB" sz="1400"/>
              <a:t>(opening of femoral canal)</a:t>
            </a:r>
          </a:p>
          <a:p>
            <a:pPr algn="r"/>
            <a:r>
              <a:rPr lang="en-GB" i="1">
                <a:solidFill>
                  <a:schemeClr val="accent5">
                    <a:lumMod val="50000"/>
                  </a:schemeClr>
                </a:solidFill>
              </a:rPr>
              <a:t>entry place of femoral hernia’s</a:t>
            </a:r>
            <a:endParaRPr lang="en-US" sz="2400" i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2" name="Picture 2">
            <a:hlinkClick r:id="rId3"/>
            <a:extLst>
              <a:ext uri="{FF2B5EF4-FFF2-40B4-BE49-F238E27FC236}">
                <a16:creationId xmlns:a16="http://schemas.microsoft.com/office/drawing/2014/main" id="{8B21D7A2-EAE9-4440-BB5E-C9EAC422B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19" y="5947124"/>
            <a:ext cx="9525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70E280-CDF0-4C7E-84A5-06B8496DA52E}"/>
              </a:ext>
            </a:extLst>
          </p:cNvPr>
          <p:cNvCxnSpPr>
            <a:cxnSpLocks/>
          </p:cNvCxnSpPr>
          <p:nvPr/>
        </p:nvCxnSpPr>
        <p:spPr>
          <a:xfrm>
            <a:off x="5141068" y="1653702"/>
            <a:ext cx="215111" cy="35779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4C38D12-4601-4CAC-9C66-AAE9A4FCC4AF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6414417" y="2054649"/>
            <a:ext cx="246202" cy="333743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8AB0AE6-7F30-4225-B6EF-85BAEDFDE5AC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5293690" y="3337882"/>
            <a:ext cx="202248" cy="1381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">
            <a:extLst>
              <a:ext uri="{FF2B5EF4-FFF2-40B4-BE49-F238E27FC236}">
                <a16:creationId xmlns:a16="http://schemas.microsoft.com/office/drawing/2014/main" id="{27B04F4F-EBAE-46FA-8245-368DC98E2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856" y="5700829"/>
            <a:ext cx="28015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6"/>
              </a:rPr>
              <a:t> "Slagter Drawing Male inguinal area internal view - no labels“</a:t>
            </a:r>
            <a:r>
              <a:rPr lang="en-US" sz="1000">
                <a:solidFill>
                  <a:schemeClr val="bg1">
                    <a:lumMod val="65000"/>
                  </a:schemeClr>
                </a:solidFill>
              </a:rPr>
              <a:t>" at AnatomyTOOL.org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by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 and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, LUMC, license: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 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01037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356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Presentation slides Inguinal area, internal view,  and entry points of inguinal and femoral hernia’s, labeled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15</cp:revision>
  <dcterms:created xsi:type="dcterms:W3CDTF">2020-02-01T13:02:38Z</dcterms:created>
  <dcterms:modified xsi:type="dcterms:W3CDTF">2021-03-07T17:31:27Z</dcterms:modified>
</cp:coreProperties>
</file>