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92E89-52CA-4BF8-B112-FC5EDDEDE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A9783-0040-40AC-B4F4-B74751C587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A9AC22-FA05-4996-B5CD-6C18EB2C4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D87-C575-47AA-825E-95E4270706C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05969-4722-4277-8EDB-11024298D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8B32C-BB0E-4DBE-A32B-82CD5CCFB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32-B1B8-4C44-A974-F9ADFD0D6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5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B0414-E15F-4303-A126-11E736C92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2196BA-4C2D-4F2B-8369-4674C889F2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90592C-B10D-4C88-825D-C2B56577B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D87-C575-47AA-825E-95E4270706C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76189-573A-41AE-A605-BE4DFE85D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E79DA-C17E-48A0-814D-6C3B4920A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32-B1B8-4C44-A974-F9ADFD0D6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12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01AAD5-4D10-4BD5-BDCE-6E74C85EB9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E503FC-ED40-4C28-AB9C-4C6337B895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185D5-A27C-41D7-8B7C-C948F05BD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D87-C575-47AA-825E-95E4270706C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4C11F-48D6-4F77-A5F4-3F33B90D5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F9462-FB49-43E4-A7C9-58AEB4D6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32-B1B8-4C44-A974-F9ADFD0D6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2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093F9-8AC3-42F7-A5AC-796725E74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D7005-E559-4846-A402-852BAAA0EC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A2A62-EE70-4848-B05F-BF4375B73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D87-C575-47AA-825E-95E4270706C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5578-007E-48EA-95CC-C153F58A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E784B-EED6-412D-AFA9-78EF0FDC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32-B1B8-4C44-A974-F9ADFD0D6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17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4C92F-2CFB-4486-98EB-B5E1E3B0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BDD38-1334-46C1-A466-697885335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D0ABC-3085-4AE3-80E5-2BE83B7E8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D87-C575-47AA-825E-95E4270706C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EC16F-791B-46CA-851E-0FF04F7B6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34E47-6B50-454D-8E67-EBA84CB7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32-B1B8-4C44-A974-F9ADFD0D6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786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08BC7-0FA0-4475-AB5D-978056D3E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2AF3B-EA1F-44EE-A292-496C365D7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8AABA-E0FB-418D-8AC8-351B75324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110B54-DF7E-4349-BE39-5C97AB3CC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D87-C575-47AA-825E-95E4270706C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16979-9A08-4D0D-B894-095FB63D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5C07F-AD63-46AB-A390-C360F2143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32-B1B8-4C44-A974-F9ADFD0D6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5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D0B21-BC74-4313-A518-EA7B8F9B2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194AC-D3EE-4890-8075-BDE83B794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E491A-D568-490E-819C-CEA94A02F2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179D00-605F-445D-B264-7A5EB6C3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AE7860-B3F0-42C9-BE8F-E135E5C525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BD1E47-68CB-4A40-8A8F-7263FC510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D87-C575-47AA-825E-95E4270706C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7584C-01F0-497B-900C-AB97AB4DA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0C8836-1D55-4582-BC8D-74C1490AB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32-B1B8-4C44-A974-F9ADFD0D6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0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545C9-D03B-4017-B4EC-60C8097CA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B8D02D-E72E-447B-AF88-4476A32E2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D87-C575-47AA-825E-95E4270706C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F8ECF6-1E21-4674-84D4-7C7555EA9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BBFD28-C74C-41DD-AB5D-50AB7BE39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32-B1B8-4C44-A974-F9ADFD0D6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3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55A873-3350-40A7-B5CE-4EE661A0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D87-C575-47AA-825E-95E4270706C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4CEA76-51B6-4106-A23B-7CB61B32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6EAB0B-0053-48ED-A4DB-59559C04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32-B1B8-4C44-A974-F9ADFD0D6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2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933DE-E51E-47F2-9381-4A8DA4960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BA514-C103-4DC2-B828-2646EB9CA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79914D-E43C-4F85-99BD-3B58540F5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A55A2C-370F-44DE-8347-E67F6FA7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D87-C575-47AA-825E-95E4270706C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BC16BC-647B-4EC9-8AB0-6F3DD4F3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43E645-AD2C-4A0E-AA53-45FBEB3C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32-B1B8-4C44-A974-F9ADFD0D6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27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53B76-6269-4C95-8442-A30320288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8E8D9F-C964-491F-B572-032BB3936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20CE14-15B1-47D5-A809-D4830A89E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DDEF4-4244-4106-ACBE-F1FA9A72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5CD87-C575-47AA-825E-95E4270706C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36AF2-E585-4FB0-9AFA-37B1DBAFA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79469-DC6F-4A65-8D0B-ACD6A8CFB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60032-B1B8-4C44-A974-F9ADFD0D6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37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6B34BA-9336-4DE7-BA32-584F02C6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4A36A-2EAE-437B-BDD9-50072C03E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F01DE-3553-49DD-B1EC-C8A665770D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5CD87-C575-47AA-825E-95E4270706CE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BCF46A-D6A8-4450-B35E-3A40E1C20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3F652-E1EE-43E8-A9EC-286F39C5F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60032-B1B8-4C44-A974-F9ADFD0D6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25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E9916-6535-42DE-962A-3F3C81F0FC7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>
                <a:solidFill>
                  <a:srgbClr val="0070C0"/>
                </a:solidFill>
              </a:rPr>
              <a:t>Presentation slide</a:t>
            </a:r>
            <a:br>
              <a:rPr lang="en-GB">
                <a:solidFill>
                  <a:srgbClr val="0070C0"/>
                </a:solidFill>
              </a:rPr>
            </a:br>
            <a:r>
              <a:rPr lang="en-GB">
                <a:solidFill>
                  <a:srgbClr val="0070C0"/>
                </a:solidFill>
              </a:rPr>
              <a:t>Pancreas vascularisation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692BB-04CA-4F21-914E-FF42C0042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0796"/>
            <a:ext cx="9144000" cy="500730"/>
          </a:xfrm>
        </p:spPr>
        <p:txBody>
          <a:bodyPr>
            <a:normAutofit fontScale="47500" lnSpcReduction="20000"/>
          </a:bodyPr>
          <a:lstStyle/>
          <a:p>
            <a:r>
              <a:rPr lang="en-GB">
                <a:solidFill>
                  <a:srgbClr val="0070C0"/>
                </a:solidFill>
              </a:rPr>
              <a:t>drawing: R. Slagter, NZIMBI, medical illustrator</a:t>
            </a:r>
          </a:p>
          <a:p>
            <a:r>
              <a:rPr lang="en-GB">
                <a:solidFill>
                  <a:srgbClr val="0070C0"/>
                </a:solidFill>
              </a:rPr>
              <a:t>labels: O. Paul Gobée, MD, dept. Anatomy&amp; Embryology, LUMC</a:t>
            </a:r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7385D496-5555-48EC-B987-FC037EFEDB09}"/>
              </a:ext>
            </a:extLst>
          </p:cNvPr>
          <p:cNvSpPr txBox="1">
            <a:spLocks/>
          </p:cNvSpPr>
          <p:nvPr/>
        </p:nvSpPr>
        <p:spPr>
          <a:xfrm>
            <a:off x="1343431" y="5963467"/>
            <a:ext cx="9144000" cy="500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>
                <a:solidFill>
                  <a:schemeClr val="bg1">
                    <a:lumMod val="65000"/>
                  </a:schemeClr>
                </a:solidFill>
              </a:rPr>
              <a:t>license:  Creative Commons Attribution NonCommercial ShareAlike</a:t>
            </a:r>
            <a:endParaRPr lang="en-US" sz="20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CB32BCF-8F97-4DFD-9B0D-2C75B56B77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294" y="5999111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14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98E6171-D82C-40E5-B160-4F673BF3B1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4B51438-7F47-47A5-BFD2-A1F16F937EC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99610" y="727910"/>
          <a:ext cx="5429250" cy="492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7560564" imgH="6865620" progId="Unknown">
                  <p:embed/>
                </p:oleObj>
              </mc:Choice>
              <mc:Fallback>
                <p:oleObj r:id="rId2" imgW="7560564" imgH="6865620" progId="Unknown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4B51438-7F47-47A5-BFD2-A1F16F937E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9610" y="727910"/>
                        <a:ext cx="5429250" cy="492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2DFC3C4-E667-4FAB-A94B-7555DEFB320F}"/>
              </a:ext>
            </a:extLst>
          </p:cNvPr>
          <p:cNvSpPr txBox="1"/>
          <p:nvPr/>
        </p:nvSpPr>
        <p:spPr>
          <a:xfrm>
            <a:off x="4565984" y="727910"/>
            <a:ext cx="14463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truncus coeliacus</a:t>
            </a:r>
            <a:endParaRPr lang="en-US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432583-531C-4C8B-BF02-C651081F07DA}"/>
              </a:ext>
            </a:extLst>
          </p:cNvPr>
          <p:cNvSpPr txBox="1"/>
          <p:nvPr/>
        </p:nvSpPr>
        <p:spPr>
          <a:xfrm>
            <a:off x="3290636" y="1051776"/>
            <a:ext cx="1778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a. hepatica communis</a:t>
            </a:r>
            <a:endParaRPr lang="en-US" sz="1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3BCAA5-4A28-409F-8701-23E716FF8241}"/>
              </a:ext>
            </a:extLst>
          </p:cNvPr>
          <p:cNvSpPr txBox="1"/>
          <p:nvPr/>
        </p:nvSpPr>
        <p:spPr>
          <a:xfrm>
            <a:off x="2512025" y="1546021"/>
            <a:ext cx="1557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a. hepatica propria</a:t>
            </a:r>
            <a:endParaRPr lang="en-US" sz="14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21AE80-752D-4CF4-8CB9-8B0A8BFAA125}"/>
              </a:ext>
            </a:extLst>
          </p:cNvPr>
          <p:cNvSpPr txBox="1"/>
          <p:nvPr/>
        </p:nvSpPr>
        <p:spPr>
          <a:xfrm>
            <a:off x="1804267" y="2273930"/>
            <a:ext cx="16111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a. gastroduodenalis</a:t>
            </a:r>
            <a:endParaRPr lang="en-US" sz="14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4A1C07-38F0-4237-AADF-9BA74152D6BF}"/>
              </a:ext>
            </a:extLst>
          </p:cNvPr>
          <p:cNvSpPr txBox="1"/>
          <p:nvPr/>
        </p:nvSpPr>
        <p:spPr>
          <a:xfrm>
            <a:off x="1096162" y="2861135"/>
            <a:ext cx="2034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a. gastroomentalis dextra</a:t>
            </a:r>
            <a:endParaRPr lang="en-US" sz="1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7771B-3F1C-4D71-A717-94DBEBA45FF6}"/>
              </a:ext>
            </a:extLst>
          </p:cNvPr>
          <p:cNvSpPr txBox="1"/>
          <p:nvPr/>
        </p:nvSpPr>
        <p:spPr>
          <a:xfrm>
            <a:off x="787130" y="3419991"/>
            <a:ext cx="203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a. pancreaticoduodenalis posterior superior</a:t>
            </a:r>
            <a:endParaRPr lang="en-US" sz="14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5DC50D-F333-42C1-9DEB-D8DF87A31214}"/>
              </a:ext>
            </a:extLst>
          </p:cNvPr>
          <p:cNvSpPr txBox="1"/>
          <p:nvPr/>
        </p:nvSpPr>
        <p:spPr>
          <a:xfrm>
            <a:off x="2512025" y="5668424"/>
            <a:ext cx="203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a. pancreaticoduodenalis posterior inferior</a:t>
            </a:r>
            <a:endParaRPr lang="en-US" sz="14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6D5B43-6682-4C25-8261-92D0962A08B6}"/>
              </a:ext>
            </a:extLst>
          </p:cNvPr>
          <p:cNvSpPr txBox="1"/>
          <p:nvPr/>
        </p:nvSpPr>
        <p:spPr>
          <a:xfrm>
            <a:off x="787130" y="4855636"/>
            <a:ext cx="203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a. pancreaticoduodenalis anterior inferior</a:t>
            </a:r>
            <a:endParaRPr lang="en-US" sz="1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650AE8-FD87-472C-A0FF-8C07600F2432}"/>
              </a:ext>
            </a:extLst>
          </p:cNvPr>
          <p:cNvSpPr txBox="1"/>
          <p:nvPr/>
        </p:nvSpPr>
        <p:spPr>
          <a:xfrm>
            <a:off x="6012342" y="4135409"/>
            <a:ext cx="203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a. mesenterica superior</a:t>
            </a:r>
            <a:endParaRPr lang="en-US" sz="14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EBFF0B-72D2-44D4-9DF0-6D52C8E3858C}"/>
              </a:ext>
            </a:extLst>
          </p:cNvPr>
          <p:cNvSpPr txBox="1"/>
          <p:nvPr/>
        </p:nvSpPr>
        <p:spPr>
          <a:xfrm>
            <a:off x="5064869" y="1051776"/>
            <a:ext cx="12482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a. splenica</a:t>
            </a:r>
            <a:endParaRPr lang="en-US" sz="1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D0D81-A0DF-473C-8FB6-BE7B75590FF3}"/>
              </a:ext>
            </a:extLst>
          </p:cNvPr>
          <p:cNvSpPr txBox="1"/>
          <p:nvPr/>
        </p:nvSpPr>
        <p:spPr>
          <a:xfrm>
            <a:off x="5395604" y="1570957"/>
            <a:ext cx="1557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takjes naar pancreas</a:t>
            </a:r>
            <a:endParaRPr lang="en-US" sz="1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1BC83E-9FD9-4FDC-B20D-3B0B7E32CFCB}"/>
              </a:ext>
            </a:extLst>
          </p:cNvPr>
          <p:cNvSpPr txBox="1"/>
          <p:nvPr/>
        </p:nvSpPr>
        <p:spPr>
          <a:xfrm>
            <a:off x="8156572" y="2729597"/>
            <a:ext cx="20905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a. gastroomentalis sinistra</a:t>
            </a:r>
            <a:endParaRPr lang="en-US" sz="140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6EF5AA-8230-41CC-8539-05301601CD66}"/>
              </a:ext>
            </a:extLst>
          </p:cNvPr>
          <p:cNvCxnSpPr/>
          <p:nvPr/>
        </p:nvCxnSpPr>
        <p:spPr>
          <a:xfrm>
            <a:off x="5164712" y="1035687"/>
            <a:ext cx="0" cy="139213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AA8852-5E3C-4053-AB4C-FCAC3D702D93}"/>
              </a:ext>
            </a:extLst>
          </p:cNvPr>
          <p:cNvCxnSpPr>
            <a:cxnSpLocks/>
          </p:cNvCxnSpPr>
          <p:nvPr/>
        </p:nvCxnSpPr>
        <p:spPr>
          <a:xfrm>
            <a:off x="4288412" y="1317614"/>
            <a:ext cx="518204" cy="154352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1EAF18-1A84-4C04-99C8-620BF5EBAB75}"/>
              </a:ext>
            </a:extLst>
          </p:cNvPr>
          <p:cNvCxnSpPr>
            <a:cxnSpLocks/>
          </p:cNvCxnSpPr>
          <p:nvPr/>
        </p:nvCxnSpPr>
        <p:spPr>
          <a:xfrm>
            <a:off x="3556779" y="1809946"/>
            <a:ext cx="740520" cy="70465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5143E2-2F62-48D7-B9CE-C7285D16F3B5}"/>
              </a:ext>
            </a:extLst>
          </p:cNvPr>
          <p:cNvCxnSpPr>
            <a:cxnSpLocks/>
          </p:cNvCxnSpPr>
          <p:nvPr/>
        </p:nvCxnSpPr>
        <p:spPr>
          <a:xfrm>
            <a:off x="2811816" y="2544521"/>
            <a:ext cx="1601374" cy="48824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FF0EB5-28C8-4E78-B81C-F9A71A2FA25C}"/>
              </a:ext>
            </a:extLst>
          </p:cNvPr>
          <p:cNvCxnSpPr>
            <a:cxnSpLocks/>
          </p:cNvCxnSpPr>
          <p:nvPr/>
        </p:nvCxnSpPr>
        <p:spPr>
          <a:xfrm>
            <a:off x="2624406" y="3121551"/>
            <a:ext cx="1601374" cy="48824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5B06F45-DC55-4901-A0E0-AFEAF7EDC4BB}"/>
              </a:ext>
            </a:extLst>
          </p:cNvPr>
          <p:cNvSpPr txBox="1"/>
          <p:nvPr/>
        </p:nvSpPr>
        <p:spPr>
          <a:xfrm>
            <a:off x="787130" y="4081337"/>
            <a:ext cx="203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a. pancreaticoduodenalis anterior superior</a:t>
            </a:r>
            <a:endParaRPr lang="en-US" sz="140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5B20399-D8F8-4249-BF18-8CA51E92A7B9}"/>
              </a:ext>
            </a:extLst>
          </p:cNvPr>
          <p:cNvCxnSpPr>
            <a:cxnSpLocks/>
          </p:cNvCxnSpPr>
          <p:nvPr/>
        </p:nvCxnSpPr>
        <p:spPr>
          <a:xfrm>
            <a:off x="2708557" y="3695413"/>
            <a:ext cx="1021232" cy="7273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75F5CF9-EB12-4ABC-B5F3-51094E64599C}"/>
              </a:ext>
            </a:extLst>
          </p:cNvPr>
          <p:cNvCxnSpPr>
            <a:cxnSpLocks/>
          </p:cNvCxnSpPr>
          <p:nvPr/>
        </p:nvCxnSpPr>
        <p:spPr>
          <a:xfrm flipV="1">
            <a:off x="2803356" y="3975905"/>
            <a:ext cx="1142004" cy="26325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8DEE056-2F4A-47C0-8946-9B34415219E5}"/>
              </a:ext>
            </a:extLst>
          </p:cNvPr>
          <p:cNvCxnSpPr>
            <a:cxnSpLocks/>
          </p:cNvCxnSpPr>
          <p:nvPr/>
        </p:nvCxnSpPr>
        <p:spPr>
          <a:xfrm flipV="1">
            <a:off x="2785035" y="4518176"/>
            <a:ext cx="1696728" cy="55141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DB6D22-E867-4383-8D57-F9673D0F82F7}"/>
              </a:ext>
            </a:extLst>
          </p:cNvPr>
          <p:cNvCxnSpPr>
            <a:cxnSpLocks/>
          </p:cNvCxnSpPr>
          <p:nvPr/>
        </p:nvCxnSpPr>
        <p:spPr>
          <a:xfrm flipV="1">
            <a:off x="3916748" y="4473266"/>
            <a:ext cx="821317" cy="119515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70B3E85-A67A-405A-AF29-E7084080D229}"/>
              </a:ext>
            </a:extLst>
          </p:cNvPr>
          <p:cNvCxnSpPr>
            <a:cxnSpLocks/>
          </p:cNvCxnSpPr>
          <p:nvPr/>
        </p:nvCxnSpPr>
        <p:spPr>
          <a:xfrm>
            <a:off x="5209674" y="4180974"/>
            <a:ext cx="927176" cy="108323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D690687-0674-44D1-AEF3-4667C1E03C6F}"/>
              </a:ext>
            </a:extLst>
          </p:cNvPr>
          <p:cNvCxnSpPr>
            <a:cxnSpLocks/>
          </p:cNvCxnSpPr>
          <p:nvPr/>
        </p:nvCxnSpPr>
        <p:spPr>
          <a:xfrm>
            <a:off x="7829836" y="2334126"/>
            <a:ext cx="550159" cy="45451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A39DA8D-CA44-423D-A855-7392F56088A8}"/>
              </a:ext>
            </a:extLst>
          </p:cNvPr>
          <p:cNvSpPr txBox="1"/>
          <p:nvPr/>
        </p:nvSpPr>
        <p:spPr>
          <a:xfrm>
            <a:off x="7546990" y="3438507"/>
            <a:ext cx="2338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/>
              <a:t>a. pancreatica inferior </a:t>
            </a:r>
          </a:p>
          <a:p>
            <a:pPr algn="ctr"/>
            <a:r>
              <a:rPr lang="en-GB" sz="1400"/>
              <a:t>(transverse pancreatic artery)</a:t>
            </a:r>
            <a:endParaRPr lang="en-US" sz="140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7AA1A38-64C5-4B17-9425-2FAC06437B67}"/>
              </a:ext>
            </a:extLst>
          </p:cNvPr>
          <p:cNvCxnSpPr>
            <a:cxnSpLocks/>
          </p:cNvCxnSpPr>
          <p:nvPr/>
        </p:nvCxnSpPr>
        <p:spPr>
          <a:xfrm>
            <a:off x="6370187" y="3308622"/>
            <a:ext cx="1390181" cy="301175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8A866E2B-B66F-4EC2-B051-0CA290C62D55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5522809" y="1359553"/>
            <a:ext cx="166166" cy="150099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EC01067-76E5-4055-98F4-860A58442762}"/>
              </a:ext>
            </a:extLst>
          </p:cNvPr>
          <p:cNvCxnSpPr>
            <a:cxnSpLocks/>
          </p:cNvCxnSpPr>
          <p:nvPr/>
        </p:nvCxnSpPr>
        <p:spPr>
          <a:xfrm flipH="1">
            <a:off x="5727679" y="2087462"/>
            <a:ext cx="344096" cy="83879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EEAD11-DC6E-41F2-8497-ED00843EE6C9}"/>
              </a:ext>
            </a:extLst>
          </p:cNvPr>
          <p:cNvCxnSpPr>
            <a:cxnSpLocks/>
          </p:cNvCxnSpPr>
          <p:nvPr/>
        </p:nvCxnSpPr>
        <p:spPr>
          <a:xfrm>
            <a:off x="6120227" y="2087462"/>
            <a:ext cx="175220" cy="61854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8E95678-DD45-4DB3-8EC9-890D39DC0C79}"/>
              </a:ext>
            </a:extLst>
          </p:cNvPr>
          <p:cNvCxnSpPr>
            <a:cxnSpLocks/>
          </p:cNvCxnSpPr>
          <p:nvPr/>
        </p:nvCxnSpPr>
        <p:spPr>
          <a:xfrm>
            <a:off x="6159569" y="2087462"/>
            <a:ext cx="566002" cy="340356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8C2A0C5-99B0-4F37-911C-3A64B638F5A5}"/>
              </a:ext>
            </a:extLst>
          </p:cNvPr>
          <p:cNvSpPr txBox="1"/>
          <p:nvPr/>
        </p:nvSpPr>
        <p:spPr>
          <a:xfrm>
            <a:off x="4644403" y="5907998"/>
            <a:ext cx="2034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/>
              <a:t>a. pancreaticoduodenalis inferior</a:t>
            </a:r>
            <a:endParaRPr lang="en-US" sz="140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A617652-1CCC-4648-8E3E-D1F696041F5F}"/>
              </a:ext>
            </a:extLst>
          </p:cNvPr>
          <p:cNvCxnSpPr>
            <a:cxnSpLocks/>
          </p:cNvCxnSpPr>
          <p:nvPr/>
        </p:nvCxnSpPr>
        <p:spPr>
          <a:xfrm flipH="1" flipV="1">
            <a:off x="5125650" y="4289297"/>
            <a:ext cx="612585" cy="1633629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4F4907AB-5C5E-41F7-82F6-CAFD83B71B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04" y="5905371"/>
            <a:ext cx="840871" cy="29420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FD8E0B-940F-4B35-A324-FA568770BF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94" y="578318"/>
            <a:ext cx="396241" cy="396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18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102</Words>
  <Application>Microsoft Office PowerPoint</Application>
  <PresentationFormat>Widescreen</PresentationFormat>
  <Paragraphs>20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Unknown</vt:lpstr>
      <vt:lpstr>Presentation slide Pancreas vascularisation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slide Pancreas vascularisation</dc:title>
  <dc:creator>Oscar Paul Gobée</dc:creator>
  <cp:lastModifiedBy>Oscar Paul Gobée</cp:lastModifiedBy>
  <cp:revision>4</cp:revision>
  <dcterms:created xsi:type="dcterms:W3CDTF">2022-03-03T23:57:16Z</dcterms:created>
  <dcterms:modified xsi:type="dcterms:W3CDTF">2023-02-12T12:34:17Z</dcterms:modified>
</cp:coreProperties>
</file>