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632" r:id="rId2"/>
    <p:sldId id="633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50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3023F2-79FF-C03E-5F9B-A38B92921C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3A6DFC-BF45-6498-EBD0-C0C4FEF2CF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31BFB3-8414-BA0D-CB62-2E6424FF70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DECBD-BB53-405E-973D-D37A9F03BF85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0EFBD8-7B24-2ED1-C97D-F1F53150B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CD2578-8E52-AD01-B0D9-28B6626C4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A86ED-661B-4386-AFE5-B7B82B1481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557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2BDD94-AE70-BE21-9DAF-CA5EF4630C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B05F33-4582-EE89-2FA7-AD61FF68FA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37FE5E-8E20-CB43-6208-D81DAC47A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DECBD-BB53-405E-973D-D37A9F03BF85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A24F9A-ADAE-136C-42B4-099A9FFC8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78A3F5-6C19-01FD-05D3-77965DE40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A86ED-661B-4386-AFE5-B7B82B1481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552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BF68860-73D2-A32C-FE41-D7FF826FD6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BD4A23-9BE2-8D02-3709-EC0CB8EF20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C58502-C459-4FF8-A211-53AC16315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DECBD-BB53-405E-973D-D37A9F03BF85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FFD649-A48B-0ED6-15F0-F08A2D5B7E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84686A-D715-89FB-5847-38BFE2BB9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A86ED-661B-4386-AFE5-B7B82B1481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817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1EB9F7-01FD-92E0-F57B-EBEE4C95BD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7B7CA1-BB33-3A7E-D194-A124438E2A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626BC8-BBAD-6F78-325B-5D9B420F5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DECBD-BB53-405E-973D-D37A9F03BF85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AEB48D-30FA-D5AF-CA02-03110EC07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FAF524-9CDD-611B-AFB3-5A037C89F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A86ED-661B-4386-AFE5-B7B82B1481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838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FCE6B6-30FA-FB5B-A973-ECB5E8417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DA93DD-15C8-E7D9-E961-E59ABC4EBC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A6C81B-918E-986A-B2F7-3460CB323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DECBD-BB53-405E-973D-D37A9F03BF85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AFBD34-1E13-BB0E-E312-C56F856D2E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95BD99-1890-3FA2-1C17-734AB4671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A86ED-661B-4386-AFE5-B7B82B1481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80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85813A-07D6-4779-86C2-327AFC6A9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289CD9-C9F7-CCB4-1E6A-B1D354CD61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5B3E82-437B-D60F-532F-4FC5B4BAA7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0A5F5C-F4E9-CCE6-FCA3-71E2D8C60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DECBD-BB53-405E-973D-D37A9F03BF85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83714F-5A21-1619-CE06-53D3EA8AB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4D1240-61C4-8D0F-5C6C-B8B4E894B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A86ED-661B-4386-AFE5-B7B82B1481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313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DAD4B-BFE9-1034-D6A4-E664D1AC7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11B994-C008-0A03-02A1-17C7A3D52A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4E8D10-507F-6FD7-1A92-89EC46DE4A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43A5251-3F70-4D05-D416-ED2DA1465B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5C26724-7475-78F1-FA67-F19963B9F4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4992C65-7BC5-D198-7C8F-DC4CCD75C7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DECBD-BB53-405E-973D-D37A9F03BF85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40741DE-8033-15C6-D996-FAF8D4A71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404B986-FA78-FA4C-3C3F-BF713096B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A86ED-661B-4386-AFE5-B7B82B1481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660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C04706-6817-DD14-EDAB-AC4F5F6AB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30EAB99-8574-203C-E3D5-155203207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DECBD-BB53-405E-973D-D37A9F03BF85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1C6226-40D6-554C-BB36-1E5B38C784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23A6F1-2B14-95A2-825B-87315AEC4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A86ED-661B-4386-AFE5-B7B82B1481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013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04A7C22-F255-815D-1852-1384D364B1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DECBD-BB53-405E-973D-D37A9F03BF85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B7A55B4-549E-CD06-EAEA-6AABDAC94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333212-BD38-2499-39DD-DBF609501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A86ED-661B-4386-AFE5-B7B82B1481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2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ED9179-6C76-7042-0E6D-690140A7D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EF0F77-DDA5-8ADA-4BE2-4177571CBA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E38E22-478F-15E4-5A32-F0171D4919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25B0A7-D21A-C649-7830-154CA3BBE3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DECBD-BB53-405E-973D-D37A9F03BF85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FA2B25-8905-F132-3930-37858399C1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304BF6-BBF4-B984-1CAE-50817273C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A86ED-661B-4386-AFE5-B7B82B1481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456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25B6B0-ECB9-C028-3628-ED673E887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92D00BF-02C9-116C-4112-BC96E82F41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663627-7E1F-E01D-5287-1818F0E2F4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E67C6B-BB30-4BEC-4CD3-FD0D4CD441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DECBD-BB53-405E-973D-D37A9F03BF85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552E47-6E9A-B5DF-5FE4-62981AB4E6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1A3F78-AD14-85F4-C6A6-AA4049B9C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A86ED-661B-4386-AFE5-B7B82B1481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907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36B0599-C608-C96E-AAE4-EC3A088D10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616984-AF71-B13D-F5AD-2ACDD46A29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1F0D6D-A12B-B374-1E73-C025995D7F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BDECBD-BB53-405E-973D-D37A9F03BF85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146DD4-CF65-4993-8906-F8EED4B440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1CBFAB-3D61-957D-B23B-25FF9D4D77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A86ED-661B-4386-AFE5-B7B82B1481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307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anatomytool.org/content/leiden-drawing-arteries-stomach-english-labels" TargetMode="External"/><Relationship Id="rId7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creativecommons.org/licenses/by-nc-sa/4.0/" TargetMode="External"/><Relationship Id="rId5" Type="http://schemas.openxmlformats.org/officeDocument/2006/relationships/hyperlink" Target="https://www.lumc.nl/org/anatomie-embryologie/medewerkers/902201059122533" TargetMode="External"/><Relationship Id="rId4" Type="http://schemas.openxmlformats.org/officeDocument/2006/relationships/hyperlink" Target="https://nl.linkedin.com/in/ron-slagter-2905a95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22E3F3E-BBC2-400E-2433-60A7E979AB2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817"/>
          <a:stretch/>
        </p:blipFill>
        <p:spPr>
          <a:xfrm>
            <a:off x="3220452" y="620688"/>
            <a:ext cx="5751097" cy="530545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0CF9AE73-E615-C1D2-0BE5-DD60E56E194B}"/>
              </a:ext>
            </a:extLst>
          </p:cNvPr>
          <p:cNvSpPr txBox="1"/>
          <p:nvPr/>
        </p:nvSpPr>
        <p:spPr>
          <a:xfrm>
            <a:off x="7329416" y="1672086"/>
            <a:ext cx="9321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chemeClr val="tx1">
                    <a:lumMod val="85000"/>
                    <a:lumOff val="15000"/>
                  </a:schemeClr>
                </a:solidFill>
              </a:rPr>
              <a:t>SGA</a:t>
            </a:r>
            <a:endParaRPr lang="en-US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1F88F5B-5AB9-C3D1-B77B-F813001256CA}"/>
              </a:ext>
            </a:extLst>
          </p:cNvPr>
          <p:cNvSpPr txBox="1"/>
          <p:nvPr/>
        </p:nvSpPr>
        <p:spPr>
          <a:xfrm rot="4038535">
            <a:off x="6312255" y="2690900"/>
            <a:ext cx="9321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chemeClr val="tx1">
                    <a:lumMod val="85000"/>
                    <a:lumOff val="15000"/>
                  </a:schemeClr>
                </a:solidFill>
              </a:rPr>
              <a:t>LGA</a:t>
            </a:r>
            <a:endParaRPr lang="en-US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74D4649-7E60-35E2-4AF7-2003E0F5F5C0}"/>
              </a:ext>
            </a:extLst>
          </p:cNvPr>
          <p:cNvSpPr txBox="1"/>
          <p:nvPr/>
        </p:nvSpPr>
        <p:spPr>
          <a:xfrm rot="20929831">
            <a:off x="5821793" y="3557085"/>
            <a:ext cx="9321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chemeClr val="tx1">
                    <a:lumMod val="85000"/>
                    <a:lumOff val="15000"/>
                  </a:schemeClr>
                </a:solidFill>
              </a:rPr>
              <a:t>RGA</a:t>
            </a:r>
            <a:endParaRPr lang="en-US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B7C3FF9-28D2-E787-9EFA-C6E680618311}"/>
              </a:ext>
            </a:extLst>
          </p:cNvPr>
          <p:cNvSpPr txBox="1"/>
          <p:nvPr/>
        </p:nvSpPr>
        <p:spPr>
          <a:xfrm>
            <a:off x="5670831" y="3353277"/>
            <a:ext cx="843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chemeClr val="bg1">
                    <a:lumMod val="85000"/>
                  </a:schemeClr>
                </a:solidFill>
              </a:rPr>
              <a:t>CHA</a:t>
            </a:r>
            <a:endParaRPr lang="en-U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066B4AD-85A1-C922-0DDF-7A82314DB240}"/>
              </a:ext>
            </a:extLst>
          </p:cNvPr>
          <p:cNvSpPr txBox="1"/>
          <p:nvPr/>
        </p:nvSpPr>
        <p:spPr>
          <a:xfrm>
            <a:off x="5252791" y="2976578"/>
            <a:ext cx="843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chemeClr val="bg1">
                    <a:lumMod val="85000"/>
                  </a:schemeClr>
                </a:solidFill>
              </a:rPr>
              <a:t>PHA</a:t>
            </a:r>
            <a:endParaRPr lang="en-U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99B8C57-9F9B-4345-B1EB-100509CC3E35}"/>
              </a:ext>
            </a:extLst>
          </p:cNvPr>
          <p:cNvSpPr txBox="1"/>
          <p:nvPr/>
        </p:nvSpPr>
        <p:spPr>
          <a:xfrm rot="17997722">
            <a:off x="5118772" y="3434064"/>
            <a:ext cx="843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/>
              <a:t>GDA</a:t>
            </a:r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79C2B04-87A4-6813-32E2-157D45A858AA}"/>
              </a:ext>
            </a:extLst>
          </p:cNvPr>
          <p:cNvSpPr txBox="1"/>
          <p:nvPr/>
        </p:nvSpPr>
        <p:spPr>
          <a:xfrm rot="575725">
            <a:off x="6219692" y="4875701"/>
            <a:ext cx="9321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chemeClr val="tx1">
                    <a:lumMod val="85000"/>
                    <a:lumOff val="15000"/>
                  </a:schemeClr>
                </a:solidFill>
              </a:rPr>
              <a:t>RGOA</a:t>
            </a:r>
            <a:endParaRPr lang="en-US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EED0942-92FC-1116-53D5-612C613B2FCA}"/>
              </a:ext>
            </a:extLst>
          </p:cNvPr>
          <p:cNvSpPr txBox="1"/>
          <p:nvPr/>
        </p:nvSpPr>
        <p:spPr>
          <a:xfrm rot="16887365">
            <a:off x="7850548" y="3113619"/>
            <a:ext cx="9321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chemeClr val="tx1">
                    <a:lumMod val="85000"/>
                    <a:lumOff val="15000"/>
                  </a:schemeClr>
                </a:solidFill>
              </a:rPr>
              <a:t>LGOA</a:t>
            </a:r>
            <a:endParaRPr lang="en-US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6340D19-FD79-403B-1B5D-A4487A4A8E09}"/>
              </a:ext>
            </a:extLst>
          </p:cNvPr>
          <p:cNvSpPr txBox="1"/>
          <p:nvPr/>
        </p:nvSpPr>
        <p:spPr>
          <a:xfrm>
            <a:off x="6993277" y="3111857"/>
            <a:ext cx="464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chemeClr val="tx1">
                    <a:lumMod val="85000"/>
                    <a:lumOff val="15000"/>
                  </a:schemeClr>
                </a:solidFill>
              </a:rPr>
              <a:t>SA</a:t>
            </a:r>
            <a:endParaRPr lang="en-US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6E45B2B-7E0A-4222-083A-AF859A62A1D7}"/>
              </a:ext>
            </a:extLst>
          </p:cNvPr>
          <p:cNvSpPr txBox="1"/>
          <p:nvPr/>
        </p:nvSpPr>
        <p:spPr>
          <a:xfrm>
            <a:off x="6038125" y="3088747"/>
            <a:ext cx="475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chemeClr val="tx1">
                    <a:lumMod val="85000"/>
                    <a:lumOff val="15000"/>
                  </a:schemeClr>
                </a:solidFill>
              </a:rPr>
              <a:t>CT</a:t>
            </a:r>
            <a:endParaRPr lang="en-US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93949B6-0DAD-AB7E-F0A2-D6497385AED9}"/>
              </a:ext>
            </a:extLst>
          </p:cNvPr>
          <p:cNvSpPr txBox="1"/>
          <p:nvPr/>
        </p:nvSpPr>
        <p:spPr>
          <a:xfrm>
            <a:off x="673338" y="6282134"/>
            <a:ext cx="1150966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>
                <a:hlinkClick r:id="rId3"/>
              </a:rPr>
              <a:t>"Leiden - Drawing Arteries of the stomach - English labels"</a:t>
            </a:r>
            <a:r>
              <a:rPr lang="en-US"/>
              <a:t> by </a:t>
            </a:r>
            <a:r>
              <a:rPr lang="en-US">
                <a:hlinkClick r:id="rId4"/>
              </a:rPr>
              <a:t>Ron Slagter</a:t>
            </a:r>
            <a:r>
              <a:rPr lang="en-US"/>
              <a:t> and </a:t>
            </a:r>
            <a:r>
              <a:rPr lang="en-US">
                <a:hlinkClick r:id="rId5"/>
              </a:rPr>
              <a:t>O. Paul Gobée</a:t>
            </a:r>
            <a:r>
              <a:rPr lang="en-US"/>
              <a:t>, LUMC, license: </a:t>
            </a:r>
            <a:r>
              <a:rPr lang="en-US">
                <a:hlinkClick r:id="rId6"/>
              </a:rPr>
              <a:t>CC BY-NC-SA</a:t>
            </a:r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951D4B0-AC63-489C-FE84-FEB529E4FE0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6270" y="5741472"/>
            <a:ext cx="1055606" cy="369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1751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BE11F3C-30DD-4E9E-5302-B1AE10DD0280}"/>
              </a:ext>
            </a:extLst>
          </p:cNvPr>
          <p:cNvSpPr txBox="1"/>
          <p:nvPr/>
        </p:nvSpPr>
        <p:spPr>
          <a:xfrm>
            <a:off x="857249" y="1353741"/>
            <a:ext cx="10220326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/>
              <a:t>CHA = Common hepatic artery, a. hepatica communis</a:t>
            </a:r>
            <a:br>
              <a:rPr lang="en-US"/>
            </a:br>
            <a:r>
              <a:rPr lang="en-US"/>
              <a:t>CT = Celiac trunk, truncus coeliacus</a:t>
            </a:r>
          </a:p>
          <a:p>
            <a:r>
              <a:rPr lang="en-US"/>
              <a:t>GDA = Gastroduodenal artery, a. gastroduodenalis</a:t>
            </a:r>
          </a:p>
          <a:p>
            <a:r>
              <a:rPr lang="en-US"/>
              <a:t>LGA = Left gastric artery, a. gastrica sinistra</a:t>
            </a:r>
          </a:p>
          <a:p>
            <a:r>
              <a:rPr lang="en-US"/>
              <a:t>LGOA = Left gastroomental/gastroepiploic artery, a. gastroomentalis/gastroepiploica sinistra</a:t>
            </a:r>
          </a:p>
          <a:p>
            <a:r>
              <a:rPr lang="en-US"/>
              <a:t>PHA = Proper hepatic artery, a. hepatica propria</a:t>
            </a:r>
          </a:p>
          <a:p>
            <a:r>
              <a:rPr lang="en-US"/>
              <a:t>RGA = Right gastric artery, a. gastrica dextra</a:t>
            </a:r>
          </a:p>
          <a:p>
            <a:r>
              <a:rPr lang="en-US"/>
              <a:t>RGOA = Right gastroomental/gastroepiploic artery, a. gastroomentalis/gastroepiploica dextra</a:t>
            </a:r>
          </a:p>
          <a:p>
            <a:r>
              <a:rPr lang="en-US"/>
              <a:t>SA = Splenic artery, a. splenica/lienalis</a:t>
            </a:r>
          </a:p>
          <a:p>
            <a:r>
              <a:rPr lang="en-US"/>
              <a:t>SGA = Short gastric arteries, aa. gastricae breves</a:t>
            </a:r>
          </a:p>
        </p:txBody>
      </p:sp>
    </p:spTree>
    <p:extLst>
      <p:ext uri="{BB962C8B-B14F-4D97-AF65-F5344CB8AC3E}">
        <p14:creationId xmlns:p14="http://schemas.microsoft.com/office/powerpoint/2010/main" val="42126091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141</Words>
  <Application>Microsoft Office PowerPoint</Application>
  <PresentationFormat>Widescreen</PresentationFormat>
  <Paragraphs>20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Oscar Paul Gobée</dc:creator>
  <cp:lastModifiedBy>Oscar Paul Gobée</cp:lastModifiedBy>
  <cp:revision>3</cp:revision>
  <dcterms:created xsi:type="dcterms:W3CDTF">2023-02-04T21:11:18Z</dcterms:created>
  <dcterms:modified xsi:type="dcterms:W3CDTF">2023-02-04T21:43:02Z</dcterms:modified>
</cp:coreProperties>
</file>