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28"/>
  </p:notesMasterIdLst>
  <p:handoutMasterIdLst>
    <p:handoutMasterId r:id="rId29"/>
  </p:handoutMasterIdLst>
  <p:sldIdLst>
    <p:sldId id="514" r:id="rId3"/>
    <p:sldId id="553" r:id="rId4"/>
    <p:sldId id="526" r:id="rId5"/>
    <p:sldId id="549" r:id="rId6"/>
    <p:sldId id="528" r:id="rId7"/>
    <p:sldId id="529" r:id="rId8"/>
    <p:sldId id="530" r:id="rId9"/>
    <p:sldId id="531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45" r:id="rId23"/>
    <p:sldId id="546" r:id="rId24"/>
    <p:sldId id="257" r:id="rId25"/>
    <p:sldId id="258" r:id="rId26"/>
    <p:sldId id="552" r:id="rId27"/>
  </p:sldIdLst>
  <p:sldSz cx="10691813" cy="7559675"/>
  <p:notesSz cx="9926638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584027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1168055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752082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2336109" algn="l" rtl="0" eaLnBrk="0" fontAlgn="base" hangingPunct="0">
      <a:spcBef>
        <a:spcPct val="0"/>
      </a:spcBef>
      <a:spcAft>
        <a:spcPct val="0"/>
      </a:spcAft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920136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3504164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4088191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4672218" algn="l" defTabSz="584027" rtl="0" eaLnBrk="1" latinLnBrk="0" hangingPunct="1">
      <a:defRPr sz="3066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" userDrawn="1">
          <p15:clr>
            <a:srgbClr val="A4A3A4"/>
          </p15:clr>
        </p15:guide>
        <p15:guide id="2" orient="horz" pos="4377" userDrawn="1">
          <p15:clr>
            <a:srgbClr val="A4A3A4"/>
          </p15:clr>
        </p15:guide>
        <p15:guide id="6" orient="horz" pos="45" userDrawn="1">
          <p15:clr>
            <a:srgbClr val="A4A3A4"/>
          </p15:clr>
        </p15:guide>
        <p15:guide id="7" pos="147" userDrawn="1">
          <p15:clr>
            <a:srgbClr val="A4A3A4"/>
          </p15:clr>
        </p15:guide>
        <p15:guide id="9" pos="738" userDrawn="1">
          <p15:clr>
            <a:srgbClr val="A4A3A4"/>
          </p15:clr>
        </p15:guide>
        <p15:guide id="10" pos="2097" userDrawn="1">
          <p15:clr>
            <a:srgbClr val="A4A3A4"/>
          </p15:clr>
        </p15:guide>
        <p15:guide id="11" pos="4093" userDrawn="1">
          <p15:clr>
            <a:srgbClr val="A4A3A4"/>
          </p15:clr>
        </p15:guide>
        <p15:guide id="12" pos="6679" userDrawn="1">
          <p15:clr>
            <a:srgbClr val="A4A3A4"/>
          </p15:clr>
        </p15:guide>
        <p15:guide id="13" pos="626" userDrawn="1">
          <p15:clr>
            <a:srgbClr val="A4A3A4"/>
          </p15:clr>
        </p15:guide>
        <p15:guide id="14" pos="4184" userDrawn="1">
          <p15:clr>
            <a:srgbClr val="A4A3A4"/>
          </p15:clr>
        </p15:guide>
        <p15:guide id="16" pos="1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2B2B2"/>
    <a:srgbClr val="000000"/>
    <a:srgbClr val="99FF99"/>
    <a:srgbClr val="325D92"/>
    <a:srgbClr val="B4E6FF"/>
    <a:srgbClr val="B3DEF5"/>
    <a:srgbClr val="B3E5FE"/>
    <a:srgbClr val="111166"/>
    <a:srgbClr val="BE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4" autoAdjust="0"/>
    <p:restoredTop sz="90074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074" y="96"/>
      </p:cViewPr>
      <p:guideLst>
        <p:guide orient="horz" pos="476"/>
        <p:guide orient="horz" pos="4377"/>
        <p:guide orient="horz" pos="45"/>
        <p:guide pos="147"/>
        <p:guide pos="738"/>
        <p:guide pos="2097"/>
        <p:guide pos="4093"/>
        <p:guide pos="6679"/>
        <p:guide pos="626"/>
        <p:guide pos="4184"/>
        <p:guide pos="1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6" d="100"/>
          <a:sy n="106" d="100"/>
        </p:scale>
        <p:origin x="1620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65180" y="114476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17099" y="114476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65180" y="6231203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17099" y="6231203"/>
            <a:ext cx="3639768" cy="45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‹#›</a:t>
            </a:fld>
            <a:endParaRPr lang="en-GB" sz="13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7438" y="658813"/>
            <a:ext cx="7751762" cy="548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788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584027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68055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752082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336109" algn="l" rtl="0" fontAlgn="base">
      <a:spcBef>
        <a:spcPct val="30000"/>
      </a:spcBef>
      <a:spcAft>
        <a:spcPct val="0"/>
      </a:spcAft>
      <a:defRPr sz="1533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920136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6pPr>
    <a:lvl7pPr marL="3504164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7pPr>
    <a:lvl8pPr marL="4088191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8pPr>
    <a:lvl9pPr marL="4672218" algn="l" defTabSz="584027" rtl="0" eaLnBrk="1" latinLnBrk="0" hangingPunct="1">
      <a:defRPr sz="15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8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25817" y="3065460"/>
            <a:ext cx="5293934" cy="383485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" name="Rechthoek 1"/>
          <p:cNvSpPr/>
          <p:nvPr userDrawn="1"/>
        </p:nvSpPr>
        <p:spPr bwMode="auto">
          <a:xfrm>
            <a:off x="0" y="2"/>
            <a:ext cx="10691764" cy="157790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465" y="314987"/>
            <a:ext cx="2682189" cy="634933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3" y="6331195"/>
            <a:ext cx="579722" cy="634933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340188" y="1578131"/>
            <a:ext cx="9351624" cy="12698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546230" y="1577910"/>
            <a:ext cx="9145534" cy="126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525817" y="4887068"/>
            <a:ext cx="5297766" cy="4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339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525817" y="5345228"/>
            <a:ext cx="5314473" cy="4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339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871"/>
            </a:lvl2pPr>
            <a:lvl3pPr marL="1006095" indent="0">
              <a:buFontTx/>
              <a:buNone/>
              <a:defRPr/>
            </a:lvl3pPr>
            <a:lvl4pPr marL="1446029" indent="0">
              <a:buFontTx/>
              <a:buNone/>
              <a:defRPr/>
            </a:lvl4pPr>
            <a:lvl5pPr marL="2008477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525816" y="5803389"/>
            <a:ext cx="5293934" cy="4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105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979497" y="2847998"/>
            <a:ext cx="3367500" cy="3174667"/>
          </a:xfrm>
        </p:spPr>
        <p:txBody>
          <a:bodyPr/>
          <a:lstStyle>
            <a:lvl1pPr marL="0" indent="0">
              <a:buNone/>
              <a:defRPr sz="935">
                <a:solidFill>
                  <a:schemeClr val="accent4"/>
                </a:solidFill>
              </a:defRPr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852075"/>
            <a:ext cx="1340189" cy="1269867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870" y="7223689"/>
            <a:ext cx="2932824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801C01BB-2824-B743-B17B-703492C1863F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6" y="2"/>
            <a:ext cx="7629276" cy="941459"/>
          </a:xfrm>
        </p:spPr>
        <p:txBody>
          <a:bodyPr/>
          <a:lstStyle>
            <a:lvl1pPr algn="l">
              <a:defRPr sz="2806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2675" y="1251202"/>
            <a:ext cx="3517533" cy="5642395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872B92-4883-474E-958A-9DB578D384BE}" type="datetime5">
              <a:rPr lang="nl-NL" smtClean="0"/>
              <a:t>19-jan-23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373255" y="1261700"/>
            <a:ext cx="5990826" cy="56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420948">
              <a:defRPr/>
            </a:lvl3pPr>
            <a:lvl4pPr marL="841896">
              <a:defRPr/>
            </a:lvl4pPr>
            <a:lvl5pPr marL="126284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930" y="2"/>
            <a:ext cx="7608800" cy="941459"/>
          </a:xfrm>
        </p:spPr>
        <p:txBody>
          <a:bodyPr/>
          <a:lstStyle>
            <a:lvl1pPr algn="l">
              <a:defRPr sz="2806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62670" y="1261698"/>
            <a:ext cx="5893125" cy="5636509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40162" y="1261697"/>
            <a:ext cx="3511964" cy="1421580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140301-1ABD-C44C-8687-D2657292E608}" type="datetime5">
              <a:rPr lang="nl-NL" smtClean="0"/>
              <a:t>19-jan-23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 bwMode="auto">
          <a:xfrm>
            <a:off x="7" y="0"/>
            <a:ext cx="10431941" cy="139857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465" y="314987"/>
            <a:ext cx="2682189" cy="634933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2" y="2852075"/>
            <a:ext cx="1340189" cy="1269867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340188" y="1578131"/>
            <a:ext cx="9351624" cy="1273945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548085" y="1578131"/>
            <a:ext cx="8798471" cy="126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806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870" y="7223689"/>
            <a:ext cx="2932824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1B18F10-C56E-2942-8023-63F4C343C5B6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3" y="6331195"/>
            <a:ext cx="579722" cy="634933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548091" y="3129478"/>
            <a:ext cx="8798472" cy="3768729"/>
          </a:xfrm>
        </p:spPr>
        <p:txBody>
          <a:bodyPr/>
          <a:lstStyle>
            <a:lvl1pPr marL="0" indent="0">
              <a:buNone/>
              <a:defRPr sz="2339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3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4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2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 bwMode="auto">
          <a:xfrm>
            <a:off x="-2" y="0"/>
            <a:ext cx="10691814" cy="7223689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2677" y="2"/>
            <a:ext cx="7629054" cy="941459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979497" y="2847998"/>
            <a:ext cx="3367500" cy="3174667"/>
          </a:xfrm>
        </p:spPr>
        <p:txBody>
          <a:bodyPr/>
          <a:lstStyle>
            <a:lvl1pPr marL="0" indent="0">
              <a:buNone/>
              <a:defRPr sz="935">
                <a:solidFill>
                  <a:schemeClr val="accent4"/>
                </a:solidFill>
              </a:defRPr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662670" y="2848000"/>
            <a:ext cx="6177492" cy="4050207"/>
          </a:xfrm>
        </p:spPr>
        <p:txBody>
          <a:bodyPr/>
          <a:lstStyle>
            <a:lvl1pPr>
              <a:lnSpc>
                <a:spcPct val="100000"/>
              </a:lnSpc>
              <a:defRPr sz="6314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1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96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5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29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9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2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94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2"/>
            <a:ext cx="7629054" cy="9414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2670" y="1261698"/>
            <a:ext cx="9695024" cy="5636509"/>
          </a:xfrm>
        </p:spPr>
        <p:txBody>
          <a:bodyPr/>
          <a:lstStyle>
            <a:lvl3pPr>
              <a:defRPr sz="2105"/>
            </a:lvl3pPr>
            <a:lvl4pPr>
              <a:defRPr sz="2105"/>
            </a:lvl4pPr>
            <a:lvl5pPr>
              <a:defRPr sz="210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870" y="7223689"/>
            <a:ext cx="2932824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p 1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auto">
          <a:xfrm>
            <a:off x="0" y="566979"/>
            <a:ext cx="10691813" cy="9869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662670" y="838219"/>
            <a:ext cx="9695024" cy="6059990"/>
          </a:xfrm>
        </p:spPr>
        <p:txBody>
          <a:bodyPr/>
          <a:lstStyle>
            <a:lvl3pPr>
              <a:defRPr sz="2105"/>
            </a:lvl3pPr>
            <a:lvl4pPr>
              <a:defRPr sz="2105"/>
            </a:lvl4pPr>
            <a:lvl5pPr>
              <a:defRPr sz="210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4"/>
            <a:ext cx="7629054" cy="552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7195691"/>
            <a:ext cx="10691813" cy="363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7195691"/>
            <a:ext cx="10691813" cy="3639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62670" y="1261700"/>
            <a:ext cx="9695024" cy="5923494"/>
          </a:xfrm>
        </p:spPr>
        <p:txBody>
          <a:bodyPr/>
          <a:lstStyle>
            <a:lvl3pPr>
              <a:defRPr sz="2105"/>
            </a:lvl3pPr>
            <a:lvl4pPr>
              <a:defRPr sz="2105"/>
            </a:lvl4pPr>
            <a:lvl5pPr>
              <a:defRPr sz="210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2"/>
            <a:ext cx="7629054" cy="9414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89AEB-F5B2-2B4F-AD30-EF01FA8B389C}" type="datetime5">
              <a:rPr lang="nl-NL" smtClean="0"/>
              <a:t>19-jan-23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62676" y="1261700"/>
            <a:ext cx="4681381" cy="56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420948">
              <a:defRPr/>
            </a:lvl3pPr>
            <a:lvl4pPr marL="841896">
              <a:defRPr/>
            </a:lvl4pPr>
            <a:lvl5pPr marL="126284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5682700" y="1261700"/>
            <a:ext cx="4681381" cy="56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420948">
              <a:defRPr/>
            </a:lvl3pPr>
            <a:lvl4pPr marL="841896">
              <a:defRPr/>
            </a:lvl4pPr>
            <a:lvl5pPr marL="126284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62676" y="1251198"/>
            <a:ext cx="4681381" cy="933058"/>
          </a:xfrm>
        </p:spPr>
        <p:txBody>
          <a:bodyPr anchor="b"/>
          <a:lstStyle>
            <a:lvl1pPr marL="0" indent="0">
              <a:buNone/>
              <a:defRPr sz="2339" b="1">
                <a:solidFill>
                  <a:schemeClr val="accent1"/>
                </a:solidFill>
              </a:defRPr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62669" y="2397400"/>
            <a:ext cx="4681382" cy="4500807"/>
          </a:xfrm>
        </p:spPr>
        <p:txBody>
          <a:bodyPr/>
          <a:lstStyle>
            <a:lvl1pPr>
              <a:defRPr sz="2339"/>
            </a:lvl1pPr>
            <a:lvl2pPr>
              <a:defRPr sz="2339"/>
            </a:lvl2pPr>
            <a:lvl3pPr>
              <a:defRPr sz="2105"/>
            </a:lvl3pPr>
            <a:lvl4pPr>
              <a:defRPr sz="2105"/>
            </a:lvl4pPr>
            <a:lvl5pPr>
              <a:defRPr sz="2105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674458" y="1251198"/>
            <a:ext cx="4682497" cy="933058"/>
          </a:xfrm>
        </p:spPr>
        <p:txBody>
          <a:bodyPr anchor="b"/>
          <a:lstStyle>
            <a:lvl1pPr marL="0" indent="0">
              <a:buNone/>
              <a:defRPr sz="2339" b="1">
                <a:solidFill>
                  <a:schemeClr val="accent1"/>
                </a:solidFill>
              </a:defRPr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674458" y="2397400"/>
            <a:ext cx="4682497" cy="4500807"/>
          </a:xfrm>
        </p:spPr>
        <p:txBody>
          <a:bodyPr/>
          <a:lstStyle>
            <a:lvl1pPr>
              <a:defRPr sz="2339"/>
            </a:lvl1pPr>
            <a:lvl2pPr>
              <a:defRPr sz="2339"/>
            </a:lvl2pPr>
            <a:lvl3pPr>
              <a:defRPr sz="2105"/>
            </a:lvl3pPr>
            <a:lvl4pPr>
              <a:defRPr sz="2105"/>
            </a:lvl4pPr>
            <a:lvl5pPr>
              <a:defRPr sz="2105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3FD3B-2B7D-144E-9AC0-88F78F99774E}" type="datetime5">
              <a:rPr lang="nl-NL" smtClean="0"/>
              <a:t>19-jan-23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6" y="2"/>
            <a:ext cx="7668699" cy="9414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77" y="2"/>
            <a:ext cx="7629054" cy="9414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B06E4-70A4-3E46-AF81-8CDC63B37A10}" type="datetime5">
              <a:rPr lang="nl-NL" smtClean="0"/>
              <a:t>19-jan-23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5817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9357193" y="7223689"/>
            <a:ext cx="1334620" cy="33598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1336476" y="7223689"/>
            <a:ext cx="8020717" cy="33598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0" y="7223689"/>
            <a:ext cx="1336477" cy="335986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8022573" y="7223689"/>
            <a:ext cx="1334620" cy="33598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6918" tIns="53459" rIns="106918" bIns="5345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6920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80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" name="Afbeelding 3" descr="bovenbalk PPT 2b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95195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670" y="1261698"/>
            <a:ext cx="9695024" cy="563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57193" y="7223689"/>
            <a:ext cx="100050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B306D303-CE7D-9244-B277-A262BA939E07}" type="datetime5">
              <a:rPr lang="nl-NL" smtClean="0"/>
              <a:t>19-jan-23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18392" y="7223689"/>
            <a:ext cx="5505541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671" y="7223689"/>
            <a:ext cx="634207" cy="3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403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2677" y="2"/>
            <a:ext cx="7629054" cy="94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806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5pPr>
      <a:lvl6pPr marL="534604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6pPr>
      <a:lvl7pPr marL="1069208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7pPr>
      <a:lvl8pPr marL="1603812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8pPr>
      <a:lvl9pPr marL="2138416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304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339">
          <a:solidFill>
            <a:schemeClr val="accent6"/>
          </a:solidFill>
          <a:latin typeface="+mn-lt"/>
          <a:ea typeface="+mn-ea"/>
          <a:cs typeface="+mn-cs"/>
        </a:defRPr>
      </a:lvl1pPr>
      <a:lvl2pPr marL="0" indent="-21903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339">
          <a:solidFill>
            <a:schemeClr val="accent6"/>
          </a:solidFill>
          <a:latin typeface="+mn-lt"/>
          <a:ea typeface="+mn-ea"/>
        </a:defRPr>
      </a:lvl2pPr>
      <a:lvl3pPr marL="420948" indent="-2171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841896" indent="-228321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105">
          <a:solidFill>
            <a:schemeClr val="accent6"/>
          </a:solidFill>
          <a:latin typeface="+mn-lt"/>
          <a:ea typeface="+mn-ea"/>
        </a:defRPr>
      </a:lvl4pPr>
      <a:lvl5pPr marL="1262844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105">
          <a:solidFill>
            <a:schemeClr val="accent6"/>
          </a:solidFill>
          <a:latin typeface="+mn-lt"/>
          <a:ea typeface="+mn-ea"/>
        </a:defRPr>
      </a:lvl5pPr>
      <a:lvl6pPr marL="2767690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3302294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836898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4371502" indent="-22460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F49D0-4A7E-4941-ABAA-CF938CD7E6E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5BAE-BCD4-4BED-83FA-14056C3E3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6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edischcontact.nl/nieuws/laatste-nieuws/artikel/alles-wat-ik-nu-nog-doe-moet-zin-hebben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7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7.t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Pelvis plastination specimens by Kees Maas</a:t>
            </a:r>
            <a:br>
              <a:rPr lang="en-US"/>
            </a:br>
            <a:r>
              <a:rPr lang="en-US"/>
              <a:t>PART 2 – plates 14 - 35</a:t>
            </a:r>
            <a:endParaRPr lang="nl-NL" b="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xfrm>
            <a:off x="1484882" y="2848721"/>
            <a:ext cx="9145534" cy="364493"/>
          </a:xfrm>
        </p:spPr>
        <p:txBody>
          <a:bodyPr/>
          <a:lstStyle/>
          <a:p>
            <a:r>
              <a:rPr lang="nl-NL" sz="2400"/>
              <a:t>A series of photographs of pelvis </a:t>
            </a:r>
            <a:r>
              <a:rPr lang="en-US" sz="2400"/>
              <a:t>plastination specimens created for training courses for gynaecologists and dissected by</a:t>
            </a:r>
            <a:r>
              <a:rPr lang="nl-NL" sz="2400"/>
              <a:t>:</a:t>
            </a:r>
            <a:endParaRPr lang="nl-NL" sz="2400" dirty="0"/>
          </a:p>
          <a:p>
            <a:r>
              <a:rPr lang="en-US" sz="2105" dirty="0"/>
              <a:t>D</a:t>
            </a:r>
            <a:r>
              <a:rPr lang="nl-NL" sz="2105" dirty="0"/>
              <a:t>r</a:t>
            </a:r>
            <a:r>
              <a:rPr lang="nl-NL" sz="2105"/>
              <a:t>. Kees (C.P.) Maas, MD, PhD </a:t>
            </a:r>
            <a:r>
              <a:rPr lang="nl-NL" sz="2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endParaRPr lang="nl-NL" sz="2105" dirty="0"/>
          </a:p>
          <a:p>
            <a:r>
              <a:rPr lang="en-US" sz="2105"/>
              <a:t>Prof. Marco </a:t>
            </a:r>
            <a:r>
              <a:rPr lang="en-US" sz="2105" dirty="0"/>
              <a:t>C</a:t>
            </a:r>
            <a:r>
              <a:rPr lang="en-US" sz="2105"/>
              <a:t>. DeRuiter, PhD, professor of Clinical and Experimental Anatomy</a:t>
            </a:r>
            <a:endParaRPr lang="en-US" sz="2105" dirty="0"/>
          </a:p>
          <a:p>
            <a:r>
              <a:rPr lang="en-US" sz="1400"/>
              <a:t>P</a:t>
            </a:r>
            <a:r>
              <a:rPr lang="en-US" sz="1400" dirty="0"/>
              <a:t>h</a:t>
            </a:r>
            <a:r>
              <a:rPr lang="en-US" sz="1400"/>
              <a:t>oto’s: Jan Lens, medical photographer</a:t>
            </a:r>
            <a:endParaRPr lang="nl-NL" sz="1400" dirty="0"/>
          </a:p>
          <a:p>
            <a:r>
              <a:rPr lang="nl-NL" sz="1400"/>
              <a:t>This presentation file: O. Paul </a:t>
            </a:r>
            <a:r>
              <a:rPr lang="nl-NL" sz="1400" dirty="0"/>
              <a:t>Gobée</a:t>
            </a:r>
            <a:r>
              <a:rPr lang="nl-NL" sz="1400"/>
              <a:t>, MD, senior lecturer of anatomy</a:t>
            </a:r>
          </a:p>
          <a:p>
            <a:r>
              <a:rPr lang="nl-NL" sz="1400"/>
              <a:t>These specimens and photographs are now also being used for anatomy labs for medical students. </a:t>
            </a:r>
          </a:p>
          <a:p>
            <a:endParaRPr lang="nl-NL" sz="600"/>
          </a:p>
          <a:p>
            <a:r>
              <a:rPr lang="nl-NL" sz="1637"/>
              <a:t>This presentation is dedicated to the memory of doctor Kees Maas, who was strongly committed to the improval of nerve sparing oncological surgery in the pelvis.</a:t>
            </a:r>
            <a:br>
              <a:rPr lang="nl-NL" sz="1637"/>
            </a:br>
            <a:r>
              <a:rPr lang="nl-NL" sz="110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https://www.medischcontact.nl/nieuws/laatste-nieuws/artikel/alles-wat-ik-nu-nog-doe-moet-zin-hebben.htm</a:t>
            </a:r>
            <a:r>
              <a:rPr lang="nl-NL" sz="1100">
                <a:solidFill>
                  <a:schemeClr val="tx2"/>
                </a:solidFill>
              </a:rPr>
              <a:t> </a:t>
            </a:r>
          </a:p>
          <a:p>
            <a:endParaRPr lang="nl-NL" sz="1050" dirty="0">
              <a:solidFill>
                <a:srgbClr val="0070C0"/>
              </a:solidFill>
            </a:endParaRPr>
          </a:p>
          <a:p>
            <a:r>
              <a:rPr lang="nl-NL" sz="1600" i="1"/>
              <a:t>Dept. Anatomy &amp; Embryology</a:t>
            </a:r>
          </a:p>
          <a:p>
            <a:r>
              <a:rPr lang="nl-NL" sz="1600" i="1"/>
              <a:t>Leiden University Medical Center, </a:t>
            </a:r>
            <a:endParaRPr lang="nl-NL" sz="1600" i="1" dirty="0"/>
          </a:p>
          <a:p>
            <a:r>
              <a:rPr lang="nl-NL" sz="1600" i="1" dirty="0"/>
              <a:t>Leiden, Netherlands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8D503-E663-4397-898B-8247A549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57A45-8673-4AA0-8FD6-5F897FC8310E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30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2103A-9847-4622-90FC-A49EA11B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10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376BC-7B16-405A-A1F5-D2C6938DF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AC5E2-BDAF-4A5E-98CE-60156D5C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1" y="76968"/>
            <a:ext cx="5070923" cy="73975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DEBB39-C572-4263-9FE6-9C61AC5199E1}"/>
              </a:ext>
            </a:extLst>
          </p:cNvPr>
          <p:cNvSpPr/>
          <p:nvPr/>
        </p:nvSpPr>
        <p:spPr bwMode="auto">
          <a:xfrm>
            <a:off x="240853" y="368688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21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317B6-DC7B-4655-B293-F6E8B927F2E9}"/>
              </a:ext>
            </a:extLst>
          </p:cNvPr>
          <p:cNvSpPr/>
          <p:nvPr/>
        </p:nvSpPr>
        <p:spPr>
          <a:xfrm>
            <a:off x="6573442" y="4189594"/>
            <a:ext cx="4075158" cy="2763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21 (detail of 20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	tuber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	anus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majorum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minorum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ostium vaginae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GC	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glans clitoris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endParaRPr lang="nl-NL" sz="1228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ischiocavernosus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transversus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perinei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superficialis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9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labiales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posteriores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D4B18-9FBF-4CDD-8772-4B5C77B74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6" y="6457837"/>
            <a:ext cx="418509" cy="446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0B3EC1-ACD3-4BAC-9820-EFE0EC17AA54}"/>
              </a:ext>
            </a:extLst>
          </p:cNvPr>
          <p:cNvSpPr txBox="1"/>
          <p:nvPr/>
        </p:nvSpPr>
        <p:spPr>
          <a:xfrm>
            <a:off x="9101647" y="346386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67</a:t>
            </a:r>
            <a:endParaRPr lang="en-US" sz="2105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062ADE58-5A9C-4880-AA8A-43DFA5CF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AEC16-592F-460C-82F6-121CA7D1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F49EB9-B00B-42AA-90D0-79530EF04AAA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324D97-42DF-4FDD-8BC3-9E66D032B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8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F2BC8-C2E2-4B7C-98EE-004028C6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11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2596D-A858-41CF-AF70-8CA20BC2E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99626-7E14-46EC-9B8B-5100C033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67" y="55755"/>
            <a:ext cx="5147234" cy="75089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3260034-CA36-4A40-9AA6-B27548660F22}"/>
              </a:ext>
            </a:extLst>
          </p:cNvPr>
          <p:cNvSpPr/>
          <p:nvPr/>
        </p:nvSpPr>
        <p:spPr bwMode="auto">
          <a:xfrm>
            <a:off x="241036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22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F82525-70D6-46E0-9C4F-3482A9DB7D6B}"/>
              </a:ext>
            </a:extLst>
          </p:cNvPr>
          <p:cNvSpPr/>
          <p:nvPr/>
        </p:nvSpPr>
        <p:spPr>
          <a:xfrm>
            <a:off x="6569058" y="4828581"/>
            <a:ext cx="3483167" cy="214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22 (viewing into pelvic cavity from superior)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majorum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adnex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5A9E75-9AE7-4630-A652-9BFF383E0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7" y="6320627"/>
            <a:ext cx="734787" cy="734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A3E960-30CA-4D41-A51C-D376E8F4C002}"/>
              </a:ext>
            </a:extLst>
          </p:cNvPr>
          <p:cNvSpPr txBox="1"/>
          <p:nvPr/>
        </p:nvSpPr>
        <p:spPr>
          <a:xfrm>
            <a:off x="9101995" y="346728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3FF84BBD-3A02-4B75-8292-BE14737C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FD4ABD-DEA9-4CB3-B92D-6A44E0EAD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79FB09-E1C9-4BF5-B641-D8AE0B704936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56A983-9C32-4D56-8227-77B00BE42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5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1C563-5686-4DB8-ABBC-D90F3EE9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816B4-F9BA-4601-8BA4-843F6AD92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5D7C6-9236-4847-B53B-C91267E4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25" y="772765"/>
            <a:ext cx="4122599" cy="601414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C10B3D4-0C47-44D8-A9D9-030A3208396B}"/>
              </a:ext>
            </a:extLst>
          </p:cNvPr>
          <p:cNvSpPr/>
          <p:nvPr/>
        </p:nvSpPr>
        <p:spPr bwMode="auto">
          <a:xfrm>
            <a:off x="250123" y="36564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23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4B7A2-B17E-42E0-B259-1D511A9D16FC}"/>
              </a:ext>
            </a:extLst>
          </p:cNvPr>
          <p:cNvSpPr/>
          <p:nvPr/>
        </p:nvSpPr>
        <p:spPr>
          <a:xfrm>
            <a:off x="6573442" y="5314921"/>
            <a:ext cx="4075158" cy="1658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286" b="1">
                <a:solidFill>
                  <a:schemeClr val="bg2"/>
                </a:solidFill>
                <a:latin typeface="Arial" panose="020B0604020202020204" pitchFamily="34" charset="0"/>
              </a:rPr>
              <a:t>Plate 23 (detail of 22</a:t>
            </a:r>
            <a:r>
              <a:rPr lang="en-US" sz="1286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286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2"/>
              <a:tabLst>
                <a:tab pos="534604" algn="l"/>
              </a:tabLst>
            </a:pPr>
            <a:r>
              <a:rPr lang="nl-NL" sz="123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teres </a:t>
            </a:r>
            <a:r>
              <a:rPr lang="nl-NL" sz="123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</a:t>
            </a:r>
            <a:r>
              <a:rPr lang="nl-NL" sz="123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(lig. rotundum</a:t>
            </a:r>
            <a:r>
              <a:rPr lang="nl-NL" sz="123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2"/>
              <a:tabLst>
                <a:tab pos="534604" algn="l"/>
              </a:tabLst>
            </a:pPr>
            <a:r>
              <a:rPr lang="en-US" sz="123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suspensorium ovarii </a:t>
            </a:r>
            <a:br>
              <a:rPr lang="en-US" sz="123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3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(lig. infundibulopelvicum )</a:t>
            </a:r>
            <a:endParaRPr lang="nl-NL" sz="1230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2"/>
              <a:tabLst>
                <a:tab pos="534604" algn="l"/>
              </a:tabLst>
            </a:pPr>
            <a:r>
              <a:rPr lang="en-US" sz="123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tuba </a:t>
            </a:r>
            <a:r>
              <a:rPr lang="en-US" sz="1230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endParaRPr lang="nl-NL" sz="1230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2"/>
              <a:tabLst>
                <a:tab pos="534604" algn="l"/>
              </a:tabLst>
            </a:pPr>
            <a:r>
              <a:rPr lang="en-US" sz="123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fimbriae </a:t>
            </a:r>
            <a:r>
              <a:rPr lang="en-US" sz="1230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tubae</a:t>
            </a:r>
            <a:r>
              <a:rPr lang="en-US" sz="123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30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uterinae</a:t>
            </a:r>
            <a:endParaRPr lang="nl-NL" sz="1230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2"/>
              <a:tabLst>
                <a:tab pos="534604" algn="l"/>
              </a:tabLst>
            </a:pPr>
            <a:r>
              <a:rPr lang="en-US" sz="123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ovarium</a:t>
            </a:r>
            <a:endParaRPr lang="nl-NL" sz="1230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F8FD6-05C1-48C7-9D8E-3228797E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2" y="6497068"/>
            <a:ext cx="734787" cy="734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758505-AAEE-42AA-A5C5-B23346D13464}"/>
              </a:ext>
            </a:extLst>
          </p:cNvPr>
          <p:cNvSpPr txBox="1"/>
          <p:nvPr/>
        </p:nvSpPr>
        <p:spPr>
          <a:xfrm>
            <a:off x="9097569" y="342887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513505-FBFA-478F-945C-00CE1E18F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38" y="71302"/>
            <a:ext cx="5085750" cy="7419213"/>
          </a:xfrm>
          <a:prstGeom prst="rect">
            <a:avLst/>
          </a:prstGeom>
        </p:spPr>
      </p:pic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9219D5E0-61C2-4A26-8664-EC2D43CE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DBBBDF-A5E0-45A8-8198-2FB202C15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7517EC-711C-4472-B553-29511CA740F4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C4B02F-8E89-4FAA-B623-91B64031F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EFFFC-9D87-4D95-9583-F723EBFC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13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6AAEC-4C99-43B9-8146-05AD9565A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EFB10-8FD0-46ED-9AB9-82DABD83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49" y="89612"/>
            <a:ext cx="5046969" cy="73626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65B6DE6-CDB8-4851-AFB9-CA0556666901}"/>
              </a:ext>
            </a:extLst>
          </p:cNvPr>
          <p:cNvSpPr/>
          <p:nvPr/>
        </p:nvSpPr>
        <p:spPr bwMode="auto">
          <a:xfrm>
            <a:off x="244842" y="371319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24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AB3CC9-F51A-472E-A4A2-60499DC168BD}"/>
              </a:ext>
            </a:extLst>
          </p:cNvPr>
          <p:cNvSpPr/>
          <p:nvPr/>
        </p:nvSpPr>
        <p:spPr>
          <a:xfrm>
            <a:off x="6564479" y="5918044"/>
            <a:ext cx="3324125" cy="105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24 </a:t>
            </a: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(as 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23</a:t>
            </a: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, slightly more from posterior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, </a:t>
            </a: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focus on depth)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7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27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levator ani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2F3BEF-E2F1-4545-9423-F5E749BC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0" y="6488902"/>
            <a:ext cx="734787" cy="734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A15BF-C7AB-461B-BCC4-582AADC2FC7A}"/>
              </a:ext>
            </a:extLst>
          </p:cNvPr>
          <p:cNvSpPr txBox="1"/>
          <p:nvPr/>
        </p:nvSpPr>
        <p:spPr>
          <a:xfrm>
            <a:off x="9103048" y="33987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68491ABF-AF08-4A9B-9759-9E61F80D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851F98-5737-4F3B-891D-0383921F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4C6B2B-A72E-411A-9F02-DF10509D3859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F0FEDD-77C7-42DD-AB98-C9C9AE193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64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2FD63B-9EF6-4F68-8ED2-907FD3BE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14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F7F6F-9239-4B2A-80B8-4F06FCA04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9EF90-1737-4233-9183-89393CC2B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2" y="187093"/>
            <a:ext cx="9627968" cy="65998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4CFB0A-6FD9-4359-A1C4-C72D589AF67C}"/>
              </a:ext>
            </a:extLst>
          </p:cNvPr>
          <p:cNvSpPr/>
          <p:nvPr/>
        </p:nvSpPr>
        <p:spPr bwMode="auto">
          <a:xfrm>
            <a:off x="244335" y="36564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25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2AE8C0-A1FD-424B-A038-1AE5308ABD78}"/>
              </a:ext>
            </a:extLst>
          </p:cNvPr>
          <p:cNvSpPr/>
          <p:nvPr/>
        </p:nvSpPr>
        <p:spPr>
          <a:xfrm>
            <a:off x="7697332" y="4773071"/>
            <a:ext cx="2880000" cy="235025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25 (view from medial to lateral)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majorum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	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corpus cavernosum clitoridis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	vagina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A316D-5E60-4127-9293-5659746AF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32" y="6154822"/>
            <a:ext cx="1081938" cy="1123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EF4467-5D7F-41E4-9CF1-663582638CBC}"/>
              </a:ext>
            </a:extLst>
          </p:cNvPr>
          <p:cNvSpPr txBox="1"/>
          <p:nvPr/>
        </p:nvSpPr>
        <p:spPr>
          <a:xfrm>
            <a:off x="9099778" y="341556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B648EA-6EA0-4F39-8C09-D3B36CFE0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CD69A-3AC4-4DCD-B8E2-BC90CEA2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AFDE64-F66B-4D87-9ADF-9B71C95EE318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850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D64FD-7C7C-415F-AD3A-4ABB6A2E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6866D-C72A-4CA0-B995-D843DA32C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7AB8FB-F999-487E-AEF7-8D387136C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5" r="1"/>
          <a:stretch/>
        </p:blipFill>
        <p:spPr>
          <a:xfrm>
            <a:off x="222033" y="342672"/>
            <a:ext cx="9357194" cy="65709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D3881A2-3EFD-436D-BDD7-6F85AEA858F7}"/>
              </a:ext>
            </a:extLst>
          </p:cNvPr>
          <p:cNvSpPr/>
          <p:nvPr/>
        </p:nvSpPr>
        <p:spPr bwMode="auto">
          <a:xfrm>
            <a:off x="244335" y="371605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26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3D27BB-AAF3-4C35-9857-6CCD5B269410}"/>
              </a:ext>
            </a:extLst>
          </p:cNvPr>
          <p:cNvSpPr/>
          <p:nvPr/>
        </p:nvSpPr>
        <p:spPr>
          <a:xfrm>
            <a:off x="7697826" y="4371361"/>
            <a:ext cx="2880000" cy="253659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26 (view from front)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m. levator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	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corpus cavernosum clitoridis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CrC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crus clitoridis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arteria and n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dorsalis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clitoridis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nn. cavernosi clitoridis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</a:p>
          <a:p>
            <a:pPr marL="631130" indent="-631130"/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	vagina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B89D82-1D19-42F8-A570-98BEC0E1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26167" y="6349279"/>
            <a:ext cx="1145221" cy="1189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F73A49-A853-4D47-BA0A-C641180E0B34}"/>
              </a:ext>
            </a:extLst>
          </p:cNvPr>
          <p:cNvSpPr txBox="1"/>
          <p:nvPr/>
        </p:nvSpPr>
        <p:spPr>
          <a:xfrm>
            <a:off x="9101029" y="471361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60D5EE-0A65-45DF-9832-CBD8D6976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6A79A-C4EC-44DB-8407-4C0B2514E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A98A2E-F806-4764-8E42-1BB9B5544660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11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273EA-A721-47F4-81CC-64B2E390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21506" y="7346701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317E4-EE8D-4437-9BB6-33A4B1E4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16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F9D74-FECE-4F4D-BE90-8B54BA6E5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8E594-674F-4F1A-BCA9-B2ECA6A0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3" y="301545"/>
            <a:ext cx="9640456" cy="66083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273AD0B-37C0-4D9A-9695-A0D5D4B4B34F}"/>
              </a:ext>
            </a:extLst>
          </p:cNvPr>
          <p:cNvSpPr/>
          <p:nvPr/>
        </p:nvSpPr>
        <p:spPr bwMode="auto">
          <a:xfrm>
            <a:off x="241973" y="36880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27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BD766D-9384-4BEF-A487-8D8FE7460F8A}"/>
              </a:ext>
            </a:extLst>
          </p:cNvPr>
          <p:cNvSpPr/>
          <p:nvPr/>
        </p:nvSpPr>
        <p:spPr>
          <a:xfrm>
            <a:off x="7699325" y="3249777"/>
            <a:ext cx="2880000" cy="388125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27 (view from anterior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/superior)</a:t>
            </a:r>
          </a:p>
          <a:p>
            <a:pPr marL="632987" indent="-632987">
              <a:lnSpc>
                <a:spcPct val="115000"/>
              </a:lnSpc>
              <a:spcAft>
                <a:spcPts val="0"/>
              </a:spcAf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Adnexes were removed.</a:t>
            </a:r>
            <a:endParaRPr lang="en-US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pararectal space</a:t>
            </a:r>
            <a:endParaRPr lang="en-US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umbilicalis</a:t>
            </a:r>
            <a:endParaRPr lang="en-US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vesicalis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superior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superior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endParaRPr lang="en-US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90768" algn="l"/>
              </a:tabLst>
            </a:pPr>
            <a:endParaRPr lang="nl-NL" sz="1228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90768" algn="l"/>
              </a:tabLst>
            </a:pP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 </a:t>
            </a:r>
            <a:r>
              <a:rPr lang="nl-NL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lies against/ in lig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rectouterinum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laterally of it.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561FDA-CA5B-4AD3-8E08-CE671C55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0" y="6334974"/>
            <a:ext cx="1145221" cy="1189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2596EB-048D-4DA3-914E-C7E49163C51B}"/>
              </a:ext>
            </a:extLst>
          </p:cNvPr>
          <p:cNvSpPr txBox="1"/>
          <p:nvPr/>
        </p:nvSpPr>
        <p:spPr>
          <a:xfrm>
            <a:off x="7402901" y="470318"/>
            <a:ext cx="453970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 err="1">
                <a:solidFill>
                  <a:schemeClr val="accent6"/>
                </a:solidFill>
                <a:latin typeface="+mj-lt"/>
              </a:rPr>
              <a:t>aU</a:t>
            </a:r>
            <a:endParaRPr lang="nl-NL" sz="187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CDE50-6541-4B30-BF3E-08FB646E9C75}"/>
              </a:ext>
            </a:extLst>
          </p:cNvPr>
          <p:cNvSpPr txBox="1"/>
          <p:nvPr/>
        </p:nvSpPr>
        <p:spPr>
          <a:xfrm>
            <a:off x="5291302" y="1152923"/>
            <a:ext cx="545534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 err="1">
                <a:solidFill>
                  <a:schemeClr val="bg1"/>
                </a:solidFill>
                <a:latin typeface="+mj-lt"/>
              </a:rPr>
              <a:t>aVS</a:t>
            </a:r>
            <a:endParaRPr lang="nl-NL" sz="187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DECD6-B01B-481A-B423-4011B0329ECB}"/>
              </a:ext>
            </a:extLst>
          </p:cNvPr>
          <p:cNvSpPr txBox="1"/>
          <p:nvPr/>
        </p:nvSpPr>
        <p:spPr>
          <a:xfrm>
            <a:off x="9097497" y="44508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3E4780-F539-4EE3-8AA3-D65040DDF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79CDA-02AA-4089-BA97-293DB6ECC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EDF89D-1D1E-411D-B7AB-CDF799779FBC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549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1EF2A-961E-4C32-B645-CE5B41DE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17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E39A4-0229-4997-ADB7-00F03EAAA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1D73E-46B3-40F7-AF51-D08ADCBF8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2" y="157124"/>
            <a:ext cx="10537262" cy="72231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E6FE844-2155-4E05-8B0C-7AF28066F1A0}"/>
              </a:ext>
            </a:extLst>
          </p:cNvPr>
          <p:cNvSpPr/>
          <p:nvPr/>
        </p:nvSpPr>
        <p:spPr bwMode="auto">
          <a:xfrm>
            <a:off x="248336" y="368186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28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817CF2-5F23-4055-9A0F-4F587F2A551A}"/>
              </a:ext>
            </a:extLst>
          </p:cNvPr>
          <p:cNvSpPr/>
          <p:nvPr/>
        </p:nvSpPr>
        <p:spPr>
          <a:xfrm>
            <a:off x="7698980" y="4146890"/>
            <a:ext cx="2880000" cy="298107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28 (detail of 27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2987" indent="-632987">
              <a:lnSpc>
                <a:spcPct val="115000"/>
              </a:lnSpc>
              <a:spcAft>
                <a:spcPts val="0"/>
              </a:spcAf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superior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splanchnicus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pelvicus (at yellow mark)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90768" algn="l"/>
              </a:tabLst>
            </a:pP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 hypogastricus lies against/ in lig. rectouterinum, laterally of it.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B2EA2-FA34-4C10-A927-E895A6B2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6410452"/>
            <a:ext cx="1145221" cy="1189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B082E-679E-43F2-BB8A-5216C7282BAF}"/>
              </a:ext>
            </a:extLst>
          </p:cNvPr>
          <p:cNvSpPr txBox="1"/>
          <p:nvPr/>
        </p:nvSpPr>
        <p:spPr>
          <a:xfrm>
            <a:off x="9247245" y="345046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7AC4A-6C5F-4C6B-BF53-EED7F8165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114AE-3C76-406B-82D8-2627A0C01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A3A4B8-26EA-441D-82C2-740029042E20}"/>
              </a:ext>
            </a:extLst>
          </p:cNvPr>
          <p:cNvSpPr txBox="1"/>
          <p:nvPr/>
        </p:nvSpPr>
        <p:spPr>
          <a:xfrm>
            <a:off x="4076901" y="7319286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950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E385A-908A-4E43-8A64-676313BB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18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F1BE5-5F74-46B6-BCC8-A9BDD9417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49E11-F3A7-4D11-B142-FFA54579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016" y="162485"/>
            <a:ext cx="10545710" cy="722891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7148105-5C9A-452F-B6CD-E3315FD778AB}"/>
              </a:ext>
            </a:extLst>
          </p:cNvPr>
          <p:cNvSpPr/>
          <p:nvPr/>
        </p:nvSpPr>
        <p:spPr bwMode="auto">
          <a:xfrm>
            <a:off x="248337" y="369439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29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4D792-2DF7-49EE-A00A-93ED2F1930E5}"/>
              </a:ext>
            </a:extLst>
          </p:cNvPr>
          <p:cNvSpPr/>
          <p:nvPr/>
        </p:nvSpPr>
        <p:spPr>
          <a:xfrm>
            <a:off x="8188033" y="5204136"/>
            <a:ext cx="2403770" cy="1926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29 (view from anterior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/superior)</a:t>
            </a: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uterus 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ovaria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symphysis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832FE-BB6F-4D5E-85B2-B84872184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8" y="6410452"/>
            <a:ext cx="1145221" cy="1189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7741C9-B2DD-402B-872A-6D754D4CC734}"/>
              </a:ext>
            </a:extLst>
          </p:cNvPr>
          <p:cNvSpPr txBox="1"/>
          <p:nvPr/>
        </p:nvSpPr>
        <p:spPr>
          <a:xfrm>
            <a:off x="9102282" y="338451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55798B-ACAF-4CED-919A-8D3C881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75E20-58DA-42B5-852F-C410EED5E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98FE46-D164-409E-9806-FF7C3D27D73D}"/>
              </a:ext>
            </a:extLst>
          </p:cNvPr>
          <p:cNvSpPr txBox="1"/>
          <p:nvPr/>
        </p:nvSpPr>
        <p:spPr>
          <a:xfrm>
            <a:off x="4076901" y="7319286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8578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09612-6657-4EAB-8F41-FB75F6EB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19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CBF58-40FF-4B25-A884-DBC31CBA4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291A5-C674-4D4A-B388-38160E159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045" y="168274"/>
            <a:ext cx="10537263" cy="72231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0BB7587-8DBE-40DC-9FD1-FC9F7047FA06}"/>
              </a:ext>
            </a:extLst>
          </p:cNvPr>
          <p:cNvSpPr/>
          <p:nvPr/>
        </p:nvSpPr>
        <p:spPr bwMode="auto">
          <a:xfrm>
            <a:off x="244301" y="36564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30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15AFF-6208-441F-A8C4-D46EC437367E}"/>
              </a:ext>
            </a:extLst>
          </p:cNvPr>
          <p:cNvSpPr/>
          <p:nvPr/>
        </p:nvSpPr>
        <p:spPr>
          <a:xfrm>
            <a:off x="7689500" y="3052720"/>
            <a:ext cx="2880000" cy="4067588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30 (detail of 29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uterus 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bladder (not labelled on this p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symphysis 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ovarii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proprium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suspensorium ovarii </a:t>
            </a:r>
            <a:b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Infundibulopelvicum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mesosalpinx</a:t>
            </a: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endParaRPr lang="en-US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mesovarium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latum. uteri (this part is also mesometrium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790768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uteri (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rotundum)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1882F1-8004-4BE1-8A06-19E02D253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5" y="6295343"/>
            <a:ext cx="1145221" cy="1189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2D43AC-D694-47C5-AA27-CC2B6CA57A7A}"/>
              </a:ext>
            </a:extLst>
          </p:cNvPr>
          <p:cNvSpPr txBox="1"/>
          <p:nvPr/>
        </p:nvSpPr>
        <p:spPr>
          <a:xfrm>
            <a:off x="9102449" y="345346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71</a:t>
            </a:r>
            <a:endParaRPr lang="en-US" sz="2105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26F90E-FD23-4FA7-AD66-ED564F6CD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3032EB-33F4-47C4-943F-B9374EB4E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1D1584-BD56-47E2-AF4B-0995526989DC}"/>
              </a:ext>
            </a:extLst>
          </p:cNvPr>
          <p:cNvSpPr txBox="1"/>
          <p:nvPr/>
        </p:nvSpPr>
        <p:spPr>
          <a:xfrm>
            <a:off x="4076901" y="7319286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20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BFDE-78BD-6F1D-5E81-A1DE73E2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2"/>
                </a:solidFill>
              </a:rPr>
              <a:t>Corrections and changes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1E0CD-C90A-7D04-3DFB-107767185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70" y="1081325"/>
            <a:ext cx="9695024" cy="5636509"/>
          </a:xfrm>
        </p:spPr>
        <p:txBody>
          <a:bodyPr/>
          <a:lstStyle/>
          <a:p>
            <a:r>
              <a:rPr lang="en-GB" sz="1400"/>
              <a:t>19 Jan. 2023 Added plates 34 and 35 re. specimen 66</a:t>
            </a:r>
            <a:endParaRPr lang="en-US" sz="1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A8CD9-B712-9AA0-EF92-B74CBAD8E5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FC4CA-C18C-1948-860B-AB40FEDD7F72}" type="datetime5">
              <a:rPr kumimoji="0" lang="nl-NL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19-jan-23</a:t>
            </a:fld>
            <a:endParaRPr kumimoji="0" lang="en-GB" sz="14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0BB05-CBEE-F0A5-7577-8830E6E05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6AC46-015F-6E44-B83A-36E79AEF5356}" type="slidenum">
              <a:rPr kumimoji="0" lang="en-GB" sz="140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40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D0B5F-3CC5-F203-BF6F-F5E571780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E3911-74F1-41C7-C97C-AD8005FB0AD8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Licensed by LUMC under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97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79839-9AEF-48B6-BEE4-23351216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99D5A-EC85-4D3E-93A2-E629AE21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20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1A3B7-FE47-445B-976A-AFFF8B6AD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64E6A-CF3F-418E-9306-894D81DA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71" y="564"/>
            <a:ext cx="10537265" cy="72231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43DBAD-B47A-437E-AA89-F919823EAD8C}"/>
              </a:ext>
            </a:extLst>
          </p:cNvPr>
          <p:cNvSpPr/>
          <p:nvPr/>
        </p:nvSpPr>
        <p:spPr bwMode="auto">
          <a:xfrm>
            <a:off x="243553" y="370809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31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EEED7-8A66-4229-887A-2216CE56CA40}"/>
              </a:ext>
            </a:extLst>
          </p:cNvPr>
          <p:cNvSpPr/>
          <p:nvPr/>
        </p:nvSpPr>
        <p:spPr>
          <a:xfrm>
            <a:off x="7698479" y="5668731"/>
            <a:ext cx="2880000" cy="145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31 (view from inferior)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os sacrum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	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tuber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	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ossis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pubis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majorum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minorum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9891C-AB7E-4F75-8FBA-8F802C461DF5}"/>
              </a:ext>
            </a:extLst>
          </p:cNvPr>
          <p:cNvSpPr txBox="1"/>
          <p:nvPr/>
        </p:nvSpPr>
        <p:spPr>
          <a:xfrm>
            <a:off x="4745978" y="5925868"/>
            <a:ext cx="453970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accent6"/>
                </a:solidFill>
                <a:latin typeface="+mj-lt"/>
              </a:rPr>
              <a:t>OS</a:t>
            </a:r>
            <a:endParaRPr lang="nl-NL" sz="187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21707-4A40-437A-AC47-17CD4AB30EFC}"/>
              </a:ext>
            </a:extLst>
          </p:cNvPr>
          <p:cNvSpPr txBox="1"/>
          <p:nvPr/>
        </p:nvSpPr>
        <p:spPr>
          <a:xfrm>
            <a:off x="1932056" y="4217345"/>
            <a:ext cx="362600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bg1"/>
                </a:solidFill>
                <a:latin typeface="+mj-lt"/>
              </a:rPr>
              <a:t>TI</a:t>
            </a:r>
            <a:endParaRPr lang="nl-NL" sz="187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C9B7BC-FF86-490D-9DB9-647F915EF90F}"/>
              </a:ext>
            </a:extLst>
          </p:cNvPr>
          <p:cNvSpPr txBox="1"/>
          <p:nvPr/>
        </p:nvSpPr>
        <p:spPr>
          <a:xfrm>
            <a:off x="7335880" y="4281931"/>
            <a:ext cx="362600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bg1"/>
                </a:solidFill>
                <a:latin typeface="+mj-lt"/>
              </a:rPr>
              <a:t>TI</a:t>
            </a:r>
            <a:endParaRPr lang="nl-NL" sz="187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C30D1-5B72-4816-9313-A9738C83B983}"/>
              </a:ext>
            </a:extLst>
          </p:cNvPr>
          <p:cNvSpPr txBox="1"/>
          <p:nvPr/>
        </p:nvSpPr>
        <p:spPr>
          <a:xfrm>
            <a:off x="3071535" y="2837923"/>
            <a:ext cx="470835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accent6"/>
                </a:solidFill>
                <a:latin typeface="+mj-lt"/>
              </a:rPr>
              <a:t>RO</a:t>
            </a:r>
            <a:endParaRPr lang="nl-NL" sz="187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08ABAC-5AA5-41B0-9CED-3F78AED9D828}"/>
              </a:ext>
            </a:extLst>
          </p:cNvPr>
          <p:cNvSpPr txBox="1"/>
          <p:nvPr/>
        </p:nvSpPr>
        <p:spPr>
          <a:xfrm>
            <a:off x="6260110" y="2857149"/>
            <a:ext cx="470835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bg1"/>
                </a:solidFill>
                <a:latin typeface="+mj-lt"/>
              </a:rPr>
              <a:t>RO</a:t>
            </a:r>
            <a:endParaRPr lang="nl-NL" sz="187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39DD9-226D-4A82-B693-8121B9057EBA}"/>
              </a:ext>
            </a:extLst>
          </p:cNvPr>
          <p:cNvSpPr txBox="1"/>
          <p:nvPr/>
        </p:nvSpPr>
        <p:spPr>
          <a:xfrm>
            <a:off x="4960940" y="1945679"/>
            <a:ext cx="478016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 err="1">
                <a:solidFill>
                  <a:schemeClr val="bg1"/>
                </a:solidFill>
                <a:latin typeface="+mj-lt"/>
              </a:rPr>
              <a:t>Lm</a:t>
            </a:r>
            <a:endParaRPr lang="nl-NL" sz="187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D270B-7E8C-46C5-8593-3AC925693C01}"/>
              </a:ext>
            </a:extLst>
          </p:cNvPr>
          <p:cNvSpPr txBox="1"/>
          <p:nvPr/>
        </p:nvSpPr>
        <p:spPr>
          <a:xfrm>
            <a:off x="5483500" y="1591233"/>
            <a:ext cx="490840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bg1"/>
                </a:solidFill>
                <a:latin typeface="+mj-lt"/>
              </a:rPr>
              <a:t>LM</a:t>
            </a:r>
            <a:endParaRPr lang="nl-NL" sz="187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854ED1-D20E-4BA4-AF87-3A9CD594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6" y="6646135"/>
            <a:ext cx="418509" cy="4464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A43252-7C98-46AB-99DE-E270B02FA4CB}"/>
              </a:ext>
            </a:extLst>
          </p:cNvPr>
          <p:cNvSpPr txBox="1"/>
          <p:nvPr/>
        </p:nvSpPr>
        <p:spPr>
          <a:xfrm>
            <a:off x="9102175" y="337053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175C3A-9413-4854-8B74-4CEE50483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3B79FB-53CD-4ED9-942A-18EACAAD7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3CEF50-B88D-42FE-BC1A-07547D6A4E5E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9137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5A9ED-98D7-4A94-81E3-2529BCDE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21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1521C-1DAF-41A8-8DFC-D705E2BD4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8BA9A-923C-48B8-BECE-F21F1309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3" y="168275"/>
            <a:ext cx="10432796" cy="715151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5DC3E18-0684-4B26-8120-2BBBD70486BF}"/>
              </a:ext>
            </a:extLst>
          </p:cNvPr>
          <p:cNvSpPr/>
          <p:nvPr/>
        </p:nvSpPr>
        <p:spPr bwMode="auto">
          <a:xfrm>
            <a:off x="244831" y="369439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32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77455-7436-4B04-BCA4-E51019402E89}"/>
              </a:ext>
            </a:extLst>
          </p:cNvPr>
          <p:cNvSpPr/>
          <p:nvPr/>
        </p:nvSpPr>
        <p:spPr>
          <a:xfrm>
            <a:off x="6608420" y="5452824"/>
            <a:ext cx="3960000" cy="166738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32 (detail of 31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perinei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diafragma urogenitale, </a:t>
            </a:r>
            <a:b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transversus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perinei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profundus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gluteus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major</a:t>
            </a: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sphincter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externus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pars superficialis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sphincter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externus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pars profundus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buFont typeface="+mj-lt"/>
              <a:buAutoNum type="arabicPeriod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m. pubococcygeus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2E95BF-C9CF-487B-9FD8-765518C63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39" y="6166794"/>
            <a:ext cx="418509" cy="446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FA5E9-24A8-4DC5-869B-DF8850127AD0}"/>
              </a:ext>
            </a:extLst>
          </p:cNvPr>
          <p:cNvSpPr txBox="1"/>
          <p:nvPr/>
        </p:nvSpPr>
        <p:spPr>
          <a:xfrm>
            <a:off x="9103225" y="34712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en-US" sz="2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427C19-73B6-4EE7-AA59-B9B915A8F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73F70F-2284-4604-A02B-CD751BD45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0F9973-FC07-4698-B3A7-A728D3D64608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1996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A897B-7594-4DB0-91B5-69478600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22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E6EB3-317C-4610-AB62-D88B5A38C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2D998-8331-49F3-9823-A02E1AE4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4" y="186902"/>
            <a:ext cx="10510089" cy="72044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B12884F-3D3C-428E-A9C5-AA33829BAC3D}"/>
              </a:ext>
            </a:extLst>
          </p:cNvPr>
          <p:cNvSpPr/>
          <p:nvPr/>
        </p:nvSpPr>
        <p:spPr bwMode="auto">
          <a:xfrm>
            <a:off x="247933" y="371075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33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97ADF-5B0C-42C6-9E29-6B8F639B2CD9}"/>
              </a:ext>
            </a:extLst>
          </p:cNvPr>
          <p:cNvSpPr/>
          <p:nvPr/>
        </p:nvSpPr>
        <p:spPr>
          <a:xfrm>
            <a:off x="6605839" y="5452665"/>
            <a:ext cx="3960000" cy="1677254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33 </a:t>
            </a: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(as 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32</a:t>
            </a: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, view more from posterior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sphincter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externus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pars superficialis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sphincter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externus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pars profundus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m. pubococcygeus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anococcygeum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ani - m. puborectalis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7302" indent="-267302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pudendus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6F54DC-8454-4CD1-BAEA-A5CCCF5D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65" y="6609004"/>
            <a:ext cx="418509" cy="446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3ED0A8-26B7-4C77-9EF1-E1DE17EFB6F6}"/>
              </a:ext>
            </a:extLst>
          </p:cNvPr>
          <p:cNvSpPr txBox="1"/>
          <p:nvPr/>
        </p:nvSpPr>
        <p:spPr>
          <a:xfrm>
            <a:off x="9102685" y="342934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71</a:t>
            </a:r>
            <a:endParaRPr lang="en-US" sz="2105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ACB3B-D87E-4B5B-BC61-215AFC792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46D482-BA12-452B-92BC-BF76F3EE9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B1D515-BB0D-462D-817C-E77D4B7E9F65}"/>
              </a:ext>
            </a:extLst>
          </p:cNvPr>
          <p:cNvSpPr txBox="1"/>
          <p:nvPr/>
        </p:nvSpPr>
        <p:spPr>
          <a:xfrm>
            <a:off x="4076901" y="7308135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1960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533B6-6D91-4E77-8B1D-63127AE51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3"/>
          <a:stretch/>
        </p:blipFill>
        <p:spPr>
          <a:xfrm>
            <a:off x="306123" y="-1"/>
            <a:ext cx="10056755" cy="7559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E3CB3-9FB1-45E9-91AB-E81547E5B239}"/>
              </a:ext>
            </a:extLst>
          </p:cNvPr>
          <p:cNvSpPr txBox="1"/>
          <p:nvPr/>
        </p:nvSpPr>
        <p:spPr>
          <a:xfrm>
            <a:off x="4351211" y="2486735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2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10D13-12EB-4A08-9754-6028603C35DB}"/>
              </a:ext>
            </a:extLst>
          </p:cNvPr>
          <p:cNvSpPr txBox="1"/>
          <p:nvPr/>
        </p:nvSpPr>
        <p:spPr>
          <a:xfrm>
            <a:off x="5142545" y="3171968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1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C4BC5-237D-4918-81C7-D86D19C9C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73" y="4071915"/>
            <a:ext cx="3401301" cy="3256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45964D-658A-4E50-BC78-1C95B91FBF3A}"/>
              </a:ext>
            </a:extLst>
          </p:cNvPr>
          <p:cNvSpPr/>
          <p:nvPr/>
        </p:nvSpPr>
        <p:spPr>
          <a:xfrm>
            <a:off x="4145645" y="2427057"/>
            <a:ext cx="996904" cy="90848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C87EE4-45B2-4265-A935-AAA2B26FE299}"/>
              </a:ext>
            </a:extLst>
          </p:cNvPr>
          <p:cNvCxnSpPr>
            <a:cxnSpLocks/>
          </p:cNvCxnSpPr>
          <p:nvPr/>
        </p:nvCxnSpPr>
        <p:spPr>
          <a:xfrm flipH="1">
            <a:off x="644872" y="2427055"/>
            <a:ext cx="3500771" cy="16448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F8D15D-F5AC-435E-A7EC-F05A3507E610}"/>
              </a:ext>
            </a:extLst>
          </p:cNvPr>
          <p:cNvCxnSpPr>
            <a:cxnSpLocks/>
          </p:cNvCxnSpPr>
          <p:nvPr/>
        </p:nvCxnSpPr>
        <p:spPr>
          <a:xfrm flipH="1">
            <a:off x="4046175" y="3335544"/>
            <a:ext cx="1096374" cy="39931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399AE9-4BD1-4DA1-887F-49D92B136C2F}"/>
              </a:ext>
            </a:extLst>
          </p:cNvPr>
          <p:cNvSpPr txBox="1"/>
          <p:nvPr/>
        </p:nvSpPr>
        <p:spPr>
          <a:xfrm>
            <a:off x="7913646" y="1116245"/>
            <a:ext cx="2305677" cy="9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Ureter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Ostium ureteris in bladder</a:t>
            </a:r>
            <a:endParaRPr kumimoji="0" lang="nl-NL" sz="176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46E455-911F-445D-91E7-A20B861AD879}"/>
              </a:ext>
            </a:extLst>
          </p:cNvPr>
          <p:cNvSpPr/>
          <p:nvPr/>
        </p:nvSpPr>
        <p:spPr bwMode="auto">
          <a:xfrm>
            <a:off x="472489" y="230990"/>
            <a:ext cx="971444" cy="94672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6401" tIns="46401" rIns="46401" bIns="4640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178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5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+mn-cs"/>
              </a:rPr>
              <a:t>34</a:t>
            </a:r>
            <a:endParaRPr kumimoji="0" lang="nl-NL" sz="4125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8BBD4-AC65-4ED3-B464-4DCD4CB0A3BC}"/>
              </a:ext>
            </a:extLst>
          </p:cNvPr>
          <p:cNvSpPr txBox="1"/>
          <p:nvPr/>
        </p:nvSpPr>
        <p:spPr>
          <a:xfrm>
            <a:off x="8944839" y="474922"/>
            <a:ext cx="1359668" cy="449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2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Spec. 66</a:t>
            </a:r>
            <a:endParaRPr kumimoji="0" lang="en-US" sz="232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D1C261-CC81-4BC5-80EA-282CB923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366" y="7160751"/>
            <a:ext cx="959959" cy="335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EEF4BE-3A3B-49D5-8B66-6229EDDCE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90" y="7046165"/>
            <a:ext cx="439771" cy="4397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F8C119-88FD-4F5C-961D-C2B2BD38C3EE}"/>
              </a:ext>
            </a:extLst>
          </p:cNvPr>
          <p:cNvSpPr txBox="1"/>
          <p:nvPr/>
        </p:nvSpPr>
        <p:spPr>
          <a:xfrm>
            <a:off x="4690214" y="7245420"/>
            <a:ext cx="5802614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1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Licensed by LUMC under </a:t>
            </a:r>
            <a:r>
              <a:rPr kumimoji="0" lang="en-GB" sz="121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kumimoji="0" lang="en-GB" sz="121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  <a:endParaRPr kumimoji="0" lang="en-US" sz="1213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A86872-A0C4-4B37-B10F-892BB277BB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4" y="2595769"/>
            <a:ext cx="1258555" cy="130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30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6D214-5032-4C3F-959C-3F01519DE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5580"/>
          <a:stretch/>
        </p:blipFill>
        <p:spPr>
          <a:xfrm>
            <a:off x="306122" y="0"/>
            <a:ext cx="10079568" cy="7599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F993F9-1584-41AC-8631-59E099C4F749}"/>
              </a:ext>
            </a:extLst>
          </p:cNvPr>
          <p:cNvSpPr txBox="1"/>
          <p:nvPr/>
        </p:nvSpPr>
        <p:spPr>
          <a:xfrm>
            <a:off x="6357655" y="517241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1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EA0AC-43E5-42A2-806F-74E01A96D615}"/>
              </a:ext>
            </a:extLst>
          </p:cNvPr>
          <p:cNvSpPr txBox="1"/>
          <p:nvPr/>
        </p:nvSpPr>
        <p:spPr>
          <a:xfrm>
            <a:off x="6021175" y="1991600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2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AF2E7-98D0-4708-93B1-F80D340CC549}"/>
              </a:ext>
            </a:extLst>
          </p:cNvPr>
          <p:cNvSpPr txBox="1"/>
          <p:nvPr/>
        </p:nvSpPr>
        <p:spPr>
          <a:xfrm>
            <a:off x="5019356" y="4613170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4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05491-E883-493D-89BA-2E83DD5495BE}"/>
              </a:ext>
            </a:extLst>
          </p:cNvPr>
          <p:cNvSpPr txBox="1"/>
          <p:nvPr/>
        </p:nvSpPr>
        <p:spPr>
          <a:xfrm>
            <a:off x="4587099" y="3372717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3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ECBD3E-019F-4F13-80F2-C1D3ECCEF807}"/>
              </a:ext>
            </a:extLst>
          </p:cNvPr>
          <p:cNvSpPr txBox="1"/>
          <p:nvPr/>
        </p:nvSpPr>
        <p:spPr>
          <a:xfrm>
            <a:off x="2649279" y="3866196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6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12A06-C537-4C57-BB04-A4A93DC782F3}"/>
              </a:ext>
            </a:extLst>
          </p:cNvPr>
          <p:cNvSpPr txBox="1"/>
          <p:nvPr/>
        </p:nvSpPr>
        <p:spPr>
          <a:xfrm>
            <a:off x="2574664" y="4930916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5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392CA-B1A3-4532-94CD-A9AB8D66B9B4}"/>
              </a:ext>
            </a:extLst>
          </p:cNvPr>
          <p:cNvSpPr txBox="1"/>
          <p:nvPr/>
        </p:nvSpPr>
        <p:spPr>
          <a:xfrm>
            <a:off x="5169666" y="1584479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7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6AF72-A5B0-4C2E-8BAF-2CEE3BB96AC9}"/>
              </a:ext>
            </a:extLst>
          </p:cNvPr>
          <p:cNvSpPr txBox="1"/>
          <p:nvPr/>
        </p:nvSpPr>
        <p:spPr>
          <a:xfrm>
            <a:off x="4345670" y="1892733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9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02B12-D3E2-4FB9-81CC-58F012AA6171}"/>
              </a:ext>
            </a:extLst>
          </p:cNvPr>
          <p:cNvSpPr txBox="1"/>
          <p:nvPr/>
        </p:nvSpPr>
        <p:spPr>
          <a:xfrm>
            <a:off x="4188728" y="1452255"/>
            <a:ext cx="31290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8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8</a:t>
            </a:r>
            <a:endParaRPr kumimoji="0" lang="en-US" sz="198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BE4CED-158C-4AAE-918B-E0A46EE8B1FE}"/>
              </a:ext>
            </a:extLst>
          </p:cNvPr>
          <p:cNvSpPr/>
          <p:nvPr/>
        </p:nvSpPr>
        <p:spPr bwMode="auto">
          <a:xfrm>
            <a:off x="770061" y="181530"/>
            <a:ext cx="971444" cy="94672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6401" tIns="46401" rIns="46401" bIns="4640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178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25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ＭＳ Ｐゴシック" charset="0"/>
                <a:cs typeface="+mn-cs"/>
              </a:rPr>
              <a:t>35</a:t>
            </a:r>
            <a:endParaRPr kumimoji="0" lang="nl-NL" sz="4125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21BBE-54E0-4EE4-9301-1460DAA4AF12}"/>
              </a:ext>
            </a:extLst>
          </p:cNvPr>
          <p:cNvSpPr txBox="1"/>
          <p:nvPr/>
        </p:nvSpPr>
        <p:spPr>
          <a:xfrm>
            <a:off x="8903172" y="181530"/>
            <a:ext cx="1359668" cy="449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2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Spec. 66</a:t>
            </a:r>
            <a:endParaRPr kumimoji="0" lang="en-US" sz="232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A6BE4F-70EC-472C-9B8B-2A56AA42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788" y="7928027"/>
            <a:ext cx="959959" cy="335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1147D6-A98B-466C-8403-96F5616B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409" y="7824123"/>
            <a:ext cx="439771" cy="4397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9D1C95-7C69-4CE5-AE36-2BD06D96B5F1}"/>
              </a:ext>
            </a:extLst>
          </p:cNvPr>
          <p:cNvSpPr txBox="1"/>
          <p:nvPr/>
        </p:nvSpPr>
        <p:spPr>
          <a:xfrm>
            <a:off x="4176181" y="8006698"/>
            <a:ext cx="6322757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Licensed by LUMC under </a:t>
            </a:r>
            <a:r>
              <a:rPr kumimoji="0" lang="en-GB" sz="132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kumimoji="0" lang="en-GB" sz="132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  <a:endParaRPr kumimoji="0" lang="en-US" sz="1323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35800-C37F-402C-A75B-E8FF84F2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1" y="6463544"/>
            <a:ext cx="955141" cy="12481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4BE0EF-4F7A-4930-9AF7-40926AFFFE13}"/>
              </a:ext>
            </a:extLst>
          </p:cNvPr>
          <p:cNvSpPr txBox="1"/>
          <p:nvPr/>
        </p:nvSpPr>
        <p:spPr>
          <a:xfrm>
            <a:off x="7419650" y="4126943"/>
            <a:ext cx="2863914" cy="3350148"/>
          </a:xfrm>
          <a:prstGeom prst="rect">
            <a:avLst/>
          </a:prstGeom>
          <a:solidFill>
            <a:srgbClr val="F8F8F8">
              <a:alpha val="34902"/>
            </a:srgbClr>
          </a:solidFill>
        </p:spPr>
        <p:txBody>
          <a:bodyPr wrap="square" rtlCol="0">
            <a:spAutoFit/>
          </a:bodyPr>
          <a:lstStyle/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Os pubis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M. obturatorius internus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Arcus tendineus of m. levator ani 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M. levator ani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M. coccygeus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Posterior border of m. coccygeus, entrance of pudendal canal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Canalis obturatorius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N. obturatorius</a:t>
            </a:r>
          </a:p>
          <a:p>
            <a:pPr marL="377969" marR="0" lvl="0" indent="-377969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A. obturatoria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167288-1D92-4FCE-82F6-4C7834AB144F}"/>
              </a:ext>
            </a:extLst>
          </p:cNvPr>
          <p:cNvSpPr/>
          <p:nvPr/>
        </p:nvSpPr>
        <p:spPr>
          <a:xfrm>
            <a:off x="2338400" y="4037804"/>
            <a:ext cx="507199" cy="619797"/>
          </a:xfrm>
          <a:custGeom>
            <a:avLst/>
            <a:gdLst>
              <a:gd name="connsiteX0" fmla="*/ 169058 w 380074"/>
              <a:gd name="connsiteY0" fmla="*/ 475596 h 475596"/>
              <a:gd name="connsiteX1" fmla="*/ 7280 w 380074"/>
              <a:gd name="connsiteY1" fmla="*/ 25430 h 475596"/>
              <a:gd name="connsiteX2" fmla="*/ 380074 w 380074"/>
              <a:gd name="connsiteY2" fmla="*/ 95768 h 475596"/>
              <a:gd name="connsiteX0" fmla="*/ 180926 w 391942"/>
              <a:gd name="connsiteY0" fmla="*/ 475596 h 475596"/>
              <a:gd name="connsiteX1" fmla="*/ 19148 w 391942"/>
              <a:gd name="connsiteY1" fmla="*/ 25430 h 475596"/>
              <a:gd name="connsiteX2" fmla="*/ 391942 w 391942"/>
              <a:gd name="connsiteY2" fmla="*/ 95768 h 475596"/>
              <a:gd name="connsiteX0" fmla="*/ 180926 w 391942"/>
              <a:gd name="connsiteY0" fmla="*/ 475596 h 475596"/>
              <a:gd name="connsiteX1" fmla="*/ 19148 w 391942"/>
              <a:gd name="connsiteY1" fmla="*/ 25430 h 475596"/>
              <a:gd name="connsiteX2" fmla="*/ 391942 w 391942"/>
              <a:gd name="connsiteY2" fmla="*/ 95768 h 475596"/>
              <a:gd name="connsiteX0" fmla="*/ 180926 w 391942"/>
              <a:gd name="connsiteY0" fmla="*/ 475596 h 475596"/>
              <a:gd name="connsiteX1" fmla="*/ 19148 w 391942"/>
              <a:gd name="connsiteY1" fmla="*/ 25430 h 475596"/>
              <a:gd name="connsiteX2" fmla="*/ 391942 w 391942"/>
              <a:gd name="connsiteY2" fmla="*/ 95768 h 475596"/>
              <a:gd name="connsiteX0" fmla="*/ 180926 w 391942"/>
              <a:gd name="connsiteY0" fmla="*/ 484516 h 484516"/>
              <a:gd name="connsiteX1" fmla="*/ 19148 w 391942"/>
              <a:gd name="connsiteY1" fmla="*/ 34350 h 484516"/>
              <a:gd name="connsiteX2" fmla="*/ 391942 w 391942"/>
              <a:gd name="connsiteY2" fmla="*/ 104688 h 484516"/>
              <a:gd name="connsiteX0" fmla="*/ 0 w 211016"/>
              <a:gd name="connsiteY0" fmla="*/ 379828 h 379828"/>
              <a:gd name="connsiteX1" fmla="*/ 211016 w 211016"/>
              <a:gd name="connsiteY1" fmla="*/ 0 h 379828"/>
              <a:gd name="connsiteX0" fmla="*/ 27586 w 238602"/>
              <a:gd name="connsiteY0" fmla="*/ 398992 h 398992"/>
              <a:gd name="connsiteX1" fmla="*/ 238602 w 238602"/>
              <a:gd name="connsiteY1" fmla="*/ 19164 h 398992"/>
              <a:gd name="connsiteX0" fmla="*/ 171852 w 382868"/>
              <a:gd name="connsiteY0" fmla="*/ 411229 h 411229"/>
              <a:gd name="connsiteX1" fmla="*/ 382868 w 382868"/>
              <a:gd name="connsiteY1" fmla="*/ 31401 h 411229"/>
              <a:gd name="connsiteX0" fmla="*/ 276820 w 276820"/>
              <a:gd name="connsiteY0" fmla="*/ 649572 h 649572"/>
              <a:gd name="connsiteX1" fmla="*/ 262753 w 276820"/>
              <a:gd name="connsiteY1" fmla="*/ 16525 h 649572"/>
              <a:gd name="connsiteX0" fmla="*/ 328854 w 328854"/>
              <a:gd name="connsiteY0" fmla="*/ 652879 h 652879"/>
              <a:gd name="connsiteX1" fmla="*/ 314787 w 328854"/>
              <a:gd name="connsiteY1" fmla="*/ 19832 h 652879"/>
              <a:gd name="connsiteX0" fmla="*/ 404169 w 404169"/>
              <a:gd name="connsiteY0" fmla="*/ 566501 h 566501"/>
              <a:gd name="connsiteX1" fmla="*/ 256458 w 404169"/>
              <a:gd name="connsiteY1" fmla="*/ 24894 h 566501"/>
              <a:gd name="connsiteX0" fmla="*/ 460121 w 460121"/>
              <a:gd name="connsiteY0" fmla="*/ 562601 h 562601"/>
              <a:gd name="connsiteX1" fmla="*/ 312410 w 460121"/>
              <a:gd name="connsiteY1" fmla="*/ 20994 h 562601"/>
              <a:gd name="connsiteX0" fmla="*/ 465111 w 465111"/>
              <a:gd name="connsiteY0" fmla="*/ 557408 h 557408"/>
              <a:gd name="connsiteX1" fmla="*/ 317400 w 465111"/>
              <a:gd name="connsiteY1" fmla="*/ 15801 h 557408"/>
              <a:gd name="connsiteX0" fmla="*/ 460122 w 460122"/>
              <a:gd name="connsiteY0" fmla="*/ 565206 h 565206"/>
              <a:gd name="connsiteX1" fmla="*/ 312411 w 460122"/>
              <a:gd name="connsiteY1" fmla="*/ 23599 h 565206"/>
              <a:gd name="connsiteX0" fmla="*/ 460122 w 460122"/>
              <a:gd name="connsiteY0" fmla="*/ 562269 h 562269"/>
              <a:gd name="connsiteX1" fmla="*/ 312411 w 460122"/>
              <a:gd name="connsiteY1" fmla="*/ 20662 h 56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122" h="562269">
                <a:moveTo>
                  <a:pt x="460122" y="562269"/>
                </a:moveTo>
                <a:cubicBezTo>
                  <a:pt x="-144790" y="231678"/>
                  <a:pt x="-109621" y="-84846"/>
                  <a:pt x="312411" y="2066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540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99837-E480-4B78-8471-0D48C490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B9980-03C7-4B8B-B367-544EE644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25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A0D46-A06A-4D85-89E1-2349726E5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6010A-EB43-4692-8731-D4D3E2616314}"/>
              </a:ext>
            </a:extLst>
          </p:cNvPr>
          <p:cNvSpPr/>
          <p:nvPr/>
        </p:nvSpPr>
        <p:spPr bwMode="auto">
          <a:xfrm>
            <a:off x="108857" y="168275"/>
            <a:ext cx="10429555" cy="7223125"/>
          </a:xfrm>
          <a:prstGeom prst="rect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22203-8F84-4152-B838-038177E122DC}"/>
              </a:ext>
            </a:extLst>
          </p:cNvPr>
          <p:cNvSpPr txBox="1"/>
          <p:nvPr/>
        </p:nvSpPr>
        <p:spPr>
          <a:xfrm>
            <a:off x="1" y="6899635"/>
            <a:ext cx="1069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A4 </a:t>
            </a:r>
            <a:r>
              <a:rPr 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outside size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D64F9-4479-44FC-8D39-30BC3A9C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666" y="3475711"/>
            <a:ext cx="1738479" cy="608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21ED8-9092-4F60-9D14-4969D17C30F7}"/>
              </a:ext>
            </a:extLst>
          </p:cNvPr>
          <p:cNvSpPr txBox="1"/>
          <p:nvPr/>
        </p:nvSpPr>
        <p:spPr>
          <a:xfrm>
            <a:off x="-22272" y="2077281"/>
            <a:ext cx="10691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+mn-lt"/>
              </a:rPr>
              <a:t>This presentation is licensed by Leiden University Medical Center under</a:t>
            </a:r>
          </a:p>
          <a:p>
            <a:pPr algn="ctr"/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+mn-lt"/>
                <a:hlinkClick r:id="rId3"/>
              </a:rPr>
              <a:t>Creative Commons Attribute NonCommercial ShareAlike 4.0 International</a:t>
            </a:r>
            <a:endParaRPr lang="en-US" sz="240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+mn-lt"/>
              </a:rPr>
              <a:t>license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347C8-3D76-48A3-970E-1C118A51C6FE}"/>
              </a:ext>
            </a:extLst>
          </p:cNvPr>
          <p:cNvSpPr txBox="1"/>
          <p:nvPr/>
        </p:nvSpPr>
        <p:spPr>
          <a:xfrm>
            <a:off x="30" y="5212303"/>
            <a:ext cx="1069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unlabeled photo’s are available at https://anatomytool.org</a:t>
            </a:r>
          </a:p>
        </p:txBody>
      </p:sp>
    </p:spTree>
    <p:extLst>
      <p:ext uri="{BB962C8B-B14F-4D97-AF65-F5344CB8AC3E}">
        <p14:creationId xmlns:p14="http://schemas.microsoft.com/office/powerpoint/2010/main" val="400566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B64BF-FD69-45A4-B036-88D83198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69" y="244476"/>
            <a:ext cx="9298596" cy="63740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7E184A9-744B-4F34-8652-F35F0C4454FF}"/>
              </a:ext>
            </a:extLst>
          </p:cNvPr>
          <p:cNvSpPr/>
          <p:nvPr/>
        </p:nvSpPr>
        <p:spPr bwMode="auto">
          <a:xfrm>
            <a:off x="244335" y="365642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14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36B23E-76D5-4661-8F1E-0CF9A054F7A5}"/>
              </a:ext>
            </a:extLst>
          </p:cNvPr>
          <p:cNvSpPr/>
          <p:nvPr/>
        </p:nvSpPr>
        <p:spPr>
          <a:xfrm>
            <a:off x="7839307" y="3246620"/>
            <a:ext cx="2752495" cy="388125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14 (view from medial to lateral)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	os pubis</a:t>
            </a: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promontorium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	rectum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bladder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	vagina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cervix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adnex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tabLst>
                <a:tab pos="625561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1825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1825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sacralis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 anterior S2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1825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sacralis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 anterior S3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446088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1825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sacralis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 anterior S4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41EF7-F568-4C9D-8397-DC6705D4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01" y="5957880"/>
            <a:ext cx="1081938" cy="1123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FF6BA-8914-468C-B2AD-5ABF18E9893E}"/>
              </a:ext>
            </a:extLst>
          </p:cNvPr>
          <p:cNvSpPr txBox="1"/>
          <p:nvPr/>
        </p:nvSpPr>
        <p:spPr>
          <a:xfrm>
            <a:off x="9245639" y="340992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F066DC-38F4-4D12-89A5-E44E1842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102BBD-0E19-427A-BBF9-EC658EB76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5A337-79D1-4BA8-A7CA-CB960D52D844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349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4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09603-3113-4011-A20C-D2E501800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" y="125506"/>
            <a:ext cx="10537265" cy="72231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92F220F-DCF7-45F9-8F5D-B2A616ABC4C9}"/>
              </a:ext>
            </a:extLst>
          </p:cNvPr>
          <p:cNvSpPr/>
          <p:nvPr/>
        </p:nvSpPr>
        <p:spPr bwMode="auto">
          <a:xfrm>
            <a:off x="242316" y="372328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15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6C1368-554A-4BEA-8E9F-0228FF0D4C9D}"/>
              </a:ext>
            </a:extLst>
          </p:cNvPr>
          <p:cNvSpPr/>
          <p:nvPr/>
        </p:nvSpPr>
        <p:spPr>
          <a:xfrm>
            <a:off x="7689500" y="4791040"/>
            <a:ext cx="2880000" cy="2329164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15 (detail of 14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hypogastricus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sacralis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 anterior S2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sacralis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 anterior S3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sacralis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ramus anterior S4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5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pelvic splanchnic nerve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5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plexus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inferior (pelvic plexus)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5"/>
              <a:tabLst>
                <a:tab pos="534604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pudendus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5"/>
              <a:tabLst>
                <a:tab pos="534604" algn="l"/>
              </a:tabLst>
            </a:pP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 ani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5AEF3-49E8-4AEE-A325-863A1C28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89" y="5952762"/>
            <a:ext cx="1081938" cy="1123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670C5-9AF7-4D06-B0A9-A01CAA72D355}"/>
              </a:ext>
            </a:extLst>
          </p:cNvPr>
          <p:cNvSpPr txBox="1"/>
          <p:nvPr/>
        </p:nvSpPr>
        <p:spPr>
          <a:xfrm>
            <a:off x="6276824" y="293708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957DE-236E-4BB0-B4B7-B2BD6C300827}"/>
              </a:ext>
            </a:extLst>
          </p:cNvPr>
          <p:cNvSpPr txBox="1"/>
          <p:nvPr/>
        </p:nvSpPr>
        <p:spPr>
          <a:xfrm>
            <a:off x="6112806" y="4946638"/>
            <a:ext cx="301686" cy="34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3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E34F8-A441-410E-98EB-DEB849FE9903}"/>
              </a:ext>
            </a:extLst>
          </p:cNvPr>
          <p:cNvSpPr txBox="1"/>
          <p:nvPr/>
        </p:nvSpPr>
        <p:spPr>
          <a:xfrm>
            <a:off x="6086297" y="5274484"/>
            <a:ext cx="301686" cy="34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37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FE916-B293-4DE2-B603-6102112DB2D8}"/>
              </a:ext>
            </a:extLst>
          </p:cNvPr>
          <p:cNvSpPr txBox="1"/>
          <p:nvPr/>
        </p:nvSpPr>
        <p:spPr>
          <a:xfrm>
            <a:off x="6800158" y="3158206"/>
            <a:ext cx="301686" cy="34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37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D6D820-1878-48E3-892B-68A298B7027B}"/>
              </a:ext>
            </a:extLst>
          </p:cNvPr>
          <p:cNvSpPr txBox="1"/>
          <p:nvPr/>
        </p:nvSpPr>
        <p:spPr>
          <a:xfrm>
            <a:off x="5512969" y="5709786"/>
            <a:ext cx="301686" cy="34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37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FECC35-901A-4A6B-A360-7CA89F5A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1629BF-0980-400E-ADD7-A364DBA5A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CFEB91-0540-4F4E-AB7B-91B763F42470}"/>
              </a:ext>
            </a:extLst>
          </p:cNvPr>
          <p:cNvSpPr txBox="1"/>
          <p:nvPr/>
        </p:nvSpPr>
        <p:spPr>
          <a:xfrm>
            <a:off x="4076901" y="7263531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99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5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5D65-CA71-4F19-BE57-6A422BD1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0" y="168276"/>
            <a:ext cx="10537262" cy="72231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8FF8BC0-7B87-47EA-9AB6-CDED6B6F6E16}"/>
              </a:ext>
            </a:extLst>
          </p:cNvPr>
          <p:cNvSpPr/>
          <p:nvPr/>
        </p:nvSpPr>
        <p:spPr bwMode="auto">
          <a:xfrm>
            <a:off x="244335" y="363759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16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4AE97-F7CB-4D66-8033-B351D364B5C0}"/>
              </a:ext>
            </a:extLst>
          </p:cNvPr>
          <p:cNvSpPr/>
          <p:nvPr/>
        </p:nvSpPr>
        <p:spPr>
          <a:xfrm>
            <a:off x="7697025" y="4742101"/>
            <a:ext cx="2880000" cy="23812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16 (detail of 15, view slightly more from postero superior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	vagina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Cx	cervix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	uterus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	ureter</a:t>
            </a: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	plexus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hypogastricus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uterina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130" indent="-631130">
              <a:tabLst>
                <a:tab pos="631130" algn="l"/>
              </a:tabLst>
            </a:pP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arteria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vaginalis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E1ADB6-9F8B-4414-9EDC-803C55960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74" y="5914898"/>
            <a:ext cx="1081938" cy="11239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EF1523-E45E-485E-9F7C-25F2C3EBF618}"/>
              </a:ext>
            </a:extLst>
          </p:cNvPr>
          <p:cNvSpPr txBox="1"/>
          <p:nvPr/>
        </p:nvSpPr>
        <p:spPr>
          <a:xfrm>
            <a:off x="5086860" y="2745625"/>
            <a:ext cx="518091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accent6"/>
                </a:solidFill>
                <a:latin typeface="+mj-lt"/>
              </a:rPr>
              <a:t>PHI</a:t>
            </a:r>
            <a:endParaRPr lang="nl-NL" sz="187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7119F-4573-4E29-938C-1B68310FEFB7}"/>
              </a:ext>
            </a:extLst>
          </p:cNvPr>
          <p:cNvSpPr txBox="1"/>
          <p:nvPr/>
        </p:nvSpPr>
        <p:spPr>
          <a:xfrm>
            <a:off x="3673411" y="3315751"/>
            <a:ext cx="518091" cy="380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1" dirty="0">
                <a:solidFill>
                  <a:schemeClr val="accent6"/>
                </a:solidFill>
                <a:latin typeface="+mj-lt"/>
              </a:rPr>
              <a:t>PHI</a:t>
            </a:r>
            <a:endParaRPr lang="nl-NL" sz="187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C8A1C-EB1C-4137-B50A-2852DCEC3321}"/>
              </a:ext>
            </a:extLst>
          </p:cNvPr>
          <p:cNvSpPr txBox="1"/>
          <p:nvPr/>
        </p:nvSpPr>
        <p:spPr>
          <a:xfrm>
            <a:off x="9098609" y="342887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3EE712-4CF9-4BB9-AF92-89299105D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1E5DC4-EDB0-482E-B7A9-2731D42E4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9" y="7097902"/>
            <a:ext cx="398952" cy="398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86B3F8-D8E7-4FE5-8252-234AAC00C409}"/>
              </a:ext>
            </a:extLst>
          </p:cNvPr>
          <p:cNvSpPr txBox="1"/>
          <p:nvPr/>
        </p:nvSpPr>
        <p:spPr>
          <a:xfrm>
            <a:off x="4076901" y="7319286"/>
            <a:ext cx="579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874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6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0FAFF-AC70-49EF-9837-470423A6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91" y="55358"/>
            <a:ext cx="5106140" cy="74489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6570F4D-B220-41B7-ABFF-46BEC536309A}"/>
              </a:ext>
            </a:extLst>
          </p:cNvPr>
          <p:cNvSpPr/>
          <p:nvPr/>
        </p:nvSpPr>
        <p:spPr bwMode="auto">
          <a:xfrm>
            <a:off x="250432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17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6580E-040F-4116-A9F3-1E7B3E04DFCF}"/>
              </a:ext>
            </a:extLst>
          </p:cNvPr>
          <p:cNvSpPr/>
          <p:nvPr/>
        </p:nvSpPr>
        <p:spPr>
          <a:xfrm>
            <a:off x="6563085" y="4622847"/>
            <a:ext cx="4200656" cy="2329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17 (view from posterior lateral)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o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	anus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majorum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spina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ischiadica</a:t>
            </a: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sacrospinale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sacrotuberale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918C2-3F52-45EF-A9E1-19533B82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34" y="6574178"/>
            <a:ext cx="786671" cy="817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A6C668-7D29-4D32-A6C0-9FBF81B8D621}"/>
              </a:ext>
            </a:extLst>
          </p:cNvPr>
          <p:cNvSpPr txBox="1"/>
          <p:nvPr/>
        </p:nvSpPr>
        <p:spPr>
          <a:xfrm>
            <a:off x="9099483" y="339097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93055-FF8C-4CA0-BA0A-05AB3E3F8279}"/>
              </a:ext>
            </a:extLst>
          </p:cNvPr>
          <p:cNvSpPr txBox="1"/>
          <p:nvPr/>
        </p:nvSpPr>
        <p:spPr>
          <a:xfrm>
            <a:off x="4969550" y="410692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F4ED9292-E773-46FC-AC14-6DF34BC5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36DEB7-9D00-44E9-8BB1-18C8879AE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D5C161-6DB0-430D-ABAD-7B2747EB4CD6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F149BB-B920-4B2B-855E-E44AC5381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6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7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04004-1D29-4BB4-8632-88F2F7D9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96" y="59092"/>
            <a:ext cx="5106111" cy="744891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03F6F51-7C61-4829-8D92-8E3B3E4825CB}"/>
              </a:ext>
            </a:extLst>
          </p:cNvPr>
          <p:cNvSpPr/>
          <p:nvPr/>
        </p:nvSpPr>
        <p:spPr bwMode="auto">
          <a:xfrm>
            <a:off x="244026" y="37119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18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8A99CF-A2C0-4504-8250-C948C96EA16F}"/>
              </a:ext>
            </a:extLst>
          </p:cNvPr>
          <p:cNvSpPr/>
          <p:nvPr/>
        </p:nvSpPr>
        <p:spPr>
          <a:xfrm>
            <a:off x="6573442" y="4628101"/>
            <a:ext cx="3521783" cy="2329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18 (detail of 17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r>
              <a:rPr lang="nl-NL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o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anus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2987" algn="l"/>
              </a:tabLst>
            </a:pP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spina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ischiadica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sacrospinale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lig. sacrotuberale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sphincter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externus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C90026-6F22-41B0-9613-BBAF143A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79" y="6574178"/>
            <a:ext cx="786671" cy="817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E9925-A5F8-48F9-9537-5B0BB762D43E}"/>
              </a:ext>
            </a:extLst>
          </p:cNvPr>
          <p:cNvSpPr txBox="1"/>
          <p:nvPr/>
        </p:nvSpPr>
        <p:spPr>
          <a:xfrm>
            <a:off x="9101176" y="339746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67</a:t>
            </a:r>
            <a:endParaRPr lang="en-US" sz="2105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7E5F624A-0961-4D0A-9A40-9E96A5FE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0BB811-0A5B-4BCE-A4B2-EFF4F5F53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20C539-23CE-42A3-B386-32265EEE7DA6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1D5C99-EC93-43E3-BBDB-74F33D2BB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8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A2B0-F68A-4661-8AD4-709CC81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8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FE83F-CDF7-409D-B5E4-893B125D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2F7FD-AC9C-44DB-B5C2-074EB38316BD}"/>
              </a:ext>
            </a:extLst>
          </p:cNvPr>
          <p:cNvSpPr/>
          <p:nvPr/>
        </p:nvSpPr>
        <p:spPr>
          <a:xfrm>
            <a:off x="4474073" y="3509932"/>
            <a:ext cx="2137316" cy="644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585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Graphpad</a:t>
            </a:r>
            <a:r>
              <a:rPr lang="nl-NL" sz="3585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l-NL" sz="358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ACF7ED-5B39-4630-8F89-E9F50EBE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89" y="28562"/>
            <a:ext cx="5137734" cy="749504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DED6B88-203C-4A95-B839-EF8B48404A61}"/>
              </a:ext>
            </a:extLst>
          </p:cNvPr>
          <p:cNvSpPr/>
          <p:nvPr/>
        </p:nvSpPr>
        <p:spPr bwMode="auto">
          <a:xfrm>
            <a:off x="245674" y="369734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19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37E9B-D449-4323-849C-8E7F4612BD98}"/>
              </a:ext>
            </a:extLst>
          </p:cNvPr>
          <p:cNvSpPr/>
          <p:nvPr/>
        </p:nvSpPr>
        <p:spPr>
          <a:xfrm>
            <a:off x="6566459" y="5717005"/>
            <a:ext cx="4136505" cy="1243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en-US" sz="1403" b="1">
                <a:solidFill>
                  <a:schemeClr val="bg2"/>
                </a:solidFill>
                <a:latin typeface="Arial" panose="020B0604020202020204" pitchFamily="34" charset="0"/>
              </a:rPr>
              <a:t>Plate 19 (detail of 18</a:t>
            </a:r>
            <a:r>
              <a:rPr lang="en-US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  <a:endParaRPr lang="nl-NL" sz="1403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5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pudendus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5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ischiadicus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5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nn. anales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inferiores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(rami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anales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inferiores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953" indent="-400953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5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nn. perineales 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(rami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perineales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97F79-99FB-41EC-A530-DCD5A957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45" y="6574178"/>
            <a:ext cx="786671" cy="817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7FC353-0E14-403B-B070-5F6214EABBEB}"/>
              </a:ext>
            </a:extLst>
          </p:cNvPr>
          <p:cNvSpPr txBox="1"/>
          <p:nvPr/>
        </p:nvSpPr>
        <p:spPr>
          <a:xfrm>
            <a:off x="9095524" y="343375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BA026E6E-8D93-4F4C-B6A3-6171797B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D00FED-3476-406B-AB5B-9209D659A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7806D5-A494-49E5-806F-07F7CAC6DE3F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69ABA8-327F-4B5E-8392-D205BE71C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15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B225B-8D70-4327-90BC-645159A7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9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D4335-48A0-4F1D-8A4C-14D744B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AFB2C-3877-4851-B3B3-194667CA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78" y="-498321"/>
            <a:ext cx="5617211" cy="81945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A62E77F-BA47-40AC-A9DA-DB87C1232A31}"/>
              </a:ext>
            </a:extLst>
          </p:cNvPr>
          <p:cNvSpPr/>
          <p:nvPr/>
        </p:nvSpPr>
        <p:spPr bwMode="auto">
          <a:xfrm>
            <a:off x="243184" y="363183"/>
            <a:ext cx="881276" cy="85885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t" anchorCtr="0" compatLnSpc="1">
            <a:prstTxWarp prst="textNoShape">
              <a:avLst/>
            </a:prstTxWarp>
          </a:bodyPr>
          <a:lstStyle/>
          <a:p>
            <a:pPr defTabSz="1069208"/>
            <a:r>
              <a:rPr lang="en-US" sz="3742" b="1" dirty="0">
                <a:solidFill>
                  <a:schemeClr val="bg2"/>
                </a:solidFill>
                <a:latin typeface="+mj-lt"/>
              </a:rPr>
              <a:t>20</a:t>
            </a:r>
            <a:endParaRPr lang="nl-NL" sz="3742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7C341-DDC0-401C-AD42-6257EEF4FB25}"/>
              </a:ext>
            </a:extLst>
          </p:cNvPr>
          <p:cNvSpPr/>
          <p:nvPr/>
        </p:nvSpPr>
        <p:spPr>
          <a:xfrm>
            <a:off x="6573442" y="4194430"/>
            <a:ext cx="4075158" cy="2764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3"/>
              </a:spcBef>
              <a:spcAft>
                <a:spcPts val="351"/>
              </a:spcAft>
            </a:pPr>
            <a:r>
              <a:rPr lang="nl-NL" sz="1403" b="1">
                <a:solidFill>
                  <a:schemeClr val="bg2"/>
                </a:solidFill>
                <a:latin typeface="Arial" panose="020B0604020202020204" pitchFamily="34" charset="0"/>
              </a:rPr>
              <a:t>Plate 20 (view from below, view on perineum</a:t>
            </a:r>
            <a:r>
              <a:rPr lang="nl-NL" sz="1403" b="1" dirty="0">
                <a:solidFill>
                  <a:schemeClr val="bg2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	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	tuber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ischiadicum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	anus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majorum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labium minorum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ostium vaginae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GC	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glans clitoris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631130" algn="l"/>
              </a:tabLst>
            </a:pP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ischiocavernosus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9"/>
              <a:tabLst>
                <a:tab pos="534604" algn="l"/>
              </a:tabLst>
            </a:pP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transversus </a:t>
            </a:r>
            <a:r>
              <a:rPr lang="en-US" sz="1228" dirty="0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perinei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superficialis</a:t>
            </a:r>
            <a:endParaRPr lang="nl-NL" sz="1228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631825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19"/>
              <a:tabLst>
                <a:tab pos="534604" algn="l"/>
              </a:tabLst>
            </a:pP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1228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28" err="1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labiales</a:t>
            </a:r>
            <a:r>
              <a:rPr lang="en-US" sz="1228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posteriores</a:t>
            </a:r>
            <a:endParaRPr lang="nl-NL" sz="1228" dirty="0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E9322A-152A-428A-AC29-68AAEB800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23" y="6554623"/>
            <a:ext cx="418509" cy="446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5EC674-E21B-4E38-9DD5-8F3D37B65202}"/>
              </a:ext>
            </a:extLst>
          </p:cNvPr>
          <p:cNvSpPr txBox="1"/>
          <p:nvPr/>
        </p:nvSpPr>
        <p:spPr>
          <a:xfrm>
            <a:off x="9100099" y="342887"/>
            <a:ext cx="1252266" cy="416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5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Spec. </a:t>
            </a:r>
            <a:r>
              <a:rPr lang="en-GB" sz="210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10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6785A164-B567-4EEA-B756-A3ABB67B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7193" y="7223689"/>
            <a:ext cx="1000501" cy="335986"/>
          </a:xfrm>
        </p:spPr>
        <p:txBody>
          <a:bodyPr/>
          <a:lstStyle/>
          <a:p>
            <a:fld id="{B89FF0E8-6C15-D048-9A3A-D4A9C8DC64CC}" type="datetime5">
              <a:rPr lang="nl-NL" smtClean="0"/>
              <a:t>19-jan-23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16A7B-4295-41DA-9E9C-116596EA0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945" y="7192162"/>
            <a:ext cx="870857" cy="304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8273FF-0D28-4650-A514-DB9D6C569383}"/>
              </a:ext>
            </a:extLst>
          </p:cNvPr>
          <p:cNvSpPr txBox="1"/>
          <p:nvPr/>
        </p:nvSpPr>
        <p:spPr>
          <a:xfrm>
            <a:off x="7031358" y="7113869"/>
            <a:ext cx="2906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Licensed by LUMC under 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Attribute NonCommercial ShareAlike 4.0 Int</a:t>
            </a: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en-US" sz="11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D91D87-4761-4992-9AF4-6C118F312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744" y="7113869"/>
            <a:ext cx="398952" cy="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48861"/>
      </p:ext>
    </p:extLst>
  </p:cSld>
  <p:clrMapOvr>
    <a:masterClrMapping/>
  </p:clrMapOvr>
</p:sld>
</file>

<file path=ppt/theme/theme1.xml><?xml version="1.0" encoding="utf-8"?>
<a:theme xmlns:a="http://schemas.openxmlformats.org/drawingml/2006/main" name="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LUMC</Template>
  <TotalTime>5001</TotalTime>
  <Words>1524</Words>
  <Application>Microsoft Office PowerPoint</Application>
  <PresentationFormat>Custom</PresentationFormat>
  <Paragraphs>346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</vt:lpstr>
      <vt:lpstr>Times New Roman</vt:lpstr>
      <vt:lpstr>LUMC</vt:lpstr>
      <vt:lpstr>Office Theme</vt:lpstr>
      <vt:lpstr>Pelvis plastination specimens by Kees Maas PART 2 – plates 14 - 35</vt:lpstr>
      <vt:lpstr>Corrections and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Ana-Gast01 (ANA)</dc:creator>
  <cp:lastModifiedBy>Oscar Paul Gobée</cp:lastModifiedBy>
  <cp:revision>423</cp:revision>
  <cp:lastPrinted>2020-02-13T16:20:09Z</cp:lastPrinted>
  <dcterms:created xsi:type="dcterms:W3CDTF">2017-01-11T11:43:26Z</dcterms:created>
  <dcterms:modified xsi:type="dcterms:W3CDTF">2023-01-19T12:58:39Z</dcterms:modified>
</cp:coreProperties>
</file>