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14" r:id="rId2"/>
    <p:sldId id="553" r:id="rId3"/>
    <p:sldId id="515" r:id="rId4"/>
    <p:sldId id="516" r:id="rId5"/>
    <p:sldId id="517" r:id="rId6"/>
    <p:sldId id="518" r:id="rId7"/>
    <p:sldId id="532" r:id="rId8"/>
    <p:sldId id="519" r:id="rId9"/>
    <p:sldId id="554" r:id="rId10"/>
    <p:sldId id="555" r:id="rId11"/>
    <p:sldId id="547" r:id="rId12"/>
    <p:sldId id="522" r:id="rId13"/>
    <p:sldId id="523" r:id="rId14"/>
    <p:sldId id="548" r:id="rId15"/>
    <p:sldId id="525" r:id="rId16"/>
    <p:sldId id="552" r:id="rId17"/>
  </p:sldIdLst>
  <p:sldSz cx="10691813" cy="7559675"/>
  <p:notesSz cx="9926638" cy="67976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584027" algn="l" rtl="0" eaLnBrk="0" fontAlgn="base" hangingPunct="0">
      <a:spcBef>
        <a:spcPct val="0"/>
      </a:spcBef>
      <a:spcAft>
        <a:spcPct val="0"/>
      </a:spcAft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1168055" algn="l" rtl="0" eaLnBrk="0" fontAlgn="base" hangingPunct="0">
      <a:spcBef>
        <a:spcPct val="0"/>
      </a:spcBef>
      <a:spcAft>
        <a:spcPct val="0"/>
      </a:spcAft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752082" algn="l" rtl="0" eaLnBrk="0" fontAlgn="base" hangingPunct="0">
      <a:spcBef>
        <a:spcPct val="0"/>
      </a:spcBef>
      <a:spcAft>
        <a:spcPct val="0"/>
      </a:spcAft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2336109" algn="l" rtl="0" eaLnBrk="0" fontAlgn="base" hangingPunct="0">
      <a:spcBef>
        <a:spcPct val="0"/>
      </a:spcBef>
      <a:spcAft>
        <a:spcPct val="0"/>
      </a:spcAft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920136" algn="l" defTabSz="584027" rtl="0" eaLnBrk="1" latinLnBrk="0" hangingPunct="1"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3504164" algn="l" defTabSz="584027" rtl="0" eaLnBrk="1" latinLnBrk="0" hangingPunct="1"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4088191" algn="l" defTabSz="584027" rtl="0" eaLnBrk="1" latinLnBrk="0" hangingPunct="1"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4672218" algn="l" defTabSz="584027" rtl="0" eaLnBrk="1" latinLnBrk="0" hangingPunct="1"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6" userDrawn="1">
          <p15:clr>
            <a:srgbClr val="A4A3A4"/>
          </p15:clr>
        </p15:guide>
        <p15:guide id="2" orient="horz" pos="4377" userDrawn="1">
          <p15:clr>
            <a:srgbClr val="A4A3A4"/>
          </p15:clr>
        </p15:guide>
        <p15:guide id="6" orient="horz" pos="45" userDrawn="1">
          <p15:clr>
            <a:srgbClr val="A4A3A4"/>
          </p15:clr>
        </p15:guide>
        <p15:guide id="7" pos="147" userDrawn="1">
          <p15:clr>
            <a:srgbClr val="A4A3A4"/>
          </p15:clr>
        </p15:guide>
        <p15:guide id="9" pos="738" userDrawn="1">
          <p15:clr>
            <a:srgbClr val="A4A3A4"/>
          </p15:clr>
        </p15:guide>
        <p15:guide id="10" pos="2097" userDrawn="1">
          <p15:clr>
            <a:srgbClr val="A4A3A4"/>
          </p15:clr>
        </p15:guide>
        <p15:guide id="11" pos="4093" userDrawn="1">
          <p15:clr>
            <a:srgbClr val="A4A3A4"/>
          </p15:clr>
        </p15:guide>
        <p15:guide id="12" pos="6679" userDrawn="1">
          <p15:clr>
            <a:srgbClr val="A4A3A4"/>
          </p15:clr>
        </p15:guide>
        <p15:guide id="13" pos="626" userDrawn="1">
          <p15:clr>
            <a:srgbClr val="A4A3A4"/>
          </p15:clr>
        </p15:guide>
        <p15:guide id="14" pos="4184" userDrawn="1">
          <p15:clr>
            <a:srgbClr val="A4A3A4"/>
          </p15:clr>
        </p15:guide>
        <p15:guide id="16" pos="11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2B2B2"/>
    <a:srgbClr val="000000"/>
    <a:srgbClr val="99FF99"/>
    <a:srgbClr val="325D92"/>
    <a:srgbClr val="B4E6FF"/>
    <a:srgbClr val="B3DEF5"/>
    <a:srgbClr val="B3E5FE"/>
    <a:srgbClr val="111166"/>
    <a:srgbClr val="BE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4" autoAdjust="0"/>
    <p:restoredTop sz="90074" autoAdjust="0"/>
  </p:normalViewPr>
  <p:slideViewPr>
    <p:cSldViewPr snapToGrid="0" snapToObjects="1" showGuides="1">
      <p:cViewPr varScale="1">
        <p:scale>
          <a:sx n="88" d="100"/>
          <a:sy n="88" d="100"/>
        </p:scale>
        <p:origin x="1074" y="96"/>
      </p:cViewPr>
      <p:guideLst>
        <p:guide orient="horz" pos="476"/>
        <p:guide orient="horz" pos="4377"/>
        <p:guide orient="horz" pos="45"/>
        <p:guide pos="147"/>
        <p:guide pos="738"/>
        <p:guide pos="2097"/>
        <p:guide pos="4093"/>
        <p:guide pos="6679"/>
        <p:guide pos="626"/>
        <p:guide pos="4184"/>
        <p:guide pos="11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06" d="100"/>
          <a:sy n="106" d="100"/>
        </p:scale>
        <p:origin x="1620" y="10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65180" y="114476"/>
            <a:ext cx="3639768" cy="45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17099" y="114476"/>
            <a:ext cx="3639768" cy="45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65180" y="6231203"/>
            <a:ext cx="3639768" cy="45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GB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17099" y="6231203"/>
            <a:ext cx="3639768" cy="45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" charset="0"/>
              </a:defRPr>
            </a:lvl1pPr>
          </a:lstStyle>
          <a:p>
            <a:fld id="{E8C5BD47-55D6-1344-B91F-7C24D2E19559}" type="slidenum">
              <a:rPr lang="en-GB"/>
              <a:pPr/>
              <a:t>‹#›</a:t>
            </a:fld>
            <a:endParaRPr lang="en-GB" sz="13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746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7438" y="658813"/>
            <a:ext cx="7751762" cy="548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978951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788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584027" algn="l" rtl="0" fontAlgn="base">
      <a:spcBef>
        <a:spcPct val="30000"/>
      </a:spcBef>
      <a:spcAft>
        <a:spcPct val="0"/>
      </a:spcAft>
      <a:defRPr sz="1533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1168055" algn="l" rtl="0" fontAlgn="base">
      <a:spcBef>
        <a:spcPct val="30000"/>
      </a:spcBef>
      <a:spcAft>
        <a:spcPct val="0"/>
      </a:spcAft>
      <a:defRPr sz="1533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752082" algn="l" rtl="0" fontAlgn="base">
      <a:spcBef>
        <a:spcPct val="30000"/>
      </a:spcBef>
      <a:spcAft>
        <a:spcPct val="0"/>
      </a:spcAft>
      <a:defRPr sz="1533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2336109" algn="l" rtl="0" fontAlgn="base">
      <a:spcBef>
        <a:spcPct val="30000"/>
      </a:spcBef>
      <a:spcAft>
        <a:spcPct val="0"/>
      </a:spcAft>
      <a:defRPr sz="1533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920136" algn="l" defTabSz="584027" rtl="0" eaLnBrk="1" latinLnBrk="0" hangingPunct="1">
      <a:defRPr sz="1533" kern="1200">
        <a:solidFill>
          <a:schemeClr val="tx1"/>
        </a:solidFill>
        <a:latin typeface="+mn-lt"/>
        <a:ea typeface="+mn-ea"/>
        <a:cs typeface="+mn-cs"/>
      </a:defRPr>
    </a:lvl6pPr>
    <a:lvl7pPr marL="3504164" algn="l" defTabSz="584027" rtl="0" eaLnBrk="1" latinLnBrk="0" hangingPunct="1">
      <a:defRPr sz="1533" kern="1200">
        <a:solidFill>
          <a:schemeClr val="tx1"/>
        </a:solidFill>
        <a:latin typeface="+mn-lt"/>
        <a:ea typeface="+mn-ea"/>
        <a:cs typeface="+mn-cs"/>
      </a:defRPr>
    </a:lvl7pPr>
    <a:lvl8pPr marL="4088191" algn="l" defTabSz="584027" rtl="0" eaLnBrk="1" latinLnBrk="0" hangingPunct="1">
      <a:defRPr sz="1533" kern="1200">
        <a:solidFill>
          <a:schemeClr val="tx1"/>
        </a:solidFill>
        <a:latin typeface="+mn-lt"/>
        <a:ea typeface="+mn-ea"/>
        <a:cs typeface="+mn-cs"/>
      </a:defRPr>
    </a:lvl8pPr>
    <a:lvl9pPr marL="4672218" algn="l" defTabSz="584027" rtl="0" eaLnBrk="1" latinLnBrk="0" hangingPunct="1">
      <a:defRPr sz="15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25817" y="3065460"/>
            <a:ext cx="5293934" cy="383485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/>
              <a:t>Subtitel</a:t>
            </a:r>
            <a:endParaRPr lang="en-GB" noProof="0" dirty="0"/>
          </a:p>
        </p:txBody>
      </p:sp>
      <p:sp>
        <p:nvSpPr>
          <p:cNvPr id="2" name="Rechthoek 1"/>
          <p:cNvSpPr/>
          <p:nvPr userDrawn="1"/>
        </p:nvSpPr>
        <p:spPr bwMode="auto">
          <a:xfrm>
            <a:off x="0" y="2"/>
            <a:ext cx="10691764" cy="157790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" name="Afbeelding 7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7465" y="314987"/>
            <a:ext cx="2682189" cy="634933"/>
          </a:xfrm>
          <a:prstGeom prst="rect">
            <a:avLst/>
          </a:prstGeom>
        </p:spPr>
      </p:pic>
      <p:pic>
        <p:nvPicPr>
          <p:cNvPr id="11" name="Afbeelding 10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3" y="6331195"/>
            <a:ext cx="579722" cy="634933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 bwMode="auto">
          <a:xfrm>
            <a:off x="1340188" y="1578131"/>
            <a:ext cx="9351624" cy="126986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1546230" y="1577910"/>
            <a:ext cx="9145534" cy="126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1525817" y="4887068"/>
            <a:ext cx="5297766" cy="45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339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 hasCustomPrompt="1"/>
          </p:nvPr>
        </p:nvSpPr>
        <p:spPr bwMode="auto">
          <a:xfrm>
            <a:off x="1525817" y="5345228"/>
            <a:ext cx="5314473" cy="45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339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871"/>
            </a:lvl2pPr>
            <a:lvl3pPr marL="1006095" indent="0">
              <a:buFontTx/>
              <a:buNone/>
              <a:defRPr/>
            </a:lvl3pPr>
            <a:lvl4pPr marL="1446029" indent="0">
              <a:buFontTx/>
              <a:buNone/>
              <a:defRPr/>
            </a:lvl4pPr>
            <a:lvl5pPr marL="2008477" indent="0">
              <a:buFontTx/>
              <a:buNone/>
              <a:defRPr/>
            </a:lvl5pPr>
          </a:lstStyle>
          <a:p>
            <a:pPr lvl="0"/>
            <a:r>
              <a:rPr lang="nl-NL" dirty="0"/>
              <a:t>Naam afdeling</a:t>
            </a:r>
            <a:endParaRPr lang="en-GB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 hasCustomPrompt="1"/>
          </p:nvPr>
        </p:nvSpPr>
        <p:spPr bwMode="auto">
          <a:xfrm>
            <a:off x="1525816" y="5803389"/>
            <a:ext cx="5293934" cy="45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105" b="0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  <a:endParaRPr lang="en-GB" dirty="0"/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6979497" y="2847998"/>
            <a:ext cx="3367500" cy="3174667"/>
          </a:xfrm>
        </p:spPr>
        <p:txBody>
          <a:bodyPr/>
          <a:lstStyle>
            <a:lvl1pPr marL="0" indent="0">
              <a:buNone/>
              <a:defRPr sz="935">
                <a:solidFill>
                  <a:schemeClr val="accent4"/>
                </a:solidFill>
              </a:defRPr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 bwMode="auto">
          <a:xfrm>
            <a:off x="-2" y="2852075"/>
            <a:ext cx="1340189" cy="1269867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4870" y="7223689"/>
            <a:ext cx="2932824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801C01BB-2824-B743-B17B-703492C1863F}" type="datetime5">
              <a:rPr lang="nl-NL" smtClean="0"/>
              <a:t>19-jan-23</a:t>
            </a:fld>
            <a:endParaRPr lang="en-GB" dirty="0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671" y="7223689"/>
            <a:ext cx="634207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676" y="2"/>
            <a:ext cx="7629276" cy="941459"/>
          </a:xfrm>
        </p:spPr>
        <p:txBody>
          <a:bodyPr/>
          <a:lstStyle>
            <a:lvl1pPr algn="l">
              <a:defRPr sz="2806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2675" y="1251202"/>
            <a:ext cx="3517533" cy="5642395"/>
          </a:xfrm>
        </p:spPr>
        <p:txBody>
          <a:bodyPr/>
          <a:lstStyle>
            <a:lvl1pPr marL="0" indent="0">
              <a:buNone/>
              <a:defRPr sz="2339"/>
            </a:lvl1pPr>
            <a:lvl2pPr marL="534604" indent="0">
              <a:buNone/>
              <a:defRPr sz="1403"/>
            </a:lvl2pPr>
            <a:lvl3pPr marL="1069208" indent="0">
              <a:buNone/>
              <a:defRPr sz="1169"/>
            </a:lvl3pPr>
            <a:lvl4pPr marL="1603812" indent="0">
              <a:buNone/>
              <a:defRPr sz="1052"/>
            </a:lvl4pPr>
            <a:lvl5pPr marL="2138416" indent="0">
              <a:buNone/>
              <a:defRPr sz="1052"/>
            </a:lvl5pPr>
            <a:lvl6pPr marL="2673020" indent="0">
              <a:buNone/>
              <a:defRPr sz="1052"/>
            </a:lvl6pPr>
            <a:lvl7pPr marL="3207624" indent="0">
              <a:buNone/>
              <a:defRPr sz="1052"/>
            </a:lvl7pPr>
            <a:lvl8pPr marL="3742228" indent="0">
              <a:buNone/>
              <a:defRPr sz="1052"/>
            </a:lvl8pPr>
            <a:lvl9pPr marL="4276832" indent="0">
              <a:buNone/>
              <a:defRPr sz="105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872B92-4883-474E-958A-9DB578D384BE}" type="datetime5">
              <a:rPr lang="nl-NL" smtClean="0"/>
              <a:t>19-jan-23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AB8F7-6B6F-2642-9729-040657DB08FE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4373255" y="1261700"/>
            <a:ext cx="5990826" cy="563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420948">
              <a:defRPr/>
            </a:lvl3pPr>
            <a:lvl4pPr marL="841896">
              <a:defRPr/>
            </a:lvl4pPr>
            <a:lvl5pPr marL="126284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43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930" y="2"/>
            <a:ext cx="7608800" cy="941459"/>
          </a:xfrm>
        </p:spPr>
        <p:txBody>
          <a:bodyPr/>
          <a:lstStyle>
            <a:lvl1pPr algn="l">
              <a:defRPr sz="2806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662670" y="1261698"/>
            <a:ext cx="5893125" cy="5636509"/>
          </a:xfrm>
        </p:spPr>
        <p:txBody>
          <a:bodyPr/>
          <a:lstStyle>
            <a:lvl1pPr marL="0" indent="0">
              <a:buNone/>
              <a:defRPr sz="2339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840162" y="1261697"/>
            <a:ext cx="3511964" cy="1421580"/>
          </a:xfrm>
        </p:spPr>
        <p:txBody>
          <a:bodyPr/>
          <a:lstStyle>
            <a:lvl1pPr marL="0" indent="0">
              <a:buNone/>
              <a:defRPr sz="2339"/>
            </a:lvl1pPr>
            <a:lvl2pPr marL="534604" indent="0">
              <a:buNone/>
              <a:defRPr sz="1403"/>
            </a:lvl2pPr>
            <a:lvl3pPr marL="1069208" indent="0">
              <a:buNone/>
              <a:defRPr sz="1169"/>
            </a:lvl3pPr>
            <a:lvl4pPr marL="1603812" indent="0">
              <a:buNone/>
              <a:defRPr sz="1052"/>
            </a:lvl4pPr>
            <a:lvl5pPr marL="2138416" indent="0">
              <a:buNone/>
              <a:defRPr sz="1052"/>
            </a:lvl5pPr>
            <a:lvl6pPr marL="2673020" indent="0">
              <a:buNone/>
              <a:defRPr sz="1052"/>
            </a:lvl6pPr>
            <a:lvl7pPr marL="3207624" indent="0">
              <a:buNone/>
              <a:defRPr sz="1052"/>
            </a:lvl7pPr>
            <a:lvl8pPr marL="3742228" indent="0">
              <a:buNone/>
              <a:defRPr sz="1052"/>
            </a:lvl8pPr>
            <a:lvl9pPr marL="4276832" indent="0">
              <a:buNone/>
              <a:defRPr sz="105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140301-1ABD-C44C-8687-D2657292E608}" type="datetime5">
              <a:rPr lang="nl-NL" smtClean="0"/>
              <a:t>19-jan-23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F4D9-DA5F-9846-8B97-D321E78C63B0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580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 bwMode="auto">
          <a:xfrm>
            <a:off x="7" y="0"/>
            <a:ext cx="10431941" cy="139857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2" name="Afbeelding 11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7465" y="314987"/>
            <a:ext cx="2682189" cy="634933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 bwMode="auto">
          <a:xfrm>
            <a:off x="-2" y="2852075"/>
            <a:ext cx="1340189" cy="1269867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Rechthoek 18"/>
          <p:cNvSpPr/>
          <p:nvPr userDrawn="1"/>
        </p:nvSpPr>
        <p:spPr bwMode="auto">
          <a:xfrm>
            <a:off x="1340188" y="1578131"/>
            <a:ext cx="9351624" cy="1273945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548085" y="1578131"/>
            <a:ext cx="8798471" cy="126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spcCol="360000" anchor="t" anchorCtr="0" compatLnSpc="1">
            <a:prstTxWarp prst="textNoShape">
              <a:avLst/>
            </a:prstTxWarp>
          </a:bodyPr>
          <a:lstStyle>
            <a:lvl1pPr>
              <a:defRPr sz="2806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Aftiteling en/of adres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4870" y="7223689"/>
            <a:ext cx="2932824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51B18F10-C56E-2942-8023-63F4C343C5B6}" type="datetime5">
              <a:rPr lang="nl-NL" smtClean="0"/>
              <a:t>19-jan-23</a:t>
            </a:fld>
            <a:endParaRPr lang="en-GB" dirty="0"/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671" y="7223689"/>
            <a:ext cx="634207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pic>
        <p:nvPicPr>
          <p:cNvPr id="14" name="Afbeelding 13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3" y="6331195"/>
            <a:ext cx="579722" cy="634933"/>
          </a:xfrm>
          <a:prstGeom prst="rect">
            <a:avLst/>
          </a:prstGeom>
        </p:spPr>
      </p:pic>
      <p:sp>
        <p:nvSpPr>
          <p:cNvPr id="17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1548091" y="3129478"/>
            <a:ext cx="8798472" cy="3768729"/>
          </a:xfrm>
        </p:spPr>
        <p:txBody>
          <a:bodyPr/>
          <a:lstStyle>
            <a:lvl1pPr marL="0" indent="0">
              <a:buNone/>
              <a:defRPr sz="2339"/>
            </a:lvl1pPr>
            <a:lvl2pPr marL="534604" indent="0">
              <a:buNone/>
              <a:defRPr sz="1403"/>
            </a:lvl2pPr>
            <a:lvl3pPr marL="1069208" indent="0">
              <a:buNone/>
              <a:defRPr sz="1169"/>
            </a:lvl3pPr>
            <a:lvl4pPr marL="1603812" indent="0">
              <a:buNone/>
              <a:defRPr sz="1052"/>
            </a:lvl4pPr>
            <a:lvl5pPr marL="2138416" indent="0">
              <a:buNone/>
              <a:defRPr sz="1052"/>
            </a:lvl5pPr>
            <a:lvl6pPr marL="2673020" indent="0">
              <a:buNone/>
              <a:defRPr sz="1052"/>
            </a:lvl6pPr>
            <a:lvl7pPr marL="3207624" indent="0">
              <a:buNone/>
              <a:defRPr sz="1052"/>
            </a:lvl7pPr>
            <a:lvl8pPr marL="3742228" indent="0">
              <a:buNone/>
              <a:defRPr sz="1052"/>
            </a:lvl8pPr>
            <a:lvl9pPr marL="4276832" indent="0">
              <a:buNone/>
              <a:defRPr sz="105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003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 bwMode="auto">
          <a:xfrm>
            <a:off x="-2" y="0"/>
            <a:ext cx="10691814" cy="7223689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62677" y="2"/>
            <a:ext cx="7629054" cy="941459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8B3D-0B57-9A4E-BE76-1A14097B95D1}" type="datetime5">
              <a:rPr lang="nl-NL" smtClean="0"/>
              <a:t>19-jan-23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6979497" y="2847998"/>
            <a:ext cx="3367500" cy="3174667"/>
          </a:xfrm>
        </p:spPr>
        <p:txBody>
          <a:bodyPr/>
          <a:lstStyle>
            <a:lvl1pPr marL="0" indent="0">
              <a:buNone/>
              <a:defRPr sz="935">
                <a:solidFill>
                  <a:schemeClr val="accent4"/>
                </a:solidFill>
              </a:defRPr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662670" y="2848000"/>
            <a:ext cx="6177492" cy="4050207"/>
          </a:xfrm>
        </p:spPr>
        <p:txBody>
          <a:bodyPr/>
          <a:lstStyle>
            <a:lvl1pPr>
              <a:lnSpc>
                <a:spcPct val="100000"/>
              </a:lnSpc>
              <a:defRPr sz="6314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56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677" y="2"/>
            <a:ext cx="7629054" cy="9414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62670" y="1261698"/>
            <a:ext cx="9695024" cy="5636509"/>
          </a:xfrm>
        </p:spPr>
        <p:txBody>
          <a:bodyPr/>
          <a:lstStyle>
            <a:lvl3pPr>
              <a:defRPr sz="2105"/>
            </a:lvl3pPr>
            <a:lvl4pPr>
              <a:defRPr sz="2105"/>
            </a:lvl4pPr>
            <a:lvl5pPr>
              <a:defRPr sz="210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4870" y="7223689"/>
            <a:ext cx="2932824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E4DFC4CA-C18C-1948-860B-AB40FEDD7F72}" type="datetime5">
              <a:rPr lang="nl-NL" smtClean="0"/>
              <a:t>19-jan-23</a:t>
            </a:fld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671" y="7223689"/>
            <a:ext cx="634207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306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p 1 r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 bwMode="auto">
          <a:xfrm>
            <a:off x="0" y="566979"/>
            <a:ext cx="10691813" cy="9869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662670" y="838219"/>
            <a:ext cx="9695024" cy="6059990"/>
          </a:xfrm>
        </p:spPr>
        <p:txBody>
          <a:bodyPr/>
          <a:lstStyle>
            <a:lvl3pPr>
              <a:defRPr sz="2105"/>
            </a:lvl3pPr>
            <a:lvl4pPr>
              <a:defRPr sz="2105"/>
            </a:lvl4pPr>
            <a:lvl5pPr>
              <a:defRPr sz="210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677" y="4"/>
            <a:ext cx="7629054" cy="552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0" y="7195691"/>
            <a:ext cx="10691813" cy="3639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5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onder voet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0" y="7195691"/>
            <a:ext cx="10691813" cy="3639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662670" y="1261700"/>
            <a:ext cx="9695024" cy="5923494"/>
          </a:xfrm>
        </p:spPr>
        <p:txBody>
          <a:bodyPr/>
          <a:lstStyle>
            <a:lvl3pPr>
              <a:defRPr sz="2105"/>
            </a:lvl3pPr>
            <a:lvl4pPr>
              <a:defRPr sz="2105"/>
            </a:lvl4pPr>
            <a:lvl5pPr>
              <a:defRPr sz="210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035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677" y="2"/>
            <a:ext cx="7629054" cy="9414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789AEB-F5B2-2B4F-AD30-EF01FA8B389C}" type="datetime5">
              <a:rPr lang="nl-NL" smtClean="0"/>
              <a:t>19-jan-23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22A6F-56DC-804D-B355-6A0ECE94EB36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62676" y="1261700"/>
            <a:ext cx="4681381" cy="563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420948">
              <a:defRPr/>
            </a:lvl3pPr>
            <a:lvl4pPr marL="841896">
              <a:defRPr/>
            </a:lvl4pPr>
            <a:lvl5pPr marL="126284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5682700" y="1261700"/>
            <a:ext cx="4681381" cy="563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420948">
              <a:defRPr/>
            </a:lvl3pPr>
            <a:lvl4pPr marL="841896">
              <a:defRPr/>
            </a:lvl4pPr>
            <a:lvl5pPr marL="126284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18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62676" y="1251198"/>
            <a:ext cx="4681381" cy="933058"/>
          </a:xfrm>
        </p:spPr>
        <p:txBody>
          <a:bodyPr anchor="b"/>
          <a:lstStyle>
            <a:lvl1pPr marL="0" indent="0">
              <a:buNone/>
              <a:defRPr sz="2339" b="1">
                <a:solidFill>
                  <a:schemeClr val="accent1"/>
                </a:solidFill>
              </a:defRPr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62669" y="2397400"/>
            <a:ext cx="4681382" cy="4500807"/>
          </a:xfrm>
        </p:spPr>
        <p:txBody>
          <a:bodyPr/>
          <a:lstStyle>
            <a:lvl1pPr>
              <a:defRPr sz="2339"/>
            </a:lvl1pPr>
            <a:lvl2pPr>
              <a:defRPr sz="2339"/>
            </a:lvl2pPr>
            <a:lvl3pPr>
              <a:defRPr sz="2105"/>
            </a:lvl3pPr>
            <a:lvl4pPr>
              <a:defRPr sz="2105"/>
            </a:lvl4pPr>
            <a:lvl5pPr>
              <a:defRPr sz="2105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674458" y="1251198"/>
            <a:ext cx="4682497" cy="933058"/>
          </a:xfrm>
        </p:spPr>
        <p:txBody>
          <a:bodyPr anchor="b"/>
          <a:lstStyle>
            <a:lvl1pPr marL="0" indent="0">
              <a:buNone/>
              <a:defRPr sz="2339" b="1">
                <a:solidFill>
                  <a:schemeClr val="accent1"/>
                </a:solidFill>
              </a:defRPr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674458" y="2397400"/>
            <a:ext cx="4682497" cy="4500807"/>
          </a:xfrm>
        </p:spPr>
        <p:txBody>
          <a:bodyPr/>
          <a:lstStyle>
            <a:lvl1pPr>
              <a:defRPr sz="2339"/>
            </a:lvl1pPr>
            <a:lvl2pPr>
              <a:defRPr sz="2339"/>
            </a:lvl2pPr>
            <a:lvl3pPr>
              <a:defRPr sz="2105"/>
            </a:lvl3pPr>
            <a:lvl4pPr>
              <a:defRPr sz="2105"/>
            </a:lvl4pPr>
            <a:lvl5pPr>
              <a:defRPr sz="2105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53FD3B-2B7D-144E-9AC0-88F78F99774E}" type="datetime5">
              <a:rPr lang="nl-NL" smtClean="0"/>
              <a:t>19-jan-23</a:t>
            </a:fld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47059-C838-D544-AA3A-A342CC408355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676" y="2"/>
            <a:ext cx="7668699" cy="9414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03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677" y="2"/>
            <a:ext cx="7629054" cy="9414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EB06E4-70A4-3E46-AF81-8CDC63B37A10}" type="datetime5">
              <a:rPr lang="nl-NL" smtClean="0"/>
              <a:t>19-jan-23</a:t>
            </a:fld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8D43D-7D33-2F43-82C4-C7C0902068A2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25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1B39C-8919-CF47-A161-B6BA50FD6A18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1589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9357193" y="7223689"/>
            <a:ext cx="1334620" cy="33598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hthoek 10"/>
          <p:cNvSpPr/>
          <p:nvPr/>
        </p:nvSpPr>
        <p:spPr bwMode="auto">
          <a:xfrm>
            <a:off x="1336476" y="7223689"/>
            <a:ext cx="8020717" cy="33598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echthoek 11"/>
          <p:cNvSpPr/>
          <p:nvPr/>
        </p:nvSpPr>
        <p:spPr bwMode="auto">
          <a:xfrm>
            <a:off x="0" y="7223689"/>
            <a:ext cx="1336477" cy="335986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hthoek 12"/>
          <p:cNvSpPr/>
          <p:nvPr/>
        </p:nvSpPr>
        <p:spPr bwMode="auto">
          <a:xfrm>
            <a:off x="8022573" y="7223689"/>
            <a:ext cx="1334620" cy="335986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4" name="Afbeelding 3" descr="bovenbalk PPT 2b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951959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2670" y="1261698"/>
            <a:ext cx="9695024" cy="563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57193" y="7223689"/>
            <a:ext cx="100050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B306D303-CE7D-9244-B277-A262BA939E07}" type="datetime5">
              <a:rPr lang="nl-NL" smtClean="0"/>
              <a:t>19-jan-23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18392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671" y="7223689"/>
            <a:ext cx="634207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2677" y="2"/>
            <a:ext cx="7629054" cy="94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  <a:endParaRPr lang="en-GB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hdr="0"/>
  <p:txStyles>
    <p:titleStyle>
      <a:lvl1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806" b="1" i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5pPr>
      <a:lvl6pPr marL="534604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6pPr>
      <a:lvl7pPr marL="1069208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7pPr>
      <a:lvl8pPr marL="1603812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8pPr>
      <a:lvl9pPr marL="2138416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Tx/>
        <a:buNone/>
        <a:defRPr sz="2339">
          <a:solidFill>
            <a:schemeClr val="accent6"/>
          </a:solidFill>
          <a:latin typeface="+mn-lt"/>
          <a:ea typeface="+mn-ea"/>
          <a:cs typeface="+mn-cs"/>
        </a:defRPr>
      </a:lvl1pPr>
      <a:lvl2pPr marL="0" indent="-219039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339">
          <a:solidFill>
            <a:schemeClr val="accent6"/>
          </a:solidFill>
          <a:latin typeface="+mn-lt"/>
          <a:ea typeface="+mn-ea"/>
        </a:defRPr>
      </a:lvl2pPr>
      <a:lvl3pPr marL="420948" indent="-21718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accent6"/>
          </a:solidFill>
          <a:latin typeface="+mn-lt"/>
          <a:ea typeface="+mn-ea"/>
        </a:defRPr>
      </a:lvl3pPr>
      <a:lvl4pPr marL="841896" indent="-228321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105">
          <a:solidFill>
            <a:schemeClr val="accent6"/>
          </a:solidFill>
          <a:latin typeface="+mn-lt"/>
          <a:ea typeface="+mn-ea"/>
        </a:defRPr>
      </a:lvl4pPr>
      <a:lvl5pPr marL="1262844" indent="-22460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105">
          <a:solidFill>
            <a:schemeClr val="accent6"/>
          </a:solidFill>
          <a:latin typeface="+mn-lt"/>
          <a:ea typeface="+mn-ea"/>
        </a:defRPr>
      </a:lvl5pPr>
      <a:lvl6pPr marL="2767690" indent="-22460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6pPr>
      <a:lvl7pPr marL="3302294" indent="-22460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7pPr>
      <a:lvl8pPr marL="3836898" indent="-22460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8pPr>
      <a:lvl9pPr marL="4371502" indent="-22460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medischcontact.nl/nieuws/laatste-nieuws/artikel/alles-wat-ik-nu-nog-doe-moet-zin-hebben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Pelvis plastination specimens by Kees Maas</a:t>
            </a:r>
            <a:br>
              <a:rPr lang="en-US"/>
            </a:br>
            <a:r>
              <a:rPr lang="en-US"/>
              <a:t>PART 1 – plates 1 - 13</a:t>
            </a:r>
            <a:endParaRPr lang="nl-NL" b="0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0"/>
          </p:nvPr>
        </p:nvSpPr>
        <p:spPr>
          <a:xfrm>
            <a:off x="1484882" y="2848721"/>
            <a:ext cx="9145534" cy="364493"/>
          </a:xfrm>
        </p:spPr>
        <p:txBody>
          <a:bodyPr/>
          <a:lstStyle/>
          <a:p>
            <a:r>
              <a:rPr lang="nl-NL" sz="2400"/>
              <a:t>A series of photographs of pelvis </a:t>
            </a:r>
            <a:r>
              <a:rPr lang="en-US" sz="2400"/>
              <a:t>plastination specimens created for training courses for gynaecologists and dissected by</a:t>
            </a:r>
            <a:r>
              <a:rPr lang="nl-NL" sz="2400"/>
              <a:t>:</a:t>
            </a:r>
            <a:endParaRPr lang="nl-NL" sz="2400" dirty="0"/>
          </a:p>
          <a:p>
            <a:r>
              <a:rPr lang="en-US" sz="2105" dirty="0"/>
              <a:t>D</a:t>
            </a:r>
            <a:r>
              <a:rPr lang="nl-NL" sz="2105" dirty="0"/>
              <a:t>r</a:t>
            </a:r>
            <a:r>
              <a:rPr lang="nl-NL" sz="2105"/>
              <a:t>. Kees (C.P.) Maas, MD, PhD </a:t>
            </a:r>
            <a:r>
              <a:rPr lang="nl-NL" sz="2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endParaRPr lang="nl-NL" sz="2105" dirty="0"/>
          </a:p>
          <a:p>
            <a:r>
              <a:rPr lang="en-US" sz="2105"/>
              <a:t>Prof. Marco </a:t>
            </a:r>
            <a:r>
              <a:rPr lang="en-US" sz="2105" dirty="0"/>
              <a:t>C</a:t>
            </a:r>
            <a:r>
              <a:rPr lang="en-US" sz="2105"/>
              <a:t>. DeRuiter, PhD, professor of Clinical and Experimental Anatomy</a:t>
            </a:r>
            <a:endParaRPr lang="en-US" sz="2105" dirty="0"/>
          </a:p>
          <a:p>
            <a:r>
              <a:rPr lang="en-US" sz="1400"/>
              <a:t>P</a:t>
            </a:r>
            <a:r>
              <a:rPr lang="en-US" sz="1400" dirty="0"/>
              <a:t>h</a:t>
            </a:r>
            <a:r>
              <a:rPr lang="en-US" sz="1400"/>
              <a:t>oto’s: Jan Lens, medical photographer</a:t>
            </a:r>
            <a:endParaRPr lang="nl-NL" sz="1400" dirty="0"/>
          </a:p>
          <a:p>
            <a:r>
              <a:rPr lang="nl-NL" sz="1400"/>
              <a:t>This presentation file: O. Paul </a:t>
            </a:r>
            <a:r>
              <a:rPr lang="nl-NL" sz="1400" dirty="0"/>
              <a:t>Gobée</a:t>
            </a:r>
            <a:r>
              <a:rPr lang="nl-NL" sz="1400"/>
              <a:t>, MD, senior lecturer of anatomy</a:t>
            </a:r>
          </a:p>
          <a:p>
            <a:r>
              <a:rPr lang="nl-NL" sz="1400"/>
              <a:t>These specimens and photographs are now also being used for anatomy labs for medical students. </a:t>
            </a:r>
          </a:p>
          <a:p>
            <a:endParaRPr lang="nl-NL" sz="600"/>
          </a:p>
          <a:p>
            <a:r>
              <a:rPr lang="nl-NL" sz="1637"/>
              <a:t>This presentation is dedicated to the memory of doctor Kees Maas, who was strongly committed to the improval of nerve sparing oncological surgery in the pelvis.</a:t>
            </a:r>
            <a:br>
              <a:rPr lang="nl-NL" sz="1637"/>
            </a:br>
            <a:r>
              <a:rPr lang="nl-NL" sz="110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https://www.medischcontact.nl/nieuws/laatste-nieuws/artikel/alles-wat-ik-nu-nog-doe-moet-zin-hebben.htm</a:t>
            </a:r>
            <a:r>
              <a:rPr lang="nl-NL" sz="1100">
                <a:solidFill>
                  <a:schemeClr val="tx2"/>
                </a:solidFill>
              </a:rPr>
              <a:t> </a:t>
            </a:r>
          </a:p>
          <a:p>
            <a:endParaRPr lang="nl-NL" sz="1050" dirty="0">
              <a:solidFill>
                <a:srgbClr val="0070C0"/>
              </a:solidFill>
            </a:endParaRPr>
          </a:p>
          <a:p>
            <a:r>
              <a:rPr lang="nl-NL" sz="1600" i="1"/>
              <a:t>Dept. Anatomy &amp; Embryology</a:t>
            </a:r>
          </a:p>
          <a:p>
            <a:r>
              <a:rPr lang="nl-NL" sz="1600" i="1"/>
              <a:t>Leiden University Medical Center, </a:t>
            </a:r>
            <a:endParaRPr lang="nl-NL" sz="1600" i="1" dirty="0"/>
          </a:p>
          <a:p>
            <a:r>
              <a:rPr lang="nl-NL" sz="1600" i="1" dirty="0"/>
              <a:t>Leiden, Netherlands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8D503-E663-4397-898B-8247A5499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357A45-8673-4AA0-8FD6-5F897FC8310E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8303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1B39C-8919-CF47-A161-B6BA50FD6A18}" type="slidenum">
              <a:rPr kumimoji="0" lang="en-GB" sz="140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40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20B6EE-9407-4121-910C-0A8921207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109" y="89210"/>
            <a:ext cx="5066495" cy="739112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9ABAAFA-8CDB-40CB-9277-D1D1E4B26748}"/>
              </a:ext>
            </a:extLst>
          </p:cNvPr>
          <p:cNvSpPr/>
          <p:nvPr/>
        </p:nvSpPr>
        <p:spPr bwMode="auto">
          <a:xfrm>
            <a:off x="248537" y="363183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2" b="1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8</a:t>
            </a:r>
            <a:endParaRPr kumimoji="0" lang="nl-NL" sz="3742" b="1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61BA58-3558-4696-ADD8-33C8956C11E4}"/>
              </a:ext>
            </a:extLst>
          </p:cNvPr>
          <p:cNvSpPr/>
          <p:nvPr/>
        </p:nvSpPr>
        <p:spPr>
          <a:xfrm>
            <a:off x="6574303" y="3311380"/>
            <a:ext cx="3783392" cy="3633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3" b="1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Plate 8 (detail of 7</a:t>
            </a:r>
            <a:r>
              <a:rPr kumimoji="0" lang="nl-NL" sz="1403" b="1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23" algn="l"/>
              </a:tabLst>
              <a:defRPr/>
            </a:pPr>
            <a:r>
              <a:rPr kumimoji="0" lang="en-US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Cx</a:t>
            </a: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cervix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23" algn="l"/>
              </a:tabLst>
              <a:defRPr/>
            </a:pP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	corpus uteri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23" algn="l"/>
              </a:tabLst>
              <a:defRPr/>
            </a:pP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	fundus uteri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23" algn="l"/>
              </a:tabLst>
              <a:defRPr/>
            </a:pPr>
            <a:r>
              <a:rPr kumimoji="0" lang="en-US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</a:t>
            </a: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ovarium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23" algn="l"/>
              </a:tabLst>
              <a:defRPr/>
            </a:pP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	tuba </a:t>
            </a:r>
            <a:r>
              <a:rPr kumimoji="0" lang="en-US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uterina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23" algn="l"/>
              </a:tabLst>
              <a:defRPr/>
            </a:pP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Ft	fimbriae tuba uterine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23" algn="l"/>
              </a:tabLst>
              <a:defRPr/>
            </a:pP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en-US" sz="1228" b="0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ureter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23" algn="l"/>
              </a:tabLst>
              <a:defRPr/>
            </a:pP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marR="0" lvl="0" indent="-5334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13"/>
              <a:tabLst>
                <a:tab pos="534604" algn="l"/>
              </a:tabLst>
              <a:defRPr/>
            </a:pP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kumimoji="0" lang="en-US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uterina</a:t>
            </a: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marR="0" lvl="0" indent="-5334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13"/>
              <a:tabLst>
                <a:tab pos="534604" algn="l"/>
              </a:tabLst>
              <a:defRPr/>
            </a:pPr>
            <a:r>
              <a:rPr kumimoji="0" lang="nl-NL" sz="1228" b="0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course of </a:t>
            </a:r>
            <a:r>
              <a:rPr kumimoji="0" lang="nl-NL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</a:t>
            </a:r>
            <a:r>
              <a:rPr kumimoji="0" lang="nl-NL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1228" b="0" i="0" u="none" strike="noStrike" kern="1200" cap="none" spc="0" normalizeH="0" baseline="0" noProof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uterina</a:t>
            </a:r>
            <a:r>
              <a:rPr kumimoji="0" lang="nl-NL" sz="1228" b="0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along cervix and corpus </a:t>
            </a:r>
            <a:r>
              <a:rPr kumimoji="0" lang="nl-NL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marR="0" lvl="0" indent="-5334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13"/>
              <a:tabLst>
                <a:tab pos="534604" algn="l"/>
              </a:tabLst>
              <a:defRPr/>
            </a:pPr>
            <a:r>
              <a:rPr kumimoji="0" lang="en-US" sz="1228" b="0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kumimoji="0" lang="en-US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uterina</a:t>
            </a: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kumimoji="0" lang="en-US" sz="1228" b="0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ovaricus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marR="0" lvl="0" indent="-5334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13"/>
              <a:tabLst>
                <a:tab pos="534604" algn="l"/>
              </a:tabLst>
              <a:defRPr/>
            </a:pPr>
            <a:r>
              <a:rPr kumimoji="0" lang="en-US" sz="1228" b="0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kumimoji="0" lang="en-US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uterina</a:t>
            </a: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kumimoji="0" lang="en-US" sz="1228" b="0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tubarius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marR="0" lvl="0" indent="-5334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13"/>
              <a:tabLst>
                <a:tab pos="534604" algn="l"/>
              </a:tabLst>
              <a:defRPr/>
            </a:pP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kumimoji="0" lang="en-US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ovarica</a:t>
            </a: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kumimoji="0" lang="en-US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kumimoji="0" lang="en-US" sz="1228" b="0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suspensorium (lig. infundibulopelvicum)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BE443B-AB2E-43A2-9435-AED05C654873}"/>
              </a:ext>
            </a:extLst>
          </p:cNvPr>
          <p:cNvSpPr txBox="1"/>
          <p:nvPr/>
        </p:nvSpPr>
        <p:spPr>
          <a:xfrm>
            <a:off x="3443126" y="4702234"/>
            <a:ext cx="300082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U</a:t>
            </a:r>
            <a:endParaRPr kumimoji="0" lang="nl-NL" sz="140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4C354-83C1-4E73-86DB-E16FCD6E5351}"/>
              </a:ext>
            </a:extLst>
          </p:cNvPr>
          <p:cNvSpPr txBox="1"/>
          <p:nvPr/>
        </p:nvSpPr>
        <p:spPr>
          <a:xfrm>
            <a:off x="9098726" y="340881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5" b="0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Spec. 69</a:t>
            </a:r>
            <a:endParaRPr kumimoji="0" lang="en-US" sz="2105" b="0" i="0" u="none" strike="noStrike" kern="1200" cap="none" spc="0" normalizeH="0" baseline="0" noProof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5CE720-A143-4A79-BAAD-514C29C79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966" y="6224224"/>
            <a:ext cx="1145221" cy="1189696"/>
          </a:xfrm>
          <a:prstGeom prst="rect">
            <a:avLst/>
          </a:prstGeom>
        </p:spPr>
      </p:pic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BD662ACD-6B2F-4D6A-BD06-590DF719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7193" y="7223689"/>
            <a:ext cx="1000501" cy="335986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9FF0E8-6C15-D048-9A3A-D4A9C8DC64CC}" type="datetime5">
              <a:rPr kumimoji="0" lang="nl-NL" sz="140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19-jan-23</a:t>
            </a:fld>
            <a:endParaRPr kumimoji="0" lang="en-GB" sz="140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37161D-6006-4E59-A879-01E223400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6CB62B-62DD-4B5A-AD17-EAAF20583373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Licensed by LUMC under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.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631EBC-A72D-446A-A980-4B7528412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95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FD741-33A9-4DA1-8252-71024C37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5DF193-FFCB-4AE3-B749-4B86255E6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11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2233E-2FDB-45A1-9961-A2F8CB3D2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24C750-7CFE-4FBB-AFBF-B04E373C19E3}"/>
              </a:ext>
            </a:extLst>
          </p:cNvPr>
          <p:cNvSpPr/>
          <p:nvPr/>
        </p:nvSpPr>
        <p:spPr bwMode="auto">
          <a:xfrm>
            <a:off x="244335" y="370188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algn="ctr"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9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6CAB7-FC52-4B05-A61F-19C21D501D66}"/>
              </a:ext>
            </a:extLst>
          </p:cNvPr>
          <p:cNvSpPr txBox="1"/>
          <p:nvPr/>
        </p:nvSpPr>
        <p:spPr>
          <a:xfrm>
            <a:off x="3215963" y="2986896"/>
            <a:ext cx="2420856" cy="884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4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endParaRPr lang="en-NL" sz="514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85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12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D967A-3FCD-4C67-A89E-280D91E92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"/>
          <a:stretch/>
        </p:blipFill>
        <p:spPr>
          <a:xfrm>
            <a:off x="82408" y="90218"/>
            <a:ext cx="10505754" cy="742062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BBE740A-9A91-4003-BA24-0ED2C8AC03ED}"/>
              </a:ext>
            </a:extLst>
          </p:cNvPr>
          <p:cNvSpPr/>
          <p:nvPr/>
        </p:nvSpPr>
        <p:spPr bwMode="auto">
          <a:xfrm>
            <a:off x="247507" y="367405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algn="ctr"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10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68A741-9CF2-407C-A5EA-4C1B33C7D45E}"/>
              </a:ext>
            </a:extLst>
          </p:cNvPr>
          <p:cNvSpPr/>
          <p:nvPr/>
        </p:nvSpPr>
        <p:spPr>
          <a:xfrm>
            <a:off x="8513938" y="4341826"/>
            <a:ext cx="2063074" cy="2784865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10 (view from medial to lateral)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promontorium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sacrum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	rectum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bladder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	vagina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Cx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cervix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	uterus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	ureter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adnex</a:t>
            </a:r>
            <a:endParaRPr lang="nl-NL" sz="1228" dirty="0">
              <a:solidFill>
                <a:schemeClr val="bg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729FB5-D4FA-4875-88D9-B0C226B9C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19" y="6149987"/>
            <a:ext cx="1072552" cy="1114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024983-7FB5-43AF-B445-B831684B69F1}"/>
              </a:ext>
            </a:extLst>
          </p:cNvPr>
          <p:cNvSpPr txBox="1"/>
          <p:nvPr/>
        </p:nvSpPr>
        <p:spPr>
          <a:xfrm>
            <a:off x="9094557" y="347251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DE6D4E-DAC6-4D41-A4DC-E54A643BC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3335D-A379-49D5-88DE-1BB7780D6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BC955A-BEC2-4ECF-80FC-7F7DCE0912B0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3806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13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92F7FD-AC9C-44DB-B5C2-074EB38316BD}"/>
              </a:ext>
            </a:extLst>
          </p:cNvPr>
          <p:cNvSpPr/>
          <p:nvPr/>
        </p:nvSpPr>
        <p:spPr>
          <a:xfrm>
            <a:off x="4474073" y="3509932"/>
            <a:ext cx="2137316" cy="6440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585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Graphpad</a:t>
            </a:r>
            <a:r>
              <a:rPr lang="nl-NL" sz="3585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nl-NL" sz="358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E9D518-470F-499F-9A5B-B4BC64BA1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75991"/>
            <a:ext cx="10582956" cy="725444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957E825-7855-4C3E-A832-A8F09010CD9B}"/>
              </a:ext>
            </a:extLst>
          </p:cNvPr>
          <p:cNvSpPr/>
          <p:nvPr/>
        </p:nvSpPr>
        <p:spPr bwMode="auto">
          <a:xfrm>
            <a:off x="244832" y="369439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11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DE92E3-1FBA-4A06-BB7A-34B7A99DA2E5}"/>
              </a:ext>
            </a:extLst>
          </p:cNvPr>
          <p:cNvSpPr/>
          <p:nvPr/>
        </p:nvSpPr>
        <p:spPr>
          <a:xfrm>
            <a:off x="7697826" y="5452568"/>
            <a:ext cx="2880000" cy="1678088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403" b="1">
                <a:solidFill>
                  <a:schemeClr val="bg2"/>
                </a:solidFill>
                <a:latin typeface="Arial" panose="020B0604020202020204" pitchFamily="34" charset="0"/>
              </a:rPr>
              <a:t>Plate 11 (detail of 10</a:t>
            </a:r>
            <a:r>
              <a:rPr lang="en-US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8"/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pudenda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8"/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vaginalis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8"/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rectalis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inferior or 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media)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8"/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iliaca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8"/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plexus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sacralis</a:t>
            </a:r>
            <a:endParaRPr lang="nl-NL" sz="1228" dirty="0">
              <a:solidFill>
                <a:schemeClr val="bg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832950-EC78-4F85-8229-E8DC21389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82" y="6149987"/>
            <a:ext cx="1072552" cy="1114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502CF6-6020-4ADA-A6A8-4D3768CACA22}"/>
              </a:ext>
            </a:extLst>
          </p:cNvPr>
          <p:cNvSpPr txBox="1"/>
          <p:nvPr/>
        </p:nvSpPr>
        <p:spPr>
          <a:xfrm>
            <a:off x="9090025" y="335359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3349DF-0D9C-4BCA-9DB2-2C66C93AF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589430-EE48-4843-91EA-85FCE64A1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2259C1-89EE-4B03-B6BF-ECD80820A4BE}"/>
              </a:ext>
            </a:extLst>
          </p:cNvPr>
          <p:cNvSpPr txBox="1"/>
          <p:nvPr/>
        </p:nvSpPr>
        <p:spPr>
          <a:xfrm>
            <a:off x="4076901" y="7330437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7056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FD741-33A9-4DA1-8252-71024C37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5DF193-FFCB-4AE3-B749-4B86255E6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14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2233E-2FDB-45A1-9961-A2F8CB3D2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24C750-7CFE-4FBB-AFBF-B04E373C19E3}"/>
              </a:ext>
            </a:extLst>
          </p:cNvPr>
          <p:cNvSpPr/>
          <p:nvPr/>
        </p:nvSpPr>
        <p:spPr bwMode="auto">
          <a:xfrm>
            <a:off x="248041" y="363183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algn="ctr"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12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6CAB7-FC52-4B05-A61F-19C21D501D66}"/>
              </a:ext>
            </a:extLst>
          </p:cNvPr>
          <p:cNvSpPr txBox="1"/>
          <p:nvPr/>
        </p:nvSpPr>
        <p:spPr>
          <a:xfrm>
            <a:off x="3215963" y="2986896"/>
            <a:ext cx="2420856" cy="884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4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endParaRPr lang="en-NL" sz="514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14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15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2926D7-1660-4D75-84E0-BE38F42D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9" y="69005"/>
            <a:ext cx="10613673" cy="727550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6E9C76A-6FB0-47B6-A42A-0374BCC56B0B}"/>
              </a:ext>
            </a:extLst>
          </p:cNvPr>
          <p:cNvSpPr/>
          <p:nvPr/>
        </p:nvSpPr>
        <p:spPr bwMode="auto">
          <a:xfrm>
            <a:off x="246170" y="365642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13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1913A2-4497-469C-9339-CFAAE8415A55}"/>
              </a:ext>
            </a:extLst>
          </p:cNvPr>
          <p:cNvSpPr/>
          <p:nvPr/>
        </p:nvSpPr>
        <p:spPr>
          <a:xfrm>
            <a:off x="7697319" y="5420862"/>
            <a:ext cx="2880000" cy="1708225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403" b="1">
                <a:solidFill>
                  <a:schemeClr val="bg2"/>
                </a:solidFill>
                <a:latin typeface="Arial" panose="020B0604020202020204" pitchFamily="34" charset="0"/>
              </a:rPr>
              <a:t>Plate 13 (view from lateral </a:t>
            </a:r>
            <a:r>
              <a:rPr lang="en-US" sz="1403" b="1" dirty="0">
                <a:solidFill>
                  <a:schemeClr val="bg2"/>
                </a:solidFill>
                <a:latin typeface="Arial" panose="020B0604020202020204" pitchFamily="34" charset="0"/>
              </a:rPr>
              <a:t>inferior)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	tuber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ischiadicum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	acetabulum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lig. inguinale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canalis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obturatorius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324B48-C730-47EF-9F06-9A6AFA91F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35" y="6185213"/>
            <a:ext cx="974443" cy="1012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43438F-04CC-4FBD-9B3E-095C5DDB151D}"/>
              </a:ext>
            </a:extLst>
          </p:cNvPr>
          <p:cNvSpPr txBox="1"/>
          <p:nvPr/>
        </p:nvSpPr>
        <p:spPr>
          <a:xfrm>
            <a:off x="9243572" y="255565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578BF7-86A5-42E4-8110-6F70B569E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E8B725-9B94-46F3-B969-0F4DB4E69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67C785-52FB-4C3C-A4A4-DB03064856F0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9499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799837-E480-4B78-8471-0D48C4900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8B9980-03C7-4B8B-B367-544EE644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16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FA0D46-A06A-4D85-89E1-2349726E5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6010A-EB43-4692-8731-D4D3E2616314}"/>
              </a:ext>
            </a:extLst>
          </p:cNvPr>
          <p:cNvSpPr/>
          <p:nvPr/>
        </p:nvSpPr>
        <p:spPr bwMode="auto">
          <a:xfrm>
            <a:off x="108857" y="168275"/>
            <a:ext cx="10429555" cy="7223125"/>
          </a:xfrm>
          <a:prstGeom prst="rect">
            <a:avLst/>
          </a:prstGeom>
          <a:noFill/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22203-8F84-4152-B838-038177E122DC}"/>
              </a:ext>
            </a:extLst>
          </p:cNvPr>
          <p:cNvSpPr txBox="1"/>
          <p:nvPr/>
        </p:nvSpPr>
        <p:spPr>
          <a:xfrm>
            <a:off x="1" y="6899635"/>
            <a:ext cx="1069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 </a:t>
            </a:r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A4 </a:t>
            </a:r>
            <a:r>
              <a:rPr lang="en-US"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outside size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D64F9-4479-44FC-8D39-30BC3A9C2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666" y="3475711"/>
            <a:ext cx="1738479" cy="608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721ED8-9092-4F60-9D14-4969D17C30F7}"/>
              </a:ext>
            </a:extLst>
          </p:cNvPr>
          <p:cNvSpPr txBox="1"/>
          <p:nvPr/>
        </p:nvSpPr>
        <p:spPr>
          <a:xfrm>
            <a:off x="-22272" y="2077281"/>
            <a:ext cx="10691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bg1">
                    <a:lumMod val="65000"/>
                  </a:schemeClr>
                </a:solidFill>
                <a:latin typeface="+mn-lt"/>
              </a:rPr>
              <a:t>This presentation is licensed by Leiden University Medical Center under</a:t>
            </a:r>
          </a:p>
          <a:p>
            <a:pPr algn="ctr"/>
            <a:r>
              <a:rPr lang="en-GB" sz="240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+mn-lt"/>
                <a:hlinkClick r:id="rId3"/>
              </a:rPr>
              <a:t>Creative Commons Attribute NonCommercial ShareAlike 4.0 International</a:t>
            </a:r>
            <a:endParaRPr lang="en-US" sz="240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+mn-lt"/>
              </a:rPr>
              <a:t>license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347C8-3D76-48A3-970E-1C118A51C6FE}"/>
              </a:ext>
            </a:extLst>
          </p:cNvPr>
          <p:cNvSpPr txBox="1"/>
          <p:nvPr/>
        </p:nvSpPr>
        <p:spPr>
          <a:xfrm>
            <a:off x="30" y="5212303"/>
            <a:ext cx="10691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unlabeled photo’s are available at https://anatomytool.org</a:t>
            </a:r>
          </a:p>
        </p:txBody>
      </p:sp>
    </p:spTree>
    <p:extLst>
      <p:ext uri="{BB962C8B-B14F-4D97-AF65-F5344CB8AC3E}">
        <p14:creationId xmlns:p14="http://schemas.microsoft.com/office/powerpoint/2010/main" val="4005668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BFDE-78BD-6F1D-5E81-A1DE73E2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2"/>
                </a:solidFill>
              </a:rPr>
              <a:t>Corrections and changes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1E0CD-C90A-7D04-3DFB-107767185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70" y="1081325"/>
            <a:ext cx="9695024" cy="5636509"/>
          </a:xfrm>
        </p:spPr>
        <p:txBody>
          <a:bodyPr/>
          <a:lstStyle/>
          <a:p>
            <a:r>
              <a:rPr lang="en-GB" sz="1400"/>
              <a:t>19 Jan. 2023 Corrected positioning label ‘U’ on plates 7 and 8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A8CD9-B712-9AA0-EF92-B74CBAD8E5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FC4CA-C18C-1948-860B-AB40FEDD7F72}" type="datetime5">
              <a:rPr kumimoji="0" lang="nl-NL" sz="140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19-jan-23</a:t>
            </a:fld>
            <a:endParaRPr kumimoji="0" lang="en-GB" sz="140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0BB05-CBEE-F0A5-7577-8830E6E05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6AC46-015F-6E44-B83A-36E79AEF5356}" type="slidenum">
              <a:rPr kumimoji="0" lang="en-GB" sz="140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40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9D0B5F-3CC5-F203-BF6F-F5E571780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E3911-74F1-41C7-C97C-AD8005FB0AD8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Licensed by LUMC under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697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2DE4D9-48FD-4756-B458-EE55A5F72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635" y="248262"/>
            <a:ext cx="9538489" cy="6538481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0677383-8FB1-48B3-9B36-FC072505CCB9}"/>
              </a:ext>
            </a:extLst>
          </p:cNvPr>
          <p:cNvSpPr/>
          <p:nvPr/>
        </p:nvSpPr>
        <p:spPr bwMode="auto">
          <a:xfrm>
            <a:off x="244957" y="372815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algn="ctr"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1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665A5-2058-4E5E-AC2B-F4307FC2AB3C}"/>
              </a:ext>
            </a:extLst>
          </p:cNvPr>
          <p:cNvSpPr/>
          <p:nvPr/>
        </p:nvSpPr>
        <p:spPr>
          <a:xfrm>
            <a:off x="7699883" y="4326367"/>
            <a:ext cx="2880000" cy="2794739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1 (view from medial to lateral)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	os pubis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	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promontorium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sacrum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	rectum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bladder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	vagina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Cx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cervix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	uterus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	ureter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	adnex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ADBDF8-1DF8-417E-8C32-9E9EB6429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0" y="6125462"/>
            <a:ext cx="1081938" cy="1123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B11AC-C892-471E-AC59-2AB2C936D390}"/>
              </a:ext>
            </a:extLst>
          </p:cNvPr>
          <p:cNvSpPr txBox="1"/>
          <p:nvPr/>
        </p:nvSpPr>
        <p:spPr>
          <a:xfrm>
            <a:off x="9098518" y="346002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026476-9419-4AD8-AC3A-C9E1207C3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6DF40E-7ADE-43A9-9960-794854BA8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649690-BCBF-4CE8-897A-BBE531E43660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129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4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41ED2A-386F-4BF7-B61E-DCB8269A4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5" y="168274"/>
            <a:ext cx="10537265" cy="722312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6B4B988-E71B-444D-B229-C8E72495A462}"/>
              </a:ext>
            </a:extLst>
          </p:cNvPr>
          <p:cNvSpPr/>
          <p:nvPr/>
        </p:nvSpPr>
        <p:spPr bwMode="auto">
          <a:xfrm>
            <a:off x="250443" y="365113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algn="ctr"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2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B0A0FB-8E23-40F3-AB3F-072AB0013C06}"/>
              </a:ext>
            </a:extLst>
          </p:cNvPr>
          <p:cNvSpPr/>
          <p:nvPr/>
        </p:nvSpPr>
        <p:spPr>
          <a:xfrm>
            <a:off x="7690145" y="5451346"/>
            <a:ext cx="2880000" cy="1677254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2 (detail of 1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nervus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hypogastricus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plexus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hypogastricus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inferior/ </a:t>
            </a:r>
            <a:b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plexus pelvicus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rectouterinum (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sacrouterina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iliaca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iliaca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externa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5F9133-4172-480D-8238-50A53E328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40" y="6154822"/>
            <a:ext cx="1081938" cy="11239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C88D9D-79BD-4371-B940-DA9957279ADE}"/>
              </a:ext>
            </a:extLst>
          </p:cNvPr>
          <p:cNvSpPr txBox="1"/>
          <p:nvPr/>
        </p:nvSpPr>
        <p:spPr>
          <a:xfrm>
            <a:off x="9262398" y="205316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13E761-D235-499A-8677-BF36AD7FA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D793C8-53FA-4770-B729-0A7EC1CC3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D0FA2A-6F9F-4507-9392-E57A2653E0A5}"/>
              </a:ext>
            </a:extLst>
          </p:cNvPr>
          <p:cNvSpPr txBox="1"/>
          <p:nvPr/>
        </p:nvSpPr>
        <p:spPr>
          <a:xfrm>
            <a:off x="4076901" y="7319287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677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5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36F3A8-4DA5-4C02-B695-3C666CD9C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02" y="45613"/>
            <a:ext cx="5131288" cy="748564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24F76D8-2FEF-45B2-B790-D70ABD23BA91}"/>
              </a:ext>
            </a:extLst>
          </p:cNvPr>
          <p:cNvSpPr/>
          <p:nvPr/>
        </p:nvSpPr>
        <p:spPr bwMode="auto">
          <a:xfrm>
            <a:off x="243149" y="365642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algn="ctr"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3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152622-D70F-4332-B42F-8AD906AB3A3A}"/>
              </a:ext>
            </a:extLst>
          </p:cNvPr>
          <p:cNvSpPr/>
          <p:nvPr/>
        </p:nvSpPr>
        <p:spPr>
          <a:xfrm>
            <a:off x="6573396" y="5060386"/>
            <a:ext cx="4188105" cy="1894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3 (view from superior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promontorium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	rectum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bladder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	uterus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	ureter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adnex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D94AC-F394-4161-A083-510A7D345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98" y="6488902"/>
            <a:ext cx="734787" cy="734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E8B3C6-28B6-44CE-ABA1-45B78A04BD6B}"/>
              </a:ext>
            </a:extLst>
          </p:cNvPr>
          <p:cNvSpPr txBox="1"/>
          <p:nvPr/>
        </p:nvSpPr>
        <p:spPr>
          <a:xfrm>
            <a:off x="9097358" y="341693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2EA9DD61-54BD-4621-AD76-F30467615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7193" y="7223689"/>
            <a:ext cx="1000501" cy="335986"/>
          </a:xfrm>
        </p:spPr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F97B048-286A-4877-AD7C-D712677D6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F2FEBF8-CEFD-492A-A337-0D1BAF23A2C8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CFE084-56C8-4913-AB86-43B922ACB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95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85368-890D-4156-8442-1DAC9B2BF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6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B808A-22FB-4923-9307-04D4097A4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063" y="100398"/>
            <a:ext cx="5051784" cy="73696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992D258-E471-4A9A-987E-02763AACBDB8}"/>
              </a:ext>
            </a:extLst>
          </p:cNvPr>
          <p:cNvSpPr/>
          <p:nvPr/>
        </p:nvSpPr>
        <p:spPr bwMode="auto">
          <a:xfrm>
            <a:off x="244335" y="372328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algn="ctr"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4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1966F9-00A3-441B-BE54-8768862DFE41}"/>
              </a:ext>
            </a:extLst>
          </p:cNvPr>
          <p:cNvSpPr/>
          <p:nvPr/>
        </p:nvSpPr>
        <p:spPr>
          <a:xfrm>
            <a:off x="6567603" y="4616539"/>
            <a:ext cx="5574846" cy="2342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403" b="1">
                <a:solidFill>
                  <a:schemeClr val="bg2"/>
                </a:solidFill>
                <a:latin typeface="Arial" panose="020B0604020202020204" pitchFamily="34" charset="0"/>
              </a:rPr>
              <a:t>Plate 4 (detail of 3</a:t>
            </a:r>
            <a:r>
              <a:rPr lang="en-US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     ureter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4604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nervus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hypogastricus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plexus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hypogastricus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inferior/ (plexus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pelvicus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rectouterinum (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sacrouterina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iliaca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iliaca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externa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and vena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uterina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B697F9-BE5A-42F3-812C-B979CDE0D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58" y="6496543"/>
            <a:ext cx="734787" cy="7347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54AE36-5EC4-45E6-92B2-7CFC0B946F13}"/>
              </a:ext>
            </a:extLst>
          </p:cNvPr>
          <p:cNvSpPr txBox="1"/>
          <p:nvPr/>
        </p:nvSpPr>
        <p:spPr>
          <a:xfrm>
            <a:off x="9099704" y="346002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CA60DA-59D7-46C5-BB3F-B0699B5BE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2D1213-BCD9-4000-B71D-1C1A351EE2DB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F761C0-B301-48E8-B904-395AEFF88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09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31D3D-8879-49F5-A96B-5D3B63CE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7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849D70-50E0-4039-B3F4-2DB3576DA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037D0-B1DE-4F18-89D1-A9BAF5A6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66" y="112280"/>
            <a:ext cx="5082137" cy="741394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28D5B80-26AA-44D4-BCFF-6697F8246A80}"/>
              </a:ext>
            </a:extLst>
          </p:cNvPr>
          <p:cNvSpPr/>
          <p:nvPr/>
        </p:nvSpPr>
        <p:spPr bwMode="auto">
          <a:xfrm>
            <a:off x="250443" y="363183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algn="ctr"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5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7F845C-4817-4AA3-996D-38A4F044C346}"/>
              </a:ext>
            </a:extLst>
          </p:cNvPr>
          <p:cNvSpPr/>
          <p:nvPr/>
        </p:nvSpPr>
        <p:spPr>
          <a:xfrm>
            <a:off x="6567603" y="4410794"/>
            <a:ext cx="5577899" cy="2559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403" b="1">
                <a:solidFill>
                  <a:schemeClr val="bg2"/>
                </a:solidFill>
                <a:latin typeface="Arial" panose="020B0604020202020204" pitchFamily="34" charset="0"/>
              </a:rPr>
              <a:t>Plate 5 (detail of 3</a:t>
            </a:r>
            <a:r>
              <a:rPr lang="en-US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     ureter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4604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nervus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hypogastricus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plexus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hypogastricus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inferior/ (plexus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pelvicus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rectouterinum (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sacrouterina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iliaca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iliaca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externa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and vena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uterina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plexus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pelvicus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pars vesico-uretralis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B1E59C-A759-44AF-B1A0-7E7990C7A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43" y="6507445"/>
            <a:ext cx="734787" cy="7347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AF747-F3A2-42C4-B513-7C57144A8402}"/>
              </a:ext>
            </a:extLst>
          </p:cNvPr>
          <p:cNvSpPr txBox="1"/>
          <p:nvPr/>
        </p:nvSpPr>
        <p:spPr>
          <a:xfrm>
            <a:off x="9102513" y="346771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CA3276A1-E43C-4B04-8F7C-D4AF39AA5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7193" y="7223689"/>
            <a:ext cx="1000501" cy="335986"/>
          </a:xfrm>
        </p:spPr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07E03B-8AA9-4F7E-99CD-E932D9187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06A867-2CDF-4FED-BB31-7FBF35F97FAE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A98BE7-6423-4477-9AFE-13115159F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30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8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AB7F8D-79F1-4A72-8436-F3772B1F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145" y="-55900"/>
            <a:ext cx="5258671" cy="767147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236CC8A-0842-4626-9D66-AB37A6254F7E}"/>
              </a:ext>
            </a:extLst>
          </p:cNvPr>
          <p:cNvSpPr/>
          <p:nvPr/>
        </p:nvSpPr>
        <p:spPr bwMode="auto">
          <a:xfrm>
            <a:off x="244378" y="363183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algn="ctr"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6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7697FB-4ACE-4709-8D2C-5E3C07677C62}"/>
              </a:ext>
            </a:extLst>
          </p:cNvPr>
          <p:cNvSpPr/>
          <p:nvPr/>
        </p:nvSpPr>
        <p:spPr>
          <a:xfrm>
            <a:off x="6573442" y="3267618"/>
            <a:ext cx="4117622" cy="3705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6 (view from superior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5323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</a:rPr>
              <a:t>OP	os pubis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5323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</a:rPr>
              <a:t>P	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</a:rPr>
              <a:t>promontorium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5323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</a:rPr>
              <a:t>OS	os sacrum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5323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</a:rPr>
              <a:t>R	rectum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5323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</a:rPr>
              <a:t>B</a:t>
            </a: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</a:rPr>
              <a:t>	bladder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5323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</a:rPr>
              <a:t>V	vagina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5323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</a:rPr>
              <a:t>Cx	cervix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5323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</a:rPr>
              <a:t>Ut	uterus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5323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</a:rPr>
              <a:t>U	ureter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5323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</a:rPr>
              <a:t>Ad	adnex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nl-NL" sz="1637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533400" indent="-5334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musculus psoas major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nervus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femoralis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inguinale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4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femoralis</a:t>
            </a:r>
            <a:endParaRPr lang="en-US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16D642-F190-49EB-B109-4C746F6DAAB8}"/>
              </a:ext>
            </a:extLst>
          </p:cNvPr>
          <p:cNvSpPr txBox="1"/>
          <p:nvPr/>
        </p:nvSpPr>
        <p:spPr>
          <a:xfrm>
            <a:off x="9095460" y="339362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F0A-C0CC-4960-9A87-D9C0B73D6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319" y="6224224"/>
            <a:ext cx="1145221" cy="1189696"/>
          </a:xfrm>
          <a:prstGeom prst="rect">
            <a:avLst/>
          </a:prstGeom>
        </p:spPr>
      </p:pic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A92C2EF0-6501-4CBA-9848-BABEB74F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7193" y="7223689"/>
            <a:ext cx="1000501" cy="335986"/>
          </a:xfrm>
        </p:spPr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323D8E-2AFD-4A49-8284-7E33989C9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21132B-74A7-4F4D-83D0-8C41D13FCCB8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78DB3B-2D64-4B7D-99E8-D8D10E994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671" y="7223689"/>
            <a:ext cx="634207" cy="335986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1B39C-8919-CF47-A161-B6BA50FD6A18}" type="slidenum">
              <a:rPr kumimoji="0" lang="en-GB" sz="140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40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5817" y="7223689"/>
            <a:ext cx="5505541" cy="335986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8A4E72-C8E1-412F-8830-30941FAE3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177" y="64889"/>
            <a:ext cx="5081367" cy="74128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76FCCFD-076F-4857-92FF-D831BFB80567}"/>
              </a:ext>
            </a:extLst>
          </p:cNvPr>
          <p:cNvSpPr/>
          <p:nvPr/>
        </p:nvSpPr>
        <p:spPr bwMode="auto">
          <a:xfrm>
            <a:off x="244335" y="363285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2" b="1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7</a:t>
            </a:r>
            <a:endParaRPr kumimoji="0" lang="nl-NL" sz="3742" b="1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A3068-216A-4571-8BE1-BF6A432F3B88}"/>
              </a:ext>
            </a:extLst>
          </p:cNvPr>
          <p:cNvSpPr/>
          <p:nvPr/>
        </p:nvSpPr>
        <p:spPr>
          <a:xfrm>
            <a:off x="6569170" y="4412800"/>
            <a:ext cx="4054820" cy="2547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  <a:buClrTx/>
              <a:buSzTx/>
              <a:buFontTx/>
              <a:buNone/>
              <a:tabLst>
                <a:tab pos="421372" algn="l"/>
              </a:tabLst>
              <a:defRPr/>
            </a:pPr>
            <a:r>
              <a:rPr kumimoji="0" lang="nl-NL" sz="1403" b="1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Plate 7 (detail of 6</a:t>
            </a:r>
            <a:r>
              <a:rPr kumimoji="0" lang="nl-NL" sz="1403" b="1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)</a:t>
            </a:r>
            <a:br>
              <a:rPr kumimoji="0" lang="nl-NL" sz="1403" b="1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</a:b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U	ureter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  <a:p>
            <a:pPr marL="400953" marR="0" lvl="0" indent="-40095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>
                <a:tab pos="534604" algn="l"/>
              </a:tabLst>
              <a:defRPr/>
            </a:pP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kumimoji="0" lang="en-US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iliaca</a:t>
            </a: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communis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marR="0" lvl="0" indent="-40095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>
                <a:tab pos="534604" algn="l"/>
              </a:tabLst>
              <a:defRPr/>
            </a:pP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kumimoji="0" lang="en-US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iliaca</a:t>
            </a:r>
            <a:r>
              <a:rPr kumimoji="0" lang="en-US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marR="0" lvl="0" indent="-40095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>
                <a:tab pos="534604" algn="l"/>
              </a:tabLst>
              <a:defRPr/>
            </a:pPr>
            <a:r>
              <a:rPr kumimoji="0" lang="en-GB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kumimoji="0" lang="en-GB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iliaca</a:t>
            </a:r>
            <a:r>
              <a:rPr kumimoji="0" lang="en-GB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externa 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marR="0" lvl="0" indent="-40095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>
                <a:tab pos="534604" algn="l"/>
              </a:tabLst>
              <a:defRPr/>
            </a:pPr>
            <a:r>
              <a:rPr kumimoji="0" lang="en-GB" sz="1228" b="0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GB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./v. </a:t>
            </a:r>
            <a:r>
              <a:rPr kumimoji="0" lang="en-GB" sz="1228" b="0" i="0" u="none" strike="noStrike" kern="1200" cap="none" spc="0" normalizeH="0" baseline="0" noProof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circumflexa</a:t>
            </a:r>
            <a:r>
              <a:rPr kumimoji="0" lang="en-GB" sz="1228" b="0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ilium profunda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marR="0" lvl="0" indent="-40095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>
                <a:tab pos="534604" algn="l"/>
              </a:tabLst>
              <a:defRPr/>
            </a:pPr>
            <a:r>
              <a:rPr kumimoji="0" lang="en-GB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kumimoji="0" lang="en-GB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epigastrica</a:t>
            </a:r>
            <a:r>
              <a:rPr kumimoji="0" lang="en-GB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inferior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marR="0" lvl="0" indent="-40095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>
                <a:tab pos="534604" algn="l"/>
              </a:tabLst>
              <a:defRPr/>
            </a:pPr>
            <a:r>
              <a:rPr kumimoji="0" lang="en-GB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kumimoji="0" lang="en-GB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umbilicalis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marR="0" lvl="0" indent="-40095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>
                <a:tab pos="534604" algn="l"/>
              </a:tabLst>
              <a:defRPr/>
            </a:pPr>
            <a:r>
              <a:rPr kumimoji="0" lang="en-GB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kumimoji="0" lang="en-GB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obturatoria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marR="0" lvl="0" indent="-40095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>
                <a:tab pos="534604" algn="l"/>
              </a:tabLst>
              <a:defRPr/>
            </a:pPr>
            <a:r>
              <a:rPr kumimoji="0" lang="en-GB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kumimoji="0" lang="en-GB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vesicalis</a:t>
            </a:r>
            <a:r>
              <a:rPr kumimoji="0" lang="en-GB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superior </a:t>
            </a:r>
            <a:r>
              <a:rPr kumimoji="0" lang="en-GB" sz="1228" b="0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(not labelled</a:t>
            </a:r>
            <a:r>
              <a:rPr kumimoji="0" lang="en-GB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marR="0" lvl="0" indent="-400953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>
                <a:tab pos="534604" algn="l"/>
              </a:tabLst>
              <a:defRPr/>
            </a:pPr>
            <a:r>
              <a:rPr kumimoji="0" lang="en-GB" sz="1228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 </a:t>
            </a:r>
            <a:r>
              <a:rPr kumimoji="0" lang="en-GB" sz="1228" b="0" i="0" u="none" strike="noStrike" kern="1200" cap="none" spc="0" normalizeH="0" baseline="0" noProof="0" dirty="0" err="1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uterina</a:t>
            </a:r>
            <a:endParaRPr kumimoji="0" lang="nl-NL" sz="1228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BCD2E5-C5DF-4B7F-8C48-CA64DA16E366}"/>
              </a:ext>
            </a:extLst>
          </p:cNvPr>
          <p:cNvSpPr txBox="1"/>
          <p:nvPr/>
        </p:nvSpPr>
        <p:spPr>
          <a:xfrm>
            <a:off x="3610224" y="4412800"/>
            <a:ext cx="300082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U</a:t>
            </a:r>
            <a:endParaRPr kumimoji="0" lang="nl-NL" sz="140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36523-C5EE-41B3-A436-CE8239D109C2}"/>
              </a:ext>
            </a:extLst>
          </p:cNvPr>
          <p:cNvSpPr txBox="1"/>
          <p:nvPr/>
        </p:nvSpPr>
        <p:spPr>
          <a:xfrm>
            <a:off x="9102566" y="343863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5" b="0" i="0" u="none" strike="noStrike" kern="1200" cap="none" spc="0" normalizeH="0" baseline="0" noProof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Spec. </a:t>
            </a:r>
            <a:r>
              <a:rPr kumimoji="0" lang="en-GB" sz="2105" b="0" i="0" u="none" strike="noStrike" kern="1200" cap="none" spc="0" normalizeH="0" baseline="0" noProof="0" dirty="0">
                <a:ln>
                  <a:noFill/>
                </a:ln>
                <a:solidFill>
                  <a:srgbClr val="003C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69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003C66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10C8EE-6041-45BD-95F3-314C8E038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0061" y="6224224"/>
            <a:ext cx="1145221" cy="1189696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5AD9805A-3C9B-4BFA-8DA7-13DF8C355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7193" y="7223689"/>
            <a:ext cx="1000501" cy="335986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9FF0E8-6C15-D048-9A3A-D4A9C8DC64CC}" type="datetime5">
              <a:rPr kumimoji="0" lang="nl-NL" sz="140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19-jan-23</a:t>
            </a:fld>
            <a:endParaRPr kumimoji="0" lang="en-GB" sz="140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C91EAC-21FA-4219-B12A-FE5F157C0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4139A8-7581-4D1D-A43C-AC241646DC9F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Licensed by LUMC under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.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32EAC0-7684-4250-90A4-6ABA2E324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68400"/>
      </p:ext>
    </p:extLst>
  </p:cSld>
  <p:clrMapOvr>
    <a:masterClrMapping/>
  </p:clrMapOvr>
</p:sld>
</file>

<file path=ppt/theme/theme1.xml><?xml version="1.0" encoding="utf-8"?>
<a:theme xmlns:a="http://schemas.openxmlformats.org/drawingml/2006/main" name="LUMC">
  <a:themeElements>
    <a:clrScheme name="Aangepast 30">
      <a:dk1>
        <a:srgbClr val="003C66"/>
      </a:dk1>
      <a:lt1>
        <a:srgbClr val="FFFFFF"/>
      </a:lt1>
      <a:dk2>
        <a:srgbClr val="FFFFFF"/>
      </a:dk2>
      <a:lt2>
        <a:srgbClr val="003C7D"/>
      </a:lt2>
      <a:accent1>
        <a:srgbClr val="007CC2"/>
      </a:accent1>
      <a:accent2>
        <a:srgbClr val="009FBD"/>
      </a:accent2>
      <a:accent3>
        <a:srgbClr val="6E90A6"/>
      </a:accent3>
      <a:accent4>
        <a:srgbClr val="E3004F"/>
      </a:accent4>
      <a:accent5>
        <a:srgbClr val="C0965C"/>
      </a:accent5>
      <a:accent6>
        <a:srgbClr val="000000"/>
      </a:accent6>
      <a:hlink>
        <a:srgbClr val="1161C6"/>
      </a:hlink>
      <a:folHlink>
        <a:srgbClr val="E3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101463"/>
        </a:dk1>
        <a:lt1>
          <a:srgbClr val="FFFFFF"/>
        </a:lt1>
        <a:dk2>
          <a:srgbClr val="B5E7FF"/>
        </a:dk2>
        <a:lt2>
          <a:srgbClr val="111166"/>
        </a:lt2>
        <a:accent1>
          <a:srgbClr val="119DF9"/>
        </a:accent1>
        <a:accent2>
          <a:srgbClr val="117FE4"/>
        </a:accent2>
        <a:accent3>
          <a:srgbClr val="D7F1FF"/>
        </a:accent3>
        <a:accent4>
          <a:srgbClr val="DADADA"/>
        </a:accent4>
        <a:accent5>
          <a:srgbClr val="AACCFB"/>
        </a:accent5>
        <a:accent6>
          <a:srgbClr val="0E72CF"/>
        </a:accent6>
        <a:hlink>
          <a:srgbClr val="1161C6"/>
        </a:hlink>
        <a:folHlink>
          <a:srgbClr val="114DB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LUMC</Template>
  <TotalTime>5001</TotalTime>
  <Words>873</Words>
  <Application>Microsoft Office PowerPoint</Application>
  <PresentationFormat>Custom</PresentationFormat>
  <Paragraphs>193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</vt:lpstr>
      <vt:lpstr>Times New Roman</vt:lpstr>
      <vt:lpstr>LUMC</vt:lpstr>
      <vt:lpstr>Pelvis plastination specimens by Kees Maas PART 1 – plates 1 - 13</vt:lpstr>
      <vt:lpstr>Corrections and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Ana-Gast01 (ANA)</dc:creator>
  <cp:lastModifiedBy>Oscar Paul Gobée</cp:lastModifiedBy>
  <cp:revision>423</cp:revision>
  <cp:lastPrinted>2020-02-13T16:20:09Z</cp:lastPrinted>
  <dcterms:created xsi:type="dcterms:W3CDTF">2017-01-11T11:43:26Z</dcterms:created>
  <dcterms:modified xsi:type="dcterms:W3CDTF">2023-01-19T12:59:00Z</dcterms:modified>
</cp:coreProperties>
</file>