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4" r:id="rId5"/>
    <p:sldId id="260" r:id="rId6"/>
    <p:sldId id="261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7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10"/>
      </p:cViewPr>
      <p:guideLst>
        <p:guide orient="horz" pos="397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4DF8-E2D8-497D-8EB1-8F61B688F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08082-8C43-4D4E-A3D5-EFB1C1BD7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3776-3BBF-4FB6-B3E0-5BD2E1DE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A8890-F0C8-40D7-952F-135BDB84E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E6680-48C2-44C1-A974-0EEAF767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6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2FB5-0246-4266-B995-C2D4302B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86FB4-DD8F-4C17-8E92-0D5A23B47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D5709-FF73-4AB0-AE84-3F3AB072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EA5F6-DD39-4B47-B944-83B0DC9C1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EE9D-C035-4B73-B36A-3C3A38285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3A0BC2-315B-4D31-997D-4D9A54F48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46A5C-5967-45E5-8CAC-DA7D29E5D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88754-3E1B-4BAC-897B-82696F53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B2A9-7856-49EC-AF44-4B2AEA15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2267-F0BE-40F4-B5A4-66617D4B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091A-E6C7-4747-8E6B-6A635EAC1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43E1E-4BEA-4090-8B3E-C1A362DC4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CBB8D-93C1-470F-A99A-65A3F6F9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913BC-F69D-41F0-B32D-6C54AAAD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6FD57-D164-46BA-B725-5B7533676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184B-7EF1-464B-BFE6-5CD15D905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DDA47-9A46-4D5E-8EF3-AA47EB610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22200-92C6-4F76-BA73-17884188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2A054-AA3D-4473-92E0-DE24221F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63B6E-F0AA-44F9-8C32-EB912DE3D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0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A6EA-518C-4F93-ADB7-F4B3B662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656FE-F4E2-41FB-A10F-51B3A0FA4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31A10-F8AE-4AD9-9231-86785AF9A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A22D8-C71C-4E4A-B87D-99D9124A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C1B85-6F66-4F6B-BF5D-F76539F1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522F5-5CB1-417A-BBAF-19733CCF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0B3F8-E23D-4DEE-B6AB-558777534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9600C-0156-4F44-AFB4-B47751111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4B7CF-494B-4F65-BBFD-1FF939F46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3760D-BFA2-44F9-B6A5-1B40172EE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21CE2-54AF-4600-816E-878BA0402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909F5C-4720-42AC-B214-0C0A22A1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C333D-3772-4597-9A13-7018FAB96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26E76-72EF-4DDA-94BE-66834A4F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0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F98-B354-480A-97C3-1B53ABBB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4DB1ED-5B8B-45B6-97EF-9F6479FB3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C55589-5BA2-4610-B867-4632666D5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B0A53-DBEC-44D6-A878-EB8B2CAD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0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C86BA8-3FC1-4F5C-BBF5-3A44E44C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4B38D-3016-4755-BAD6-DA17FEC0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2A1F3-E47B-407F-9E70-F34AB774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3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3CD7-AC2A-43EE-AB07-C11747F7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916D7-C5D0-4D32-A060-8B2E083A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C2555-4C2F-43E9-9215-A5EC242F5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DC1E7-99D7-4657-B1A2-0834488A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6EF10-A6E1-4F94-AAB4-A893AFB8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A779D-839F-4B89-B208-272435C75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A69E-20D4-412C-B139-78E3F0920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002DB-DFEE-445D-AE58-80C1F4C6A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9CD40-7753-4CF0-8250-7ABC519AD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834AE-4600-45CA-91B0-DB3E701E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29F55-9EBD-42CF-902A-E567371A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C98A1-E1DA-4E65-AB3B-435B4A2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6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84958A-AE22-403A-87F6-3D2FD7D35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3F1CD-977E-46C9-BC40-BCAD5BFEB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B36BB-D083-4497-B17A-CDEB71609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748B0-A746-4876-8BA6-05052A8156D9}" type="datetimeFigureOut">
              <a:rPr lang="en-US" smtClean="0"/>
              <a:t>2/19/2024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29091-9D4C-4AF4-8B3C-FFD57D26D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7EE8F-5E8B-4997-A621-98D601611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B4E6C-BB08-40C1-9FD3-DD97CED5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3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" TargetMode="External"/><Relationship Id="rId2" Type="http://schemas.openxmlformats.org/officeDocument/2006/relationships/hyperlink" Target="https://www.lumc.nl/org/anatomie-embryologie/medewerkers/902201059122533?setlanguage=English&amp;setcountry=e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E154D-2DB9-453E-8675-6B68E4AF3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844" y="806274"/>
            <a:ext cx="9697156" cy="2387600"/>
          </a:xfrm>
        </p:spPr>
        <p:txBody>
          <a:bodyPr anchor="t">
            <a:noAutofit/>
          </a:bodyPr>
          <a:lstStyle/>
          <a:p>
            <a:r>
              <a:rPr lang="en-US">
                <a:solidFill>
                  <a:schemeClr val="bg1">
                    <a:lumMod val="65000"/>
                  </a:schemeClr>
                </a:solidFill>
              </a:rPr>
              <a:t>Leiden - Photo internal view male inguinal region - English labels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567131-B5EA-4A7E-9682-90ECDA267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2923"/>
            <a:ext cx="9144000" cy="1655762"/>
          </a:xfrm>
        </p:spPr>
        <p:txBody>
          <a:bodyPr/>
          <a:lstStyle/>
          <a:p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O. Paul Gobée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, LUMC, license: 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BY-NC-SA</a:t>
            </a:r>
            <a:r>
              <a:rPr lang="en-US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                </a:t>
            </a:r>
            <a:endParaRPr lang="en-US"/>
          </a:p>
        </p:txBody>
      </p:sp>
      <p:pic>
        <p:nvPicPr>
          <p:cNvPr id="4" name="Picture 2">
            <a:hlinkClick r:id="rId3"/>
            <a:extLst>
              <a:ext uri="{FF2B5EF4-FFF2-40B4-BE49-F238E27FC236}">
                <a16:creationId xmlns:a16="http://schemas.microsoft.com/office/drawing/2014/main" id="{F412D53E-C044-4063-BDE6-4A75F702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75" y="5496011"/>
            <a:ext cx="2788452" cy="9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209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A3B7B-4F60-DB64-2A4A-9FCDA60C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19927-FDEA-45BC-8797-2BBEE864E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Note: this presentation contains some variations of labelling, crop and zoom level of photo's of the same specimen</a:t>
            </a:r>
          </a:p>
        </p:txBody>
      </p:sp>
    </p:spTree>
    <p:extLst>
      <p:ext uri="{BB962C8B-B14F-4D97-AF65-F5344CB8AC3E}">
        <p14:creationId xmlns:p14="http://schemas.microsoft.com/office/powerpoint/2010/main" val="300640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C1058-B5BD-CD83-F464-7EB0BD23E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B5D94D-3831-7F72-B5CC-436020878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27" y="0"/>
            <a:ext cx="71605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6F64C0-F9AB-377D-7D31-FD6B85AA1E0E}"/>
              </a:ext>
            </a:extLst>
          </p:cNvPr>
          <p:cNvSpPr txBox="1"/>
          <p:nvPr/>
        </p:nvSpPr>
        <p:spPr>
          <a:xfrm>
            <a:off x="9715657" y="112035"/>
            <a:ext cx="24763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inferior epigastric vein and artery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705D6BA-EA18-C22B-9921-1C03EC29E03A}"/>
              </a:ext>
            </a:extLst>
          </p:cNvPr>
          <p:cNvCxnSpPr>
            <a:cxnSpLocks/>
          </p:cNvCxnSpPr>
          <p:nvPr/>
        </p:nvCxnSpPr>
        <p:spPr bwMode="auto">
          <a:xfrm flipH="1">
            <a:off x="7445829" y="886408"/>
            <a:ext cx="3676261" cy="5131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6B1DD2-1DB7-6E13-2C7B-5231FCC90E7D}"/>
              </a:ext>
            </a:extLst>
          </p:cNvPr>
          <p:cNvSpPr txBox="1"/>
          <p:nvPr/>
        </p:nvSpPr>
        <p:spPr>
          <a:xfrm>
            <a:off x="7072604" y="6027003"/>
            <a:ext cx="16685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external iliac artery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96C1BE-9259-6102-15ED-DE9119194A5F}"/>
              </a:ext>
            </a:extLst>
          </p:cNvPr>
          <p:cNvSpPr txBox="1"/>
          <p:nvPr/>
        </p:nvSpPr>
        <p:spPr>
          <a:xfrm>
            <a:off x="5594559" y="6027003"/>
            <a:ext cx="17299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external iliac vein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0A6D81-C8E5-99FA-DDF8-45A925B7A5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17836" y="3797559"/>
            <a:ext cx="242597" cy="2239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7D4937-506E-F276-5A85-BF59B7773C25}"/>
              </a:ext>
            </a:extLst>
          </p:cNvPr>
          <p:cNvCxnSpPr>
            <a:cxnSpLocks/>
          </p:cNvCxnSpPr>
          <p:nvPr/>
        </p:nvCxnSpPr>
        <p:spPr bwMode="auto">
          <a:xfrm flipV="1">
            <a:off x="6848669" y="3582955"/>
            <a:ext cx="195943" cy="241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0E08755-8BAC-7EAA-EE82-D38BFDAB3C69}"/>
              </a:ext>
            </a:extLst>
          </p:cNvPr>
          <p:cNvSpPr txBox="1"/>
          <p:nvPr/>
        </p:nvSpPr>
        <p:spPr>
          <a:xfrm>
            <a:off x="9769158" y="3747279"/>
            <a:ext cx="249904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testicular artery and vein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C25FE3-583B-EECF-3102-7B0E81A373F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91061" y="3816221"/>
            <a:ext cx="1950098" cy="223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DCD1558-6EBE-F47F-70AB-F91CCD4C16F0}"/>
              </a:ext>
            </a:extLst>
          </p:cNvPr>
          <p:cNvSpPr txBox="1"/>
          <p:nvPr/>
        </p:nvSpPr>
        <p:spPr>
          <a:xfrm>
            <a:off x="9740538" y="1684324"/>
            <a:ext cx="24514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deep inguinal ring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03EDF47-5197-71A3-808B-878F944631F8}"/>
              </a:ext>
            </a:extLst>
          </p:cNvPr>
          <p:cNvSpPr/>
          <p:nvPr/>
        </p:nvSpPr>
        <p:spPr>
          <a:xfrm rot="2352727">
            <a:off x="7279979" y="1715991"/>
            <a:ext cx="617346" cy="576457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163127 w 557196"/>
              <a:gd name="connsiteY0" fmla="*/ 555454 h 555454"/>
              <a:gd name="connsiteX1" fmla="*/ 464 w 557196"/>
              <a:gd name="connsiteY1" fmla="*/ 287216 h 555454"/>
              <a:gd name="connsiteX2" fmla="*/ 265764 w 557196"/>
              <a:gd name="connsiteY2" fmla="*/ 316 h 555454"/>
              <a:gd name="connsiteX3" fmla="*/ 557191 w 557196"/>
              <a:gd name="connsiteY3" fmla="*/ 248026 h 555454"/>
              <a:gd name="connsiteX0" fmla="*/ 163127 w 559017"/>
              <a:gd name="connsiteY0" fmla="*/ 555349 h 555349"/>
              <a:gd name="connsiteX1" fmla="*/ 464 w 559017"/>
              <a:gd name="connsiteY1" fmla="*/ 287111 h 555349"/>
              <a:gd name="connsiteX2" fmla="*/ 265764 w 559017"/>
              <a:gd name="connsiteY2" fmla="*/ 211 h 555349"/>
              <a:gd name="connsiteX3" fmla="*/ 559012 w 559017"/>
              <a:gd name="connsiteY3" fmla="*/ 299542 h 555349"/>
              <a:gd name="connsiteX0" fmla="*/ 163127 w 560728"/>
              <a:gd name="connsiteY0" fmla="*/ 555522 h 555522"/>
              <a:gd name="connsiteX1" fmla="*/ 464 w 560728"/>
              <a:gd name="connsiteY1" fmla="*/ 287284 h 555522"/>
              <a:gd name="connsiteX2" fmla="*/ 265764 w 560728"/>
              <a:gd name="connsiteY2" fmla="*/ 384 h 555522"/>
              <a:gd name="connsiteX3" fmla="*/ 559012 w 560728"/>
              <a:gd name="connsiteY3" fmla="*/ 299715 h 5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728" h="555522">
                <a:moveTo>
                  <a:pt x="163127" y="555522"/>
                </a:moveTo>
                <a:cubicBezTo>
                  <a:pt x="88690" y="507706"/>
                  <a:pt x="11350" y="445122"/>
                  <a:pt x="464" y="287284"/>
                </a:cubicBezTo>
                <a:cubicBezTo>
                  <a:pt x="-10422" y="129446"/>
                  <a:pt x="172976" y="6916"/>
                  <a:pt x="265764" y="384"/>
                </a:cubicBezTo>
                <a:cubicBezTo>
                  <a:pt x="358552" y="-6148"/>
                  <a:pt x="582514" y="69554"/>
                  <a:pt x="559012" y="299715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6D2258-A31E-3951-8065-888413582B38}"/>
              </a:ext>
            </a:extLst>
          </p:cNvPr>
          <p:cNvSpPr txBox="1"/>
          <p:nvPr/>
        </p:nvSpPr>
        <p:spPr>
          <a:xfrm>
            <a:off x="0" y="2477614"/>
            <a:ext cx="201738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femoral ring, </a:t>
            </a:r>
          </a:p>
          <a:p>
            <a:r>
              <a:rPr lang="en-GB" sz="2400" i="1">
                <a:solidFill>
                  <a:srgbClr val="111166"/>
                </a:solidFill>
              </a:rPr>
              <a:t>entrance of </a:t>
            </a:r>
          </a:p>
          <a:p>
            <a:r>
              <a:rPr lang="en-GB" sz="2400" i="1">
                <a:solidFill>
                  <a:srgbClr val="111166"/>
                </a:solidFill>
              </a:rPr>
              <a:t>femoral canal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0FE80D6-BC15-BA31-878A-237B8A7B6C72}"/>
              </a:ext>
            </a:extLst>
          </p:cNvPr>
          <p:cNvSpPr/>
          <p:nvPr/>
        </p:nvSpPr>
        <p:spPr>
          <a:xfrm>
            <a:off x="6419462" y="1912775"/>
            <a:ext cx="371120" cy="363891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3AB0618-C9F1-FC53-D1AB-3A766968708A}"/>
              </a:ext>
            </a:extLst>
          </p:cNvPr>
          <p:cNvCxnSpPr>
            <a:cxnSpLocks/>
          </p:cNvCxnSpPr>
          <p:nvPr/>
        </p:nvCxnSpPr>
        <p:spPr bwMode="auto">
          <a:xfrm flipV="1">
            <a:off x="1819469" y="2136710"/>
            <a:ext cx="4572000" cy="5971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2640BC1-5883-1C55-CE6F-2595451E5EE5}"/>
              </a:ext>
            </a:extLst>
          </p:cNvPr>
          <p:cNvSpPr txBox="1"/>
          <p:nvPr/>
        </p:nvSpPr>
        <p:spPr>
          <a:xfrm>
            <a:off x="3499758" y="709783"/>
            <a:ext cx="1682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pubic bone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DE6860-E958-46DC-54E4-944774FC36F7}"/>
              </a:ext>
            </a:extLst>
          </p:cNvPr>
          <p:cNvSpPr txBox="1"/>
          <p:nvPr/>
        </p:nvSpPr>
        <p:spPr>
          <a:xfrm>
            <a:off x="0" y="974987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pectineal ligament </a:t>
            </a:r>
            <a:r>
              <a:rPr lang="en-GB" sz="1600" i="1">
                <a:solidFill>
                  <a:srgbClr val="111166"/>
                </a:solidFill>
              </a:rPr>
              <a:t>(Cooper’s)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7D04A0A-041E-1753-6876-070E5463230A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2498230" y="1328930"/>
            <a:ext cx="3156121" cy="313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9FE83D4-DFAF-8616-1F17-F44C6653B824}"/>
              </a:ext>
            </a:extLst>
          </p:cNvPr>
          <p:cNvCxnSpPr>
            <a:cxnSpLocks/>
            <a:stCxn id="34" idx="1"/>
          </p:cNvCxnSpPr>
          <p:nvPr/>
        </p:nvCxnSpPr>
        <p:spPr bwMode="auto">
          <a:xfrm flipH="1">
            <a:off x="7875036" y="1915157"/>
            <a:ext cx="1865502" cy="100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78854048-9DDA-FC45-3E09-0D50848E6CB9}"/>
              </a:ext>
            </a:extLst>
          </p:cNvPr>
          <p:cNvSpPr txBox="1"/>
          <p:nvPr/>
        </p:nvSpPr>
        <p:spPr>
          <a:xfrm>
            <a:off x="9752205" y="3018764"/>
            <a:ext cx="24397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iliopubic tract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73826D2-B6AE-8278-B1B6-D51FFE5D5DE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4827" y="2646784"/>
            <a:ext cx="1299248" cy="6107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7AED7DA-F33C-CFDD-AFA3-5E3F57ABCF7A}"/>
              </a:ext>
            </a:extLst>
          </p:cNvPr>
          <p:cNvCxnSpPr>
            <a:cxnSpLocks/>
          </p:cNvCxnSpPr>
          <p:nvPr/>
        </p:nvCxnSpPr>
        <p:spPr bwMode="auto">
          <a:xfrm flipH="1">
            <a:off x="7231224" y="737119"/>
            <a:ext cx="2509935" cy="373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7DD03FD-E4D5-321C-AFC4-6D7F2402BB67}"/>
              </a:ext>
            </a:extLst>
          </p:cNvPr>
          <p:cNvSpPr txBox="1"/>
          <p:nvPr/>
        </p:nvSpPr>
        <p:spPr>
          <a:xfrm>
            <a:off x="0" y="3908308"/>
            <a:ext cx="18836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deferent duct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B68C67E-3760-24F7-6A3B-A9A4CBF23398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 flipV="1">
            <a:off x="1883641" y="2967135"/>
            <a:ext cx="4871722" cy="11720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D9A2677-CF79-B8A1-8556-2AD95B31BB0F}"/>
              </a:ext>
            </a:extLst>
          </p:cNvPr>
          <p:cNvSpPr txBox="1"/>
          <p:nvPr/>
        </p:nvSpPr>
        <p:spPr>
          <a:xfrm>
            <a:off x="3199701" y="5694211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peritoneum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C6FCF0-F7AC-2938-4C1A-F2FC11D4DB72}"/>
              </a:ext>
            </a:extLst>
          </p:cNvPr>
          <p:cNvSpPr txBox="1"/>
          <p:nvPr/>
        </p:nvSpPr>
        <p:spPr>
          <a:xfrm>
            <a:off x="3137496" y="2916798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bladder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CBA8160-AAF3-F9CC-2B3A-C99726962FAF}"/>
              </a:ext>
            </a:extLst>
          </p:cNvPr>
          <p:cNvSpPr txBox="1"/>
          <p:nvPr/>
        </p:nvSpPr>
        <p:spPr>
          <a:xfrm>
            <a:off x="0" y="1696555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retropubic space </a:t>
            </a:r>
            <a:r>
              <a:rPr lang="en-GB" sz="1600" i="1">
                <a:solidFill>
                  <a:srgbClr val="111166"/>
                </a:solidFill>
              </a:rPr>
              <a:t>(Retzius)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2F1023B4-E8ED-6118-4BA5-08DD75079DF3}"/>
              </a:ext>
            </a:extLst>
          </p:cNvPr>
          <p:cNvCxnSpPr>
            <a:cxnSpLocks/>
          </p:cNvCxnSpPr>
          <p:nvPr/>
        </p:nvCxnSpPr>
        <p:spPr bwMode="auto">
          <a:xfrm flipV="1">
            <a:off x="2369975" y="1828800"/>
            <a:ext cx="1623527" cy="1586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9608DC7-985D-62A5-ACE8-7F5BDA4CB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6027576"/>
            <a:ext cx="616754" cy="616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0023B6-7739-599F-5D31-8E928CCF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AC4C2B-9602-166E-E103-F4E72D59B6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75" y="5375785"/>
            <a:ext cx="1273145" cy="1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8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5AAF0-AB7B-0AD4-5DA9-8F72894C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3DA843-CCCE-783D-EBEA-43DCC08E7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27" y="0"/>
            <a:ext cx="71605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DE75D-51D4-903A-03AF-29B52473E594}"/>
              </a:ext>
            </a:extLst>
          </p:cNvPr>
          <p:cNvSpPr txBox="1"/>
          <p:nvPr/>
        </p:nvSpPr>
        <p:spPr>
          <a:xfrm>
            <a:off x="9619861" y="382622"/>
            <a:ext cx="257213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a/v. epigastrica inferior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C65E36-4056-2882-6049-1F4633ADD536}"/>
              </a:ext>
            </a:extLst>
          </p:cNvPr>
          <p:cNvCxnSpPr>
            <a:cxnSpLocks/>
          </p:cNvCxnSpPr>
          <p:nvPr/>
        </p:nvCxnSpPr>
        <p:spPr bwMode="auto">
          <a:xfrm flipH="1">
            <a:off x="7445829" y="718457"/>
            <a:ext cx="2351314" cy="681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64C918-F0E4-5C46-D7D6-DE8766FE89CA}"/>
              </a:ext>
            </a:extLst>
          </p:cNvPr>
          <p:cNvSpPr txBox="1"/>
          <p:nvPr/>
        </p:nvSpPr>
        <p:spPr>
          <a:xfrm>
            <a:off x="7072604" y="6027003"/>
            <a:ext cx="16685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rgbClr val="111166"/>
                </a:solidFill>
              </a:rPr>
              <a:t>a. iliaca externa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E329A4-DA44-1A60-DFE5-C8906F7B4A99}"/>
              </a:ext>
            </a:extLst>
          </p:cNvPr>
          <p:cNvSpPr txBox="1"/>
          <p:nvPr/>
        </p:nvSpPr>
        <p:spPr>
          <a:xfrm>
            <a:off x="5790502" y="6028166"/>
            <a:ext cx="17299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rgbClr val="111166"/>
                </a:solidFill>
              </a:rPr>
              <a:t>v. iliaca externa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772DF3-2F59-DCA3-23DA-F8F683D5B0F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17836" y="3797559"/>
            <a:ext cx="242597" cy="2239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30EDAC-EAFF-25D4-9920-7D2E25B0C564}"/>
              </a:ext>
            </a:extLst>
          </p:cNvPr>
          <p:cNvCxnSpPr>
            <a:cxnSpLocks/>
          </p:cNvCxnSpPr>
          <p:nvPr/>
        </p:nvCxnSpPr>
        <p:spPr bwMode="auto">
          <a:xfrm flipV="1">
            <a:off x="6848669" y="3582955"/>
            <a:ext cx="195943" cy="241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46D9A59-1678-EDB7-B63B-57FA2799B82D}"/>
              </a:ext>
            </a:extLst>
          </p:cNvPr>
          <p:cNvSpPr txBox="1"/>
          <p:nvPr/>
        </p:nvSpPr>
        <p:spPr>
          <a:xfrm>
            <a:off x="9769158" y="3859246"/>
            <a:ext cx="249904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a/v. testicularis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B7AAA45-54F6-18F2-B58A-DDF98DF07A6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91061" y="3816221"/>
            <a:ext cx="1950098" cy="2239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371BA8E-AE11-46D1-EEFA-6ECA9C89745C}"/>
              </a:ext>
            </a:extLst>
          </p:cNvPr>
          <p:cNvSpPr txBox="1"/>
          <p:nvPr/>
        </p:nvSpPr>
        <p:spPr>
          <a:xfrm>
            <a:off x="9740538" y="1684324"/>
            <a:ext cx="24514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anulus inguinalis profundus / internus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FDE5B27-11F0-EDCD-1335-CB9A43A234BC}"/>
              </a:ext>
            </a:extLst>
          </p:cNvPr>
          <p:cNvSpPr/>
          <p:nvPr/>
        </p:nvSpPr>
        <p:spPr>
          <a:xfrm rot="2352727">
            <a:off x="7279979" y="1715991"/>
            <a:ext cx="617346" cy="576457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163127 w 557196"/>
              <a:gd name="connsiteY0" fmla="*/ 555454 h 555454"/>
              <a:gd name="connsiteX1" fmla="*/ 464 w 557196"/>
              <a:gd name="connsiteY1" fmla="*/ 287216 h 555454"/>
              <a:gd name="connsiteX2" fmla="*/ 265764 w 557196"/>
              <a:gd name="connsiteY2" fmla="*/ 316 h 555454"/>
              <a:gd name="connsiteX3" fmla="*/ 557191 w 557196"/>
              <a:gd name="connsiteY3" fmla="*/ 248026 h 555454"/>
              <a:gd name="connsiteX0" fmla="*/ 163127 w 559017"/>
              <a:gd name="connsiteY0" fmla="*/ 555349 h 555349"/>
              <a:gd name="connsiteX1" fmla="*/ 464 w 559017"/>
              <a:gd name="connsiteY1" fmla="*/ 287111 h 555349"/>
              <a:gd name="connsiteX2" fmla="*/ 265764 w 559017"/>
              <a:gd name="connsiteY2" fmla="*/ 211 h 555349"/>
              <a:gd name="connsiteX3" fmla="*/ 559012 w 559017"/>
              <a:gd name="connsiteY3" fmla="*/ 299542 h 555349"/>
              <a:gd name="connsiteX0" fmla="*/ 163127 w 560728"/>
              <a:gd name="connsiteY0" fmla="*/ 555522 h 555522"/>
              <a:gd name="connsiteX1" fmla="*/ 464 w 560728"/>
              <a:gd name="connsiteY1" fmla="*/ 287284 h 555522"/>
              <a:gd name="connsiteX2" fmla="*/ 265764 w 560728"/>
              <a:gd name="connsiteY2" fmla="*/ 384 h 555522"/>
              <a:gd name="connsiteX3" fmla="*/ 559012 w 560728"/>
              <a:gd name="connsiteY3" fmla="*/ 299715 h 5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728" h="555522">
                <a:moveTo>
                  <a:pt x="163127" y="555522"/>
                </a:moveTo>
                <a:cubicBezTo>
                  <a:pt x="88690" y="507706"/>
                  <a:pt x="11350" y="445122"/>
                  <a:pt x="464" y="287284"/>
                </a:cubicBezTo>
                <a:cubicBezTo>
                  <a:pt x="-10422" y="129446"/>
                  <a:pt x="172976" y="6916"/>
                  <a:pt x="265764" y="384"/>
                </a:cubicBezTo>
                <a:cubicBezTo>
                  <a:pt x="358552" y="-6148"/>
                  <a:pt x="582514" y="69554"/>
                  <a:pt x="559012" y="299715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D45DDA7-5287-A4CB-EAFA-58B88AD3873C}"/>
              </a:ext>
            </a:extLst>
          </p:cNvPr>
          <p:cNvSpPr txBox="1"/>
          <p:nvPr/>
        </p:nvSpPr>
        <p:spPr>
          <a:xfrm>
            <a:off x="0" y="2477614"/>
            <a:ext cx="20173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anulus femoralis, ingang van canalis femoralis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51AEF56-8887-4573-1EC1-B40AE210F808}"/>
              </a:ext>
            </a:extLst>
          </p:cNvPr>
          <p:cNvSpPr/>
          <p:nvPr/>
        </p:nvSpPr>
        <p:spPr>
          <a:xfrm>
            <a:off x="6419462" y="1912775"/>
            <a:ext cx="371120" cy="363891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DE5C63E-B52E-68A4-AE49-3FAA0516DCA9}"/>
              </a:ext>
            </a:extLst>
          </p:cNvPr>
          <p:cNvCxnSpPr>
            <a:cxnSpLocks/>
          </p:cNvCxnSpPr>
          <p:nvPr/>
        </p:nvCxnSpPr>
        <p:spPr bwMode="auto">
          <a:xfrm flipV="1">
            <a:off x="2043404" y="2136710"/>
            <a:ext cx="4348065" cy="569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4052CB8-5A5A-32B0-0B31-599C947AD1C2}"/>
              </a:ext>
            </a:extLst>
          </p:cNvPr>
          <p:cNvSpPr txBox="1"/>
          <p:nvPr/>
        </p:nvSpPr>
        <p:spPr>
          <a:xfrm>
            <a:off x="3499758" y="709783"/>
            <a:ext cx="1682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(os) pubis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26A7FF-230B-884A-CF61-488B69D81DB3}"/>
              </a:ext>
            </a:extLst>
          </p:cNvPr>
          <p:cNvSpPr txBox="1"/>
          <p:nvPr/>
        </p:nvSpPr>
        <p:spPr>
          <a:xfrm>
            <a:off x="0" y="974987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lig. pectineum</a:t>
            </a:r>
            <a:r>
              <a:rPr lang="en-GB" sz="2400" i="1">
                <a:solidFill>
                  <a:srgbClr val="111166"/>
                </a:solidFill>
              </a:rPr>
              <a:t> </a:t>
            </a:r>
            <a:r>
              <a:rPr lang="en-GB" sz="1600" i="1">
                <a:solidFill>
                  <a:srgbClr val="111166"/>
                </a:solidFill>
              </a:rPr>
              <a:t>(Cooper’s)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1708FF9-6E83-20A7-D977-07F5CC2367D6}"/>
              </a:ext>
            </a:extLst>
          </p:cNvPr>
          <p:cNvCxnSpPr>
            <a:cxnSpLocks/>
            <a:stCxn id="46" idx="3"/>
          </p:cNvCxnSpPr>
          <p:nvPr/>
        </p:nvCxnSpPr>
        <p:spPr bwMode="auto">
          <a:xfrm>
            <a:off x="2498230" y="1328930"/>
            <a:ext cx="3156121" cy="3132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9CF5B617-418F-0EB8-72A5-51A76F31909D}"/>
              </a:ext>
            </a:extLst>
          </p:cNvPr>
          <p:cNvCxnSpPr>
            <a:cxnSpLocks/>
            <a:stCxn id="34" idx="1"/>
          </p:cNvCxnSpPr>
          <p:nvPr/>
        </p:nvCxnSpPr>
        <p:spPr bwMode="auto">
          <a:xfrm flipH="1" flipV="1">
            <a:off x="7875036" y="2015413"/>
            <a:ext cx="1865502" cy="228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5C8B1A8-AAFA-6340-F2D1-8962D8C0DADC}"/>
              </a:ext>
            </a:extLst>
          </p:cNvPr>
          <p:cNvSpPr txBox="1"/>
          <p:nvPr/>
        </p:nvSpPr>
        <p:spPr>
          <a:xfrm>
            <a:off x="9752205" y="3074747"/>
            <a:ext cx="24397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lokatie lig. inguinale </a:t>
            </a:r>
            <a:r>
              <a:rPr lang="en-GB" sz="1200" i="1">
                <a:solidFill>
                  <a:srgbClr val="111166"/>
                </a:solidFill>
              </a:rPr>
              <a:t>(bedekt door tractus iliopubicus)</a:t>
            </a:r>
            <a:endParaRPr lang="en-GB" sz="2000" i="1">
              <a:solidFill>
                <a:srgbClr val="111166"/>
              </a:solidFill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36A11D9-B6DF-0A84-AD02-A2A2386D004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44827" y="2646784"/>
            <a:ext cx="1299248" cy="6107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D8A564E4-6B21-447D-49F4-7D03CC655A5A}"/>
              </a:ext>
            </a:extLst>
          </p:cNvPr>
          <p:cNvCxnSpPr>
            <a:cxnSpLocks/>
          </p:cNvCxnSpPr>
          <p:nvPr/>
        </p:nvCxnSpPr>
        <p:spPr bwMode="auto">
          <a:xfrm flipH="1">
            <a:off x="7231224" y="737119"/>
            <a:ext cx="2509935" cy="373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3A5070-DB07-2E64-C6F3-6364B645A719}"/>
              </a:ext>
            </a:extLst>
          </p:cNvPr>
          <p:cNvSpPr txBox="1"/>
          <p:nvPr/>
        </p:nvSpPr>
        <p:spPr>
          <a:xfrm>
            <a:off x="0" y="3908308"/>
            <a:ext cx="18836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ductus deferens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1FDFC13-318B-171A-9D4E-B1D4E663E10D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 flipV="1">
            <a:off x="1883641" y="2967135"/>
            <a:ext cx="4871722" cy="11412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C1855D01-D7F6-867B-2A46-39FF2357C5E8}"/>
              </a:ext>
            </a:extLst>
          </p:cNvPr>
          <p:cNvSpPr txBox="1"/>
          <p:nvPr/>
        </p:nvSpPr>
        <p:spPr>
          <a:xfrm>
            <a:off x="3199701" y="5694211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peritoneum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D7EE66A-A415-1FB7-FBB2-4DC2BE79BA0E}"/>
              </a:ext>
            </a:extLst>
          </p:cNvPr>
          <p:cNvSpPr txBox="1"/>
          <p:nvPr/>
        </p:nvSpPr>
        <p:spPr>
          <a:xfrm>
            <a:off x="3137496" y="2916798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blaas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263E642-0C4B-A21D-20F9-B293D1D67DB7}"/>
              </a:ext>
            </a:extLst>
          </p:cNvPr>
          <p:cNvSpPr txBox="1"/>
          <p:nvPr/>
        </p:nvSpPr>
        <p:spPr>
          <a:xfrm>
            <a:off x="0" y="1677894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rgbClr val="111166"/>
                </a:solidFill>
              </a:rPr>
              <a:t>spatium retropubicum</a:t>
            </a:r>
            <a:r>
              <a:rPr lang="en-GB" sz="2400" i="1">
                <a:solidFill>
                  <a:srgbClr val="111166"/>
                </a:solidFill>
              </a:rPr>
              <a:t> </a:t>
            </a:r>
            <a:r>
              <a:rPr lang="en-GB" sz="1600" i="1">
                <a:solidFill>
                  <a:srgbClr val="111166"/>
                </a:solidFill>
              </a:rPr>
              <a:t>(Retzius)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C00438B-2AD1-758E-4864-98659BF7D75D}"/>
              </a:ext>
            </a:extLst>
          </p:cNvPr>
          <p:cNvCxnSpPr>
            <a:cxnSpLocks/>
            <a:stCxn id="89" idx="3"/>
          </p:cNvCxnSpPr>
          <p:nvPr/>
        </p:nvCxnSpPr>
        <p:spPr bwMode="auto">
          <a:xfrm flipV="1">
            <a:off x="2498230" y="1828800"/>
            <a:ext cx="1495272" cy="203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8497CDE-F246-FF35-7B14-89A6D493D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6027576"/>
            <a:ext cx="616754" cy="616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52E89A-BE51-0CBE-DDDA-2C8288A90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82E1A7-E3D1-39A8-8731-F5B5B55F3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75" y="5375785"/>
            <a:ext cx="1273145" cy="1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1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A4A8A-3DBA-2453-6463-A4E46A564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09FDD-2F61-6C54-07E8-E067C5335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27" y="0"/>
            <a:ext cx="716055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63E0C8-CF8A-1D3F-3969-30288A094355}"/>
              </a:ext>
            </a:extLst>
          </p:cNvPr>
          <p:cNvSpPr txBox="1"/>
          <p:nvPr/>
        </p:nvSpPr>
        <p:spPr>
          <a:xfrm>
            <a:off x="7774889" y="279986"/>
            <a:ext cx="21155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inferior epigastric vein and artery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A875C5F-9C8F-34FA-EFA0-433D9AE2D913}"/>
              </a:ext>
            </a:extLst>
          </p:cNvPr>
          <p:cNvCxnSpPr>
            <a:cxnSpLocks/>
          </p:cNvCxnSpPr>
          <p:nvPr/>
        </p:nvCxnSpPr>
        <p:spPr bwMode="auto">
          <a:xfrm flipH="1">
            <a:off x="7445829" y="923109"/>
            <a:ext cx="1506582" cy="476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6A09BB-8070-44F1-285B-F844F602432F}"/>
              </a:ext>
            </a:extLst>
          </p:cNvPr>
          <p:cNvSpPr txBox="1"/>
          <p:nvPr/>
        </p:nvSpPr>
        <p:spPr>
          <a:xfrm>
            <a:off x="7055186" y="6027003"/>
            <a:ext cx="16685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external iliac artery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D6C88-B76B-91F8-0455-6ADCF7D988FB}"/>
              </a:ext>
            </a:extLst>
          </p:cNvPr>
          <p:cNvSpPr txBox="1"/>
          <p:nvPr/>
        </p:nvSpPr>
        <p:spPr>
          <a:xfrm>
            <a:off x="5594559" y="6027003"/>
            <a:ext cx="17299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external iliac vein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C310EB-A52B-80B0-B1C1-28509EB1F11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17836" y="3797559"/>
            <a:ext cx="242597" cy="22393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DB2682-8EE0-12BD-DAA3-DFEBF72C2C6D}"/>
              </a:ext>
            </a:extLst>
          </p:cNvPr>
          <p:cNvCxnSpPr>
            <a:cxnSpLocks/>
          </p:cNvCxnSpPr>
          <p:nvPr/>
        </p:nvCxnSpPr>
        <p:spPr bwMode="auto">
          <a:xfrm flipV="1">
            <a:off x="6848669" y="3582955"/>
            <a:ext cx="195943" cy="2416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1B0C12A-2FC3-79E0-2D9C-280CA969CDF3}"/>
              </a:ext>
            </a:extLst>
          </p:cNvPr>
          <p:cNvSpPr txBox="1"/>
          <p:nvPr/>
        </p:nvSpPr>
        <p:spPr>
          <a:xfrm>
            <a:off x="8181398" y="3644642"/>
            <a:ext cx="150377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testicular artery and vein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C4304CF-B80A-E51E-3330-E9C4B16B66A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91061" y="3816221"/>
            <a:ext cx="438539" cy="93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85B1BAE-75AD-AAE0-D43B-4665E02F77BC}"/>
              </a:ext>
            </a:extLst>
          </p:cNvPr>
          <p:cNvSpPr txBox="1"/>
          <p:nvPr/>
        </p:nvSpPr>
        <p:spPr>
          <a:xfrm>
            <a:off x="8079689" y="1581687"/>
            <a:ext cx="17361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deep inguinal ring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947F4CC-9D8A-2D1C-2398-76988E50C846}"/>
              </a:ext>
            </a:extLst>
          </p:cNvPr>
          <p:cNvSpPr/>
          <p:nvPr/>
        </p:nvSpPr>
        <p:spPr>
          <a:xfrm rot="2352727">
            <a:off x="7279979" y="1715991"/>
            <a:ext cx="617346" cy="576457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163127 w 557196"/>
              <a:gd name="connsiteY0" fmla="*/ 555454 h 555454"/>
              <a:gd name="connsiteX1" fmla="*/ 464 w 557196"/>
              <a:gd name="connsiteY1" fmla="*/ 287216 h 555454"/>
              <a:gd name="connsiteX2" fmla="*/ 265764 w 557196"/>
              <a:gd name="connsiteY2" fmla="*/ 316 h 555454"/>
              <a:gd name="connsiteX3" fmla="*/ 557191 w 557196"/>
              <a:gd name="connsiteY3" fmla="*/ 248026 h 555454"/>
              <a:gd name="connsiteX0" fmla="*/ 163127 w 559017"/>
              <a:gd name="connsiteY0" fmla="*/ 555349 h 555349"/>
              <a:gd name="connsiteX1" fmla="*/ 464 w 559017"/>
              <a:gd name="connsiteY1" fmla="*/ 287111 h 555349"/>
              <a:gd name="connsiteX2" fmla="*/ 265764 w 559017"/>
              <a:gd name="connsiteY2" fmla="*/ 211 h 555349"/>
              <a:gd name="connsiteX3" fmla="*/ 559012 w 559017"/>
              <a:gd name="connsiteY3" fmla="*/ 299542 h 555349"/>
              <a:gd name="connsiteX0" fmla="*/ 163127 w 560728"/>
              <a:gd name="connsiteY0" fmla="*/ 555522 h 555522"/>
              <a:gd name="connsiteX1" fmla="*/ 464 w 560728"/>
              <a:gd name="connsiteY1" fmla="*/ 287284 h 555522"/>
              <a:gd name="connsiteX2" fmla="*/ 265764 w 560728"/>
              <a:gd name="connsiteY2" fmla="*/ 384 h 555522"/>
              <a:gd name="connsiteX3" fmla="*/ 559012 w 560728"/>
              <a:gd name="connsiteY3" fmla="*/ 299715 h 5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728" h="555522">
                <a:moveTo>
                  <a:pt x="163127" y="555522"/>
                </a:moveTo>
                <a:cubicBezTo>
                  <a:pt x="88690" y="507706"/>
                  <a:pt x="11350" y="445122"/>
                  <a:pt x="464" y="287284"/>
                </a:cubicBezTo>
                <a:cubicBezTo>
                  <a:pt x="-10422" y="129446"/>
                  <a:pt x="172976" y="6916"/>
                  <a:pt x="265764" y="384"/>
                </a:cubicBezTo>
                <a:cubicBezTo>
                  <a:pt x="358552" y="-6148"/>
                  <a:pt x="582514" y="69554"/>
                  <a:pt x="559012" y="299715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C7F875-80B9-749A-14D0-D260913F3927}"/>
              </a:ext>
            </a:extLst>
          </p:cNvPr>
          <p:cNvSpPr txBox="1"/>
          <p:nvPr/>
        </p:nvSpPr>
        <p:spPr>
          <a:xfrm>
            <a:off x="4404049" y="1983091"/>
            <a:ext cx="20173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femoral ring, </a:t>
            </a:r>
          </a:p>
          <a:p>
            <a:r>
              <a:rPr lang="en-GB" sz="2000" i="1">
                <a:solidFill>
                  <a:schemeClr val="bg1"/>
                </a:solidFill>
              </a:rPr>
              <a:t>entrance of </a:t>
            </a:r>
          </a:p>
          <a:p>
            <a:r>
              <a:rPr lang="en-GB" sz="2000" i="1">
                <a:solidFill>
                  <a:schemeClr val="bg1"/>
                </a:solidFill>
              </a:rPr>
              <a:t>femoral canal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D59A126-DF75-7F4B-9D7F-71FCE57966C1}"/>
              </a:ext>
            </a:extLst>
          </p:cNvPr>
          <p:cNvSpPr/>
          <p:nvPr/>
        </p:nvSpPr>
        <p:spPr>
          <a:xfrm>
            <a:off x="6419462" y="1912775"/>
            <a:ext cx="371120" cy="363891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4E06DC2-C83D-F75A-12B0-423AA54DDF35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8955" y="2136710"/>
            <a:ext cx="522514" cy="1306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1061CD7-F717-9D69-F479-7D6A6C87E9A8}"/>
              </a:ext>
            </a:extLst>
          </p:cNvPr>
          <p:cNvSpPr txBox="1"/>
          <p:nvPr/>
        </p:nvSpPr>
        <p:spPr>
          <a:xfrm>
            <a:off x="3499758" y="709783"/>
            <a:ext cx="16828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pubic bone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ED9BBB-22BC-A77E-B290-2D7631902DC4}"/>
              </a:ext>
            </a:extLst>
          </p:cNvPr>
          <p:cNvSpPr txBox="1"/>
          <p:nvPr/>
        </p:nvSpPr>
        <p:spPr>
          <a:xfrm>
            <a:off x="2481943" y="1254905"/>
            <a:ext cx="32377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pectineal ligament </a:t>
            </a:r>
            <a:r>
              <a:rPr lang="en-GB" sz="1400" i="1">
                <a:solidFill>
                  <a:schemeClr val="bg1"/>
                </a:solidFill>
              </a:rPr>
              <a:t>(Cooper’s)</a:t>
            </a:r>
            <a:endParaRPr lang="en-GB" sz="2000" i="1">
              <a:solidFill>
                <a:schemeClr val="bg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3DD6561-3EAA-14FF-03C8-57D73FBC3476}"/>
              </a:ext>
            </a:extLst>
          </p:cNvPr>
          <p:cNvCxnSpPr>
            <a:cxnSpLocks/>
          </p:cNvCxnSpPr>
          <p:nvPr/>
        </p:nvCxnSpPr>
        <p:spPr bwMode="auto">
          <a:xfrm>
            <a:off x="5365102" y="1548882"/>
            <a:ext cx="289249" cy="93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5089DD-D4A6-5C93-D015-7D886FDD1449}"/>
              </a:ext>
            </a:extLst>
          </p:cNvPr>
          <p:cNvCxnSpPr>
            <a:cxnSpLocks/>
          </p:cNvCxnSpPr>
          <p:nvPr/>
        </p:nvCxnSpPr>
        <p:spPr bwMode="auto">
          <a:xfrm flipH="1">
            <a:off x="7828384" y="1810139"/>
            <a:ext cx="326571" cy="1212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A21C04C-E8B6-F5B6-3668-6FBF792871FC}"/>
              </a:ext>
            </a:extLst>
          </p:cNvPr>
          <p:cNvSpPr txBox="1"/>
          <p:nvPr/>
        </p:nvSpPr>
        <p:spPr>
          <a:xfrm>
            <a:off x="8114993" y="2525098"/>
            <a:ext cx="25727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iliopubic tract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32BDF01-05A5-CF26-3AF4-02810833285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322907" y="2472612"/>
            <a:ext cx="315996" cy="1399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A2C6FF3-BE11-6950-D6B2-DC825B2BDA3C}"/>
              </a:ext>
            </a:extLst>
          </p:cNvPr>
          <p:cNvCxnSpPr>
            <a:cxnSpLocks/>
          </p:cNvCxnSpPr>
          <p:nvPr/>
        </p:nvCxnSpPr>
        <p:spPr bwMode="auto">
          <a:xfrm flipH="1">
            <a:off x="7231224" y="905691"/>
            <a:ext cx="719702" cy="2046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2D3C794-26C6-C760-4C8F-79A816895BC2}"/>
              </a:ext>
            </a:extLst>
          </p:cNvPr>
          <p:cNvSpPr txBox="1"/>
          <p:nvPr/>
        </p:nvSpPr>
        <p:spPr>
          <a:xfrm>
            <a:off x="4683967" y="3749687"/>
            <a:ext cx="18836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deferent duct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E56DAB7-2870-39B3-2592-992D52356F3C}"/>
              </a:ext>
            </a:extLst>
          </p:cNvPr>
          <p:cNvSpPr txBox="1"/>
          <p:nvPr/>
        </p:nvSpPr>
        <p:spPr>
          <a:xfrm>
            <a:off x="3199701" y="5694211"/>
            <a:ext cx="17299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peritoneum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152BBE4-CF74-317A-04FA-49BA8C88D877}"/>
              </a:ext>
            </a:extLst>
          </p:cNvPr>
          <p:cNvSpPr txBox="1"/>
          <p:nvPr/>
        </p:nvSpPr>
        <p:spPr>
          <a:xfrm>
            <a:off x="2902365" y="2786170"/>
            <a:ext cx="172997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bladder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11852B4-F87E-D407-9E9B-8C1702510809}"/>
              </a:ext>
            </a:extLst>
          </p:cNvPr>
          <p:cNvSpPr txBox="1"/>
          <p:nvPr/>
        </p:nvSpPr>
        <p:spPr>
          <a:xfrm>
            <a:off x="3107094" y="1631242"/>
            <a:ext cx="249823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retropubic space </a:t>
            </a:r>
            <a:r>
              <a:rPr lang="en-GB" sz="1400" i="1">
                <a:solidFill>
                  <a:schemeClr val="bg1"/>
                </a:solidFill>
              </a:rPr>
              <a:t>(Retzius)</a:t>
            </a:r>
            <a:endParaRPr lang="en-GB" sz="2000" i="1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BFF796-2BEA-9E18-3CCE-AE6A7357BA7E}"/>
              </a:ext>
            </a:extLst>
          </p:cNvPr>
          <p:cNvCxnSpPr>
            <a:cxnSpLocks/>
          </p:cNvCxnSpPr>
          <p:nvPr/>
        </p:nvCxnSpPr>
        <p:spPr bwMode="auto">
          <a:xfrm flipV="1">
            <a:off x="6064898" y="2736980"/>
            <a:ext cx="880188" cy="1144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9EFC01E-FA2A-D3D7-FB11-7489424B9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6027576"/>
            <a:ext cx="616754" cy="616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89416-8E0E-76CD-8BC1-7F52C099C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A83709-5FCF-71C5-98B7-1590552C4B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75" y="5375785"/>
            <a:ext cx="1273145" cy="1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D692B-675A-A9B4-FB01-2CE27A13C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2147B-1666-3F67-930A-F135F49F5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48" y="0"/>
            <a:ext cx="766195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7CEEC5-8B5B-ADD3-E849-EE2F53C3AC61}"/>
              </a:ext>
            </a:extLst>
          </p:cNvPr>
          <p:cNvSpPr txBox="1"/>
          <p:nvPr/>
        </p:nvSpPr>
        <p:spPr>
          <a:xfrm>
            <a:off x="8120121" y="130697"/>
            <a:ext cx="21155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inferior epigastric vein and artery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3C3EB0-419B-F3B2-8321-A4575AA3BB47}"/>
              </a:ext>
            </a:extLst>
          </p:cNvPr>
          <p:cNvSpPr txBox="1"/>
          <p:nvPr/>
        </p:nvSpPr>
        <p:spPr>
          <a:xfrm>
            <a:off x="7081935" y="6054995"/>
            <a:ext cx="166859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external iliac artery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630850-BDB4-A97D-CAD4-4A54C279728F}"/>
              </a:ext>
            </a:extLst>
          </p:cNvPr>
          <p:cNvSpPr txBox="1"/>
          <p:nvPr/>
        </p:nvSpPr>
        <p:spPr>
          <a:xfrm>
            <a:off x="5613221" y="6064325"/>
            <a:ext cx="17299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external iliac vein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A8D6FC-6B00-A33F-DF3B-2DF40566245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408506" y="3564294"/>
            <a:ext cx="251927" cy="25472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B12266-D92D-A64C-894A-F3B412CCD6D0}"/>
              </a:ext>
            </a:extLst>
          </p:cNvPr>
          <p:cNvCxnSpPr>
            <a:cxnSpLocks/>
          </p:cNvCxnSpPr>
          <p:nvPr/>
        </p:nvCxnSpPr>
        <p:spPr bwMode="auto">
          <a:xfrm flipV="1">
            <a:off x="6802016" y="3508310"/>
            <a:ext cx="233266" cy="26125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31D7315-C58C-32A8-B313-88CBAF6C8C78}"/>
              </a:ext>
            </a:extLst>
          </p:cNvPr>
          <p:cNvSpPr txBox="1"/>
          <p:nvPr/>
        </p:nvSpPr>
        <p:spPr>
          <a:xfrm>
            <a:off x="8181398" y="3644642"/>
            <a:ext cx="150377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testicular artery and vein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E237D8-687C-3F37-8F66-78D7CA80DAB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91061" y="3816221"/>
            <a:ext cx="438539" cy="93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C54A302-70C0-AF06-3094-C396EF48E6DC}"/>
              </a:ext>
            </a:extLst>
          </p:cNvPr>
          <p:cNvSpPr txBox="1"/>
          <p:nvPr/>
        </p:nvSpPr>
        <p:spPr>
          <a:xfrm>
            <a:off x="8163664" y="1525704"/>
            <a:ext cx="17361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deep inguinal ring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86630B6-3CA8-6775-2023-7E780F9E397D}"/>
              </a:ext>
            </a:extLst>
          </p:cNvPr>
          <p:cNvSpPr/>
          <p:nvPr/>
        </p:nvSpPr>
        <p:spPr>
          <a:xfrm rot="2352727">
            <a:off x="7280034" y="1731186"/>
            <a:ext cx="563778" cy="505564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163127 w 557196"/>
              <a:gd name="connsiteY0" fmla="*/ 555454 h 555454"/>
              <a:gd name="connsiteX1" fmla="*/ 464 w 557196"/>
              <a:gd name="connsiteY1" fmla="*/ 287216 h 555454"/>
              <a:gd name="connsiteX2" fmla="*/ 265764 w 557196"/>
              <a:gd name="connsiteY2" fmla="*/ 316 h 555454"/>
              <a:gd name="connsiteX3" fmla="*/ 557191 w 557196"/>
              <a:gd name="connsiteY3" fmla="*/ 248026 h 555454"/>
              <a:gd name="connsiteX0" fmla="*/ 163127 w 559017"/>
              <a:gd name="connsiteY0" fmla="*/ 555349 h 555349"/>
              <a:gd name="connsiteX1" fmla="*/ 464 w 559017"/>
              <a:gd name="connsiteY1" fmla="*/ 287111 h 555349"/>
              <a:gd name="connsiteX2" fmla="*/ 265764 w 559017"/>
              <a:gd name="connsiteY2" fmla="*/ 211 h 555349"/>
              <a:gd name="connsiteX3" fmla="*/ 559012 w 559017"/>
              <a:gd name="connsiteY3" fmla="*/ 299542 h 555349"/>
              <a:gd name="connsiteX0" fmla="*/ 163127 w 560728"/>
              <a:gd name="connsiteY0" fmla="*/ 555522 h 555522"/>
              <a:gd name="connsiteX1" fmla="*/ 464 w 560728"/>
              <a:gd name="connsiteY1" fmla="*/ 287284 h 555522"/>
              <a:gd name="connsiteX2" fmla="*/ 265764 w 560728"/>
              <a:gd name="connsiteY2" fmla="*/ 384 h 555522"/>
              <a:gd name="connsiteX3" fmla="*/ 559012 w 560728"/>
              <a:gd name="connsiteY3" fmla="*/ 299715 h 555522"/>
              <a:gd name="connsiteX0" fmla="*/ 163127 w 559011"/>
              <a:gd name="connsiteY0" fmla="*/ 555909 h 555909"/>
              <a:gd name="connsiteX1" fmla="*/ 464 w 559011"/>
              <a:gd name="connsiteY1" fmla="*/ 287671 h 555909"/>
              <a:gd name="connsiteX2" fmla="*/ 265764 w 559011"/>
              <a:gd name="connsiteY2" fmla="*/ 771 h 555909"/>
              <a:gd name="connsiteX3" fmla="*/ 557282 w 559011"/>
              <a:gd name="connsiteY3" fmla="*/ 255181 h 555909"/>
              <a:gd name="connsiteX0" fmla="*/ 121473 w 563845"/>
              <a:gd name="connsiteY0" fmla="*/ 538128 h 538128"/>
              <a:gd name="connsiteX1" fmla="*/ 5298 w 563845"/>
              <a:gd name="connsiteY1" fmla="*/ 287671 h 538128"/>
              <a:gd name="connsiteX2" fmla="*/ 270598 w 563845"/>
              <a:gd name="connsiteY2" fmla="*/ 771 h 538128"/>
              <a:gd name="connsiteX3" fmla="*/ 562116 w 563845"/>
              <a:gd name="connsiteY3" fmla="*/ 255181 h 538128"/>
              <a:gd name="connsiteX0" fmla="*/ 99894 w 542266"/>
              <a:gd name="connsiteY0" fmla="*/ 538128 h 538128"/>
              <a:gd name="connsiteX1" fmla="*/ 7044 w 542266"/>
              <a:gd name="connsiteY1" fmla="*/ 232663 h 538128"/>
              <a:gd name="connsiteX2" fmla="*/ 249019 w 542266"/>
              <a:gd name="connsiteY2" fmla="*/ 771 h 538128"/>
              <a:gd name="connsiteX3" fmla="*/ 540537 w 542266"/>
              <a:gd name="connsiteY3" fmla="*/ 255181 h 538128"/>
              <a:gd name="connsiteX0" fmla="*/ 107696 w 550068"/>
              <a:gd name="connsiteY0" fmla="*/ 538128 h 538128"/>
              <a:gd name="connsiteX1" fmla="*/ 14846 w 550068"/>
              <a:gd name="connsiteY1" fmla="*/ 232663 h 538128"/>
              <a:gd name="connsiteX2" fmla="*/ 256821 w 550068"/>
              <a:gd name="connsiteY2" fmla="*/ 771 h 538128"/>
              <a:gd name="connsiteX3" fmla="*/ 548339 w 550068"/>
              <a:gd name="connsiteY3" fmla="*/ 255181 h 538128"/>
              <a:gd name="connsiteX0" fmla="*/ 107696 w 548339"/>
              <a:gd name="connsiteY0" fmla="*/ 540053 h 540053"/>
              <a:gd name="connsiteX1" fmla="*/ 14846 w 548339"/>
              <a:gd name="connsiteY1" fmla="*/ 234588 h 540053"/>
              <a:gd name="connsiteX2" fmla="*/ 256821 w 548339"/>
              <a:gd name="connsiteY2" fmla="*/ 2696 h 540053"/>
              <a:gd name="connsiteX3" fmla="*/ 548339 w 548339"/>
              <a:gd name="connsiteY3" fmla="*/ 257106 h 540053"/>
              <a:gd name="connsiteX0" fmla="*/ 107696 w 548339"/>
              <a:gd name="connsiteY0" fmla="*/ 538432 h 538432"/>
              <a:gd name="connsiteX1" fmla="*/ 14846 w 548339"/>
              <a:gd name="connsiteY1" fmla="*/ 232967 h 538432"/>
              <a:gd name="connsiteX2" fmla="*/ 256821 w 548339"/>
              <a:gd name="connsiteY2" fmla="*/ 1075 h 538432"/>
              <a:gd name="connsiteX3" fmla="*/ 548339 w 548339"/>
              <a:gd name="connsiteY3" fmla="*/ 255485 h 538432"/>
              <a:gd name="connsiteX0" fmla="*/ 97282 w 537925"/>
              <a:gd name="connsiteY0" fmla="*/ 475333 h 475333"/>
              <a:gd name="connsiteX1" fmla="*/ 4432 w 537925"/>
              <a:gd name="connsiteY1" fmla="*/ 169868 h 475333"/>
              <a:gd name="connsiteX2" fmla="*/ 203383 w 537925"/>
              <a:gd name="connsiteY2" fmla="*/ 10037 h 475333"/>
              <a:gd name="connsiteX3" fmla="*/ 537925 w 537925"/>
              <a:gd name="connsiteY3" fmla="*/ 192386 h 475333"/>
              <a:gd name="connsiteX0" fmla="*/ 97282 w 537925"/>
              <a:gd name="connsiteY0" fmla="*/ 466656 h 466656"/>
              <a:gd name="connsiteX1" fmla="*/ 4432 w 537925"/>
              <a:gd name="connsiteY1" fmla="*/ 161191 h 466656"/>
              <a:gd name="connsiteX2" fmla="*/ 203383 w 537925"/>
              <a:gd name="connsiteY2" fmla="*/ 1360 h 466656"/>
              <a:gd name="connsiteX3" fmla="*/ 537925 w 537925"/>
              <a:gd name="connsiteY3" fmla="*/ 183709 h 466656"/>
              <a:gd name="connsiteX0" fmla="*/ 115842 w 556485"/>
              <a:gd name="connsiteY0" fmla="*/ 466656 h 466656"/>
              <a:gd name="connsiteX1" fmla="*/ 3294 w 556485"/>
              <a:gd name="connsiteY1" fmla="*/ 178246 h 466656"/>
              <a:gd name="connsiteX2" fmla="*/ 221943 w 556485"/>
              <a:gd name="connsiteY2" fmla="*/ 1360 h 466656"/>
              <a:gd name="connsiteX3" fmla="*/ 556485 w 556485"/>
              <a:gd name="connsiteY3" fmla="*/ 183709 h 466656"/>
              <a:gd name="connsiteX0" fmla="*/ 95957 w 559241"/>
              <a:gd name="connsiteY0" fmla="*/ 451440 h 451440"/>
              <a:gd name="connsiteX1" fmla="*/ 6050 w 559241"/>
              <a:gd name="connsiteY1" fmla="*/ 178246 h 451440"/>
              <a:gd name="connsiteX2" fmla="*/ 224699 w 559241"/>
              <a:gd name="connsiteY2" fmla="*/ 1360 h 451440"/>
              <a:gd name="connsiteX3" fmla="*/ 559241 w 559241"/>
              <a:gd name="connsiteY3" fmla="*/ 183709 h 451440"/>
              <a:gd name="connsiteX0" fmla="*/ 101597 w 564881"/>
              <a:gd name="connsiteY0" fmla="*/ 451440 h 451440"/>
              <a:gd name="connsiteX1" fmla="*/ 11690 w 564881"/>
              <a:gd name="connsiteY1" fmla="*/ 178246 h 451440"/>
              <a:gd name="connsiteX2" fmla="*/ 230339 w 564881"/>
              <a:gd name="connsiteY2" fmla="*/ 1360 h 451440"/>
              <a:gd name="connsiteX3" fmla="*/ 564881 w 564881"/>
              <a:gd name="connsiteY3" fmla="*/ 183709 h 451440"/>
              <a:gd name="connsiteX0" fmla="*/ 113790 w 577074"/>
              <a:gd name="connsiteY0" fmla="*/ 451440 h 451440"/>
              <a:gd name="connsiteX1" fmla="*/ 23883 w 577074"/>
              <a:gd name="connsiteY1" fmla="*/ 178246 h 451440"/>
              <a:gd name="connsiteX2" fmla="*/ 242532 w 577074"/>
              <a:gd name="connsiteY2" fmla="*/ 1360 h 451440"/>
              <a:gd name="connsiteX3" fmla="*/ 577074 w 577074"/>
              <a:gd name="connsiteY3" fmla="*/ 183709 h 451440"/>
              <a:gd name="connsiteX0" fmla="*/ 113790 w 525228"/>
              <a:gd name="connsiteY0" fmla="*/ 453386 h 453386"/>
              <a:gd name="connsiteX1" fmla="*/ 23883 w 525228"/>
              <a:gd name="connsiteY1" fmla="*/ 180192 h 453386"/>
              <a:gd name="connsiteX2" fmla="*/ 242532 w 525228"/>
              <a:gd name="connsiteY2" fmla="*/ 3306 h 453386"/>
              <a:gd name="connsiteX3" fmla="*/ 525228 w 525228"/>
              <a:gd name="connsiteY3" fmla="*/ 160907 h 453386"/>
              <a:gd name="connsiteX0" fmla="*/ 113790 w 525228"/>
              <a:gd name="connsiteY0" fmla="*/ 452049 h 452049"/>
              <a:gd name="connsiteX1" fmla="*/ 23883 w 525228"/>
              <a:gd name="connsiteY1" fmla="*/ 178855 h 452049"/>
              <a:gd name="connsiteX2" fmla="*/ 242532 w 525228"/>
              <a:gd name="connsiteY2" fmla="*/ 1969 h 452049"/>
              <a:gd name="connsiteX3" fmla="*/ 525228 w 525228"/>
              <a:gd name="connsiteY3" fmla="*/ 159570 h 452049"/>
              <a:gd name="connsiteX0" fmla="*/ 105043 w 516481"/>
              <a:gd name="connsiteY0" fmla="*/ 455009 h 455009"/>
              <a:gd name="connsiteX1" fmla="*/ 15136 w 516481"/>
              <a:gd name="connsiteY1" fmla="*/ 181815 h 455009"/>
              <a:gd name="connsiteX2" fmla="*/ 280386 w 516481"/>
              <a:gd name="connsiteY2" fmla="*/ 1754 h 455009"/>
              <a:gd name="connsiteX3" fmla="*/ 516481 w 516481"/>
              <a:gd name="connsiteY3" fmla="*/ 162530 h 455009"/>
              <a:gd name="connsiteX0" fmla="*/ 102956 w 514394"/>
              <a:gd name="connsiteY0" fmla="*/ 481647 h 481647"/>
              <a:gd name="connsiteX1" fmla="*/ 13049 w 514394"/>
              <a:gd name="connsiteY1" fmla="*/ 208453 h 481647"/>
              <a:gd name="connsiteX2" fmla="*/ 250071 w 514394"/>
              <a:gd name="connsiteY2" fmla="*/ 796 h 481647"/>
              <a:gd name="connsiteX3" fmla="*/ 514394 w 514394"/>
              <a:gd name="connsiteY3" fmla="*/ 189168 h 481647"/>
              <a:gd name="connsiteX0" fmla="*/ 102956 w 514394"/>
              <a:gd name="connsiteY0" fmla="*/ 481647 h 481647"/>
              <a:gd name="connsiteX1" fmla="*/ 13049 w 514394"/>
              <a:gd name="connsiteY1" fmla="*/ 208453 h 481647"/>
              <a:gd name="connsiteX2" fmla="*/ 250071 w 514394"/>
              <a:gd name="connsiteY2" fmla="*/ 796 h 481647"/>
              <a:gd name="connsiteX3" fmla="*/ 514394 w 514394"/>
              <a:gd name="connsiteY3" fmla="*/ 189168 h 481647"/>
              <a:gd name="connsiteX0" fmla="*/ 102956 w 522416"/>
              <a:gd name="connsiteY0" fmla="*/ 481745 h 481745"/>
              <a:gd name="connsiteX1" fmla="*/ 13049 w 522416"/>
              <a:gd name="connsiteY1" fmla="*/ 208551 h 481745"/>
              <a:gd name="connsiteX2" fmla="*/ 250071 w 522416"/>
              <a:gd name="connsiteY2" fmla="*/ 894 h 481745"/>
              <a:gd name="connsiteX3" fmla="*/ 514394 w 522416"/>
              <a:gd name="connsiteY3" fmla="*/ 189266 h 481745"/>
              <a:gd name="connsiteX0" fmla="*/ 107277 w 528961"/>
              <a:gd name="connsiteY0" fmla="*/ 487625 h 487625"/>
              <a:gd name="connsiteX1" fmla="*/ 17370 w 528961"/>
              <a:gd name="connsiteY1" fmla="*/ 214431 h 487625"/>
              <a:gd name="connsiteX2" fmla="*/ 312836 w 528961"/>
              <a:gd name="connsiteY2" fmla="*/ 779 h 487625"/>
              <a:gd name="connsiteX3" fmla="*/ 518715 w 528961"/>
              <a:gd name="connsiteY3" fmla="*/ 195146 h 487625"/>
              <a:gd name="connsiteX0" fmla="*/ 107277 w 528961"/>
              <a:gd name="connsiteY0" fmla="*/ 487625 h 487625"/>
              <a:gd name="connsiteX1" fmla="*/ 17370 w 528961"/>
              <a:gd name="connsiteY1" fmla="*/ 214431 h 487625"/>
              <a:gd name="connsiteX2" fmla="*/ 312836 w 528961"/>
              <a:gd name="connsiteY2" fmla="*/ 779 h 487625"/>
              <a:gd name="connsiteX3" fmla="*/ 518715 w 528961"/>
              <a:gd name="connsiteY3" fmla="*/ 195146 h 487625"/>
              <a:gd name="connsiteX0" fmla="*/ 89880 w 511564"/>
              <a:gd name="connsiteY0" fmla="*/ 487625 h 487625"/>
              <a:gd name="connsiteX1" fmla="*/ 24873 w 511564"/>
              <a:gd name="connsiteY1" fmla="*/ 155708 h 487625"/>
              <a:gd name="connsiteX2" fmla="*/ 295439 w 511564"/>
              <a:gd name="connsiteY2" fmla="*/ 779 h 487625"/>
              <a:gd name="connsiteX3" fmla="*/ 501318 w 511564"/>
              <a:gd name="connsiteY3" fmla="*/ 195146 h 487625"/>
              <a:gd name="connsiteX0" fmla="*/ 100115 w 521799"/>
              <a:gd name="connsiteY0" fmla="*/ 487625 h 487625"/>
              <a:gd name="connsiteX1" fmla="*/ 35108 w 521799"/>
              <a:gd name="connsiteY1" fmla="*/ 155708 h 487625"/>
              <a:gd name="connsiteX2" fmla="*/ 305674 w 521799"/>
              <a:gd name="connsiteY2" fmla="*/ 779 h 487625"/>
              <a:gd name="connsiteX3" fmla="*/ 511553 w 521799"/>
              <a:gd name="connsiteY3" fmla="*/ 195146 h 487625"/>
              <a:gd name="connsiteX0" fmla="*/ 100115 w 511553"/>
              <a:gd name="connsiteY0" fmla="*/ 487852 h 487852"/>
              <a:gd name="connsiteX1" fmla="*/ 35108 w 511553"/>
              <a:gd name="connsiteY1" fmla="*/ 155935 h 487852"/>
              <a:gd name="connsiteX2" fmla="*/ 305674 w 511553"/>
              <a:gd name="connsiteY2" fmla="*/ 1006 h 487852"/>
              <a:gd name="connsiteX3" fmla="*/ 511553 w 511553"/>
              <a:gd name="connsiteY3" fmla="*/ 195373 h 487852"/>
              <a:gd name="connsiteX0" fmla="*/ 100115 w 512075"/>
              <a:gd name="connsiteY0" fmla="*/ 487201 h 487201"/>
              <a:gd name="connsiteX1" fmla="*/ 35108 w 512075"/>
              <a:gd name="connsiteY1" fmla="*/ 155284 h 487201"/>
              <a:gd name="connsiteX2" fmla="*/ 305674 w 512075"/>
              <a:gd name="connsiteY2" fmla="*/ 355 h 487201"/>
              <a:gd name="connsiteX3" fmla="*/ 511553 w 512075"/>
              <a:gd name="connsiteY3" fmla="*/ 194722 h 48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75" h="487201">
                <a:moveTo>
                  <a:pt x="100115" y="487201"/>
                </a:moveTo>
                <a:cubicBezTo>
                  <a:pt x="-14243" y="415920"/>
                  <a:pt x="-22839" y="242065"/>
                  <a:pt x="35108" y="155284"/>
                </a:cubicBezTo>
                <a:cubicBezTo>
                  <a:pt x="93055" y="68503"/>
                  <a:pt x="114704" y="24981"/>
                  <a:pt x="305674" y="355"/>
                </a:cubicBezTo>
                <a:cubicBezTo>
                  <a:pt x="398462" y="-6177"/>
                  <a:pt x="521072" y="78382"/>
                  <a:pt x="511553" y="194722"/>
                </a:cubicBezTo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02C371-1062-026D-DA9A-1E7ED36DC186}"/>
              </a:ext>
            </a:extLst>
          </p:cNvPr>
          <p:cNvSpPr txBox="1"/>
          <p:nvPr/>
        </p:nvSpPr>
        <p:spPr>
          <a:xfrm>
            <a:off x="3095142" y="2133845"/>
            <a:ext cx="337965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>
                <a:solidFill>
                  <a:schemeClr val="bg1"/>
                </a:solidFill>
              </a:rPr>
              <a:t>femoral ring, </a:t>
            </a:r>
          </a:p>
          <a:p>
            <a:pPr algn="ctr"/>
            <a:r>
              <a:rPr lang="en-GB" sz="2000" i="1">
                <a:solidFill>
                  <a:schemeClr val="bg1"/>
                </a:solidFill>
              </a:rPr>
              <a:t>entrance of femoral canal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D28D1C9-88CA-383A-2459-FCEB5D225796}"/>
              </a:ext>
            </a:extLst>
          </p:cNvPr>
          <p:cNvSpPr/>
          <p:nvPr/>
        </p:nvSpPr>
        <p:spPr>
          <a:xfrm>
            <a:off x="6391469" y="1847461"/>
            <a:ext cx="445766" cy="438539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443125-657B-548D-38D2-94004E09450E}"/>
              </a:ext>
            </a:extLst>
          </p:cNvPr>
          <p:cNvCxnSpPr>
            <a:cxnSpLocks/>
          </p:cNvCxnSpPr>
          <p:nvPr/>
        </p:nvCxnSpPr>
        <p:spPr bwMode="auto">
          <a:xfrm flipV="1">
            <a:off x="5495731" y="2136710"/>
            <a:ext cx="895738" cy="233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835E357-DC27-3D95-CDAA-E3AB80F3FA5A}"/>
              </a:ext>
            </a:extLst>
          </p:cNvPr>
          <p:cNvSpPr txBox="1"/>
          <p:nvPr/>
        </p:nvSpPr>
        <p:spPr>
          <a:xfrm>
            <a:off x="3527750" y="635138"/>
            <a:ext cx="16828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pubic bone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CB89A7-DC32-4405-FC31-4489BA393315}"/>
              </a:ext>
            </a:extLst>
          </p:cNvPr>
          <p:cNvSpPr txBox="1"/>
          <p:nvPr/>
        </p:nvSpPr>
        <p:spPr>
          <a:xfrm>
            <a:off x="2481943" y="1142938"/>
            <a:ext cx="32377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pectineal ligament </a:t>
            </a:r>
            <a:r>
              <a:rPr lang="en-GB" sz="1400" i="1">
                <a:solidFill>
                  <a:schemeClr val="bg1"/>
                </a:solidFill>
              </a:rPr>
              <a:t>(Cooper’s)</a:t>
            </a:r>
            <a:endParaRPr lang="en-GB" sz="2000" i="1">
              <a:solidFill>
                <a:schemeClr val="bg1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E9AE93-647C-9FF0-305A-0890225400E3}"/>
              </a:ext>
            </a:extLst>
          </p:cNvPr>
          <p:cNvCxnSpPr>
            <a:cxnSpLocks/>
          </p:cNvCxnSpPr>
          <p:nvPr/>
        </p:nvCxnSpPr>
        <p:spPr bwMode="auto">
          <a:xfrm>
            <a:off x="5309118" y="1418253"/>
            <a:ext cx="410547" cy="1866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07929B4-3580-AD6D-6C4C-C91218D80A4F}"/>
              </a:ext>
            </a:extLst>
          </p:cNvPr>
          <p:cNvCxnSpPr>
            <a:cxnSpLocks/>
          </p:cNvCxnSpPr>
          <p:nvPr/>
        </p:nvCxnSpPr>
        <p:spPr bwMode="auto">
          <a:xfrm flipH="1">
            <a:off x="7884367" y="1772816"/>
            <a:ext cx="326571" cy="1212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1AF2C84-A379-C879-143A-D20F053DA61B}"/>
              </a:ext>
            </a:extLst>
          </p:cNvPr>
          <p:cNvSpPr txBox="1"/>
          <p:nvPr/>
        </p:nvSpPr>
        <p:spPr>
          <a:xfrm>
            <a:off x="8615736" y="2512034"/>
            <a:ext cx="16292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iliopubic tract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F68DBC3-CC29-7B1C-C334-F5BF898D1D3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56023" y="2499361"/>
            <a:ext cx="238864" cy="1337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1B1C4D9-9034-CA86-0D63-29C45537246D}"/>
              </a:ext>
            </a:extLst>
          </p:cNvPr>
          <p:cNvCxnSpPr>
            <a:cxnSpLocks/>
          </p:cNvCxnSpPr>
          <p:nvPr/>
        </p:nvCxnSpPr>
        <p:spPr bwMode="auto">
          <a:xfrm flipH="1">
            <a:off x="7343191" y="662474"/>
            <a:ext cx="7557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FCA4A87-4C54-7C66-7223-CCA8E364669E}"/>
              </a:ext>
            </a:extLst>
          </p:cNvPr>
          <p:cNvSpPr txBox="1"/>
          <p:nvPr/>
        </p:nvSpPr>
        <p:spPr>
          <a:xfrm>
            <a:off x="4683967" y="3749687"/>
            <a:ext cx="18836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chemeClr val="bg1"/>
                </a:solidFill>
              </a:rPr>
              <a:t>deferent duct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1055FB-977D-08CA-5606-C4C95A7A0AC9}"/>
              </a:ext>
            </a:extLst>
          </p:cNvPr>
          <p:cNvSpPr txBox="1"/>
          <p:nvPr/>
        </p:nvSpPr>
        <p:spPr>
          <a:xfrm>
            <a:off x="3199701" y="5694211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chemeClr val="bg1"/>
                </a:solidFill>
              </a:rPr>
              <a:t>peritoneum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A58699A-E8E6-25A5-3F8D-9EF6B6734DF3}"/>
              </a:ext>
            </a:extLst>
          </p:cNvPr>
          <p:cNvSpPr txBox="1"/>
          <p:nvPr/>
        </p:nvSpPr>
        <p:spPr>
          <a:xfrm>
            <a:off x="3137496" y="2916798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chemeClr val="bg1"/>
                </a:solidFill>
              </a:rPr>
              <a:t>bladder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E8A23DD-9EDB-BEA6-B81C-CD37624C2969}"/>
              </a:ext>
            </a:extLst>
          </p:cNvPr>
          <p:cNvSpPr txBox="1"/>
          <p:nvPr/>
        </p:nvSpPr>
        <p:spPr>
          <a:xfrm>
            <a:off x="3340359" y="1603250"/>
            <a:ext cx="249823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i="1">
                <a:solidFill>
                  <a:schemeClr val="bg1"/>
                </a:solidFill>
              </a:rPr>
              <a:t>retropubic space </a:t>
            </a:r>
            <a:r>
              <a:rPr lang="en-GB" sz="1400" i="1">
                <a:solidFill>
                  <a:schemeClr val="bg1"/>
                </a:solidFill>
              </a:rPr>
              <a:t>(Retzius)</a:t>
            </a:r>
            <a:endParaRPr lang="en-GB" sz="2000" i="1">
              <a:solidFill>
                <a:schemeClr val="bg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6280FB-EBAD-117C-620E-39FBB0CA1FFF}"/>
              </a:ext>
            </a:extLst>
          </p:cNvPr>
          <p:cNvCxnSpPr>
            <a:cxnSpLocks/>
          </p:cNvCxnSpPr>
          <p:nvPr/>
        </p:nvCxnSpPr>
        <p:spPr bwMode="auto">
          <a:xfrm flipV="1">
            <a:off x="6018245" y="2727649"/>
            <a:ext cx="880188" cy="11445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D26E7E3-B1CD-CA97-6BB1-4F7A9DAF2CAA}"/>
              </a:ext>
            </a:extLst>
          </p:cNvPr>
          <p:cNvSpPr/>
          <p:nvPr/>
        </p:nvSpPr>
        <p:spPr>
          <a:xfrm>
            <a:off x="7567127" y="783771"/>
            <a:ext cx="1698171" cy="272986"/>
          </a:xfrm>
          <a:custGeom>
            <a:avLst/>
            <a:gdLst>
              <a:gd name="connsiteX0" fmla="*/ 0 w 1698171"/>
              <a:gd name="connsiteY0" fmla="*/ 261258 h 272986"/>
              <a:gd name="connsiteX1" fmla="*/ 1156995 w 1698171"/>
              <a:gd name="connsiteY1" fmla="*/ 242596 h 272986"/>
              <a:gd name="connsiteX2" fmla="*/ 1698171 w 1698171"/>
              <a:gd name="connsiteY2" fmla="*/ 0 h 27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1" h="272986">
                <a:moveTo>
                  <a:pt x="0" y="261258"/>
                </a:moveTo>
                <a:cubicBezTo>
                  <a:pt x="436983" y="273698"/>
                  <a:pt x="873966" y="286139"/>
                  <a:pt x="1156995" y="242596"/>
                </a:cubicBezTo>
                <a:cubicBezTo>
                  <a:pt x="1440024" y="199053"/>
                  <a:pt x="1569097" y="99526"/>
                  <a:pt x="1698171" y="0"/>
                </a:cubicBezTo>
              </a:path>
            </a:pathLst>
          </a:custGeom>
          <a:noFill/>
          <a:ln w="9525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A0ECE4F-850A-319D-F64F-F5EA710E78BF}"/>
              </a:ext>
            </a:extLst>
          </p:cNvPr>
          <p:cNvSpPr/>
          <p:nvPr/>
        </p:nvSpPr>
        <p:spPr>
          <a:xfrm rot="737485">
            <a:off x="7359230" y="2206110"/>
            <a:ext cx="130628" cy="27992"/>
          </a:xfrm>
          <a:custGeom>
            <a:avLst/>
            <a:gdLst>
              <a:gd name="connsiteX0" fmla="*/ 0 w 130628"/>
              <a:gd name="connsiteY0" fmla="*/ 0 h 27992"/>
              <a:gd name="connsiteX1" fmla="*/ 130628 w 130628"/>
              <a:gd name="connsiteY1" fmla="*/ 27992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" h="27992">
                <a:moveTo>
                  <a:pt x="0" y="0"/>
                </a:moveTo>
                <a:lnTo>
                  <a:pt x="130628" y="27992"/>
                </a:lnTo>
              </a:path>
            </a:pathLst>
          </a:custGeom>
          <a:noFill/>
          <a:ln w="19050"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155069-F233-601F-E020-B44EC5A0D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6027576"/>
            <a:ext cx="616754" cy="616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DB14D0-5D54-F306-99A5-BC02FF432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237ABE-C88C-B704-363C-5DA26AD18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75" y="5375785"/>
            <a:ext cx="1273145" cy="1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10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BB37B-E9D3-3160-8FF4-5338DEABC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AF4A1-4185-7666-10E4-4111DD31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F8199-9D77-7CC5-396E-8782F2B7D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 more zoomed out photo of the same specimen</a:t>
            </a:r>
          </a:p>
        </p:txBody>
      </p:sp>
    </p:spTree>
    <p:extLst>
      <p:ext uri="{BB962C8B-B14F-4D97-AF65-F5344CB8AC3E}">
        <p14:creationId xmlns:p14="http://schemas.microsoft.com/office/powerpoint/2010/main" val="101362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323010-40F4-5F47-B85C-7E152FDAE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38" y="0"/>
            <a:ext cx="62007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6C8573-E682-431E-89D9-0F19DFE807F4}"/>
              </a:ext>
            </a:extLst>
          </p:cNvPr>
          <p:cNvSpPr txBox="1"/>
          <p:nvPr/>
        </p:nvSpPr>
        <p:spPr>
          <a:xfrm>
            <a:off x="9305110" y="84043"/>
            <a:ext cx="257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inferior epigastric vein and artery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753A21-EC11-4E0F-ABC3-47EA17DB261D}"/>
              </a:ext>
            </a:extLst>
          </p:cNvPr>
          <p:cNvCxnSpPr>
            <a:cxnSpLocks/>
          </p:cNvCxnSpPr>
          <p:nvPr/>
        </p:nvCxnSpPr>
        <p:spPr bwMode="auto">
          <a:xfrm flipH="1">
            <a:off x="7053943" y="867747"/>
            <a:ext cx="3666930" cy="5691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B116864-C126-4D63-BE3B-2EA9BCDFB71B}"/>
              </a:ext>
            </a:extLst>
          </p:cNvPr>
          <p:cNvSpPr txBox="1"/>
          <p:nvPr/>
        </p:nvSpPr>
        <p:spPr>
          <a:xfrm>
            <a:off x="6727371" y="6027003"/>
            <a:ext cx="166859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external iliac artery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87F648-6535-460D-AC14-6A750CF94159}"/>
              </a:ext>
            </a:extLst>
          </p:cNvPr>
          <p:cNvSpPr txBox="1"/>
          <p:nvPr/>
        </p:nvSpPr>
        <p:spPr>
          <a:xfrm>
            <a:off x="5351963" y="6027003"/>
            <a:ext cx="17299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external iliac vein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D63326-B325-4D93-8A6F-609918E1F4C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48669" y="4170784"/>
            <a:ext cx="634482" cy="19594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35A3A2-2E94-4712-B071-B1742A274FEB}"/>
              </a:ext>
            </a:extLst>
          </p:cNvPr>
          <p:cNvCxnSpPr>
            <a:cxnSpLocks/>
          </p:cNvCxnSpPr>
          <p:nvPr/>
        </p:nvCxnSpPr>
        <p:spPr bwMode="auto">
          <a:xfrm flipV="1">
            <a:off x="6279502" y="4077478"/>
            <a:ext cx="298580" cy="2015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036E4BF-A12E-4018-A422-9932C2B2BD26}"/>
              </a:ext>
            </a:extLst>
          </p:cNvPr>
          <p:cNvSpPr txBox="1"/>
          <p:nvPr/>
        </p:nvSpPr>
        <p:spPr>
          <a:xfrm>
            <a:off x="9375717" y="3961883"/>
            <a:ext cx="257276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testicular artery and vein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62B4666-523D-43E1-B3B1-226A6AEC6A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65910" y="3498980"/>
            <a:ext cx="2146041" cy="718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29013A9-43AC-4293-95BB-441491004C03}"/>
              </a:ext>
            </a:extLst>
          </p:cNvPr>
          <p:cNvSpPr txBox="1"/>
          <p:nvPr/>
        </p:nvSpPr>
        <p:spPr>
          <a:xfrm>
            <a:off x="9376644" y="2290814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deep inguinal ring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3506570-5C0A-4DFF-9BE2-92046E3D8B46}"/>
              </a:ext>
            </a:extLst>
          </p:cNvPr>
          <p:cNvSpPr/>
          <p:nvPr/>
        </p:nvSpPr>
        <p:spPr>
          <a:xfrm rot="2503370">
            <a:off x="6779330" y="2463004"/>
            <a:ext cx="455503" cy="499222"/>
          </a:xfrm>
          <a:custGeom>
            <a:avLst/>
            <a:gdLst>
              <a:gd name="connsiteX0" fmla="*/ 0 w 605245"/>
              <a:gd name="connsiteY0" fmla="*/ 324222 h 648444"/>
              <a:gd name="connsiteX1" fmla="*/ 302623 w 605245"/>
              <a:gd name="connsiteY1" fmla="*/ 0 h 648444"/>
              <a:gd name="connsiteX2" fmla="*/ 605246 w 605245"/>
              <a:gd name="connsiteY2" fmla="*/ 324222 h 648444"/>
              <a:gd name="connsiteX3" fmla="*/ 302623 w 605245"/>
              <a:gd name="connsiteY3" fmla="*/ 648444 h 648444"/>
              <a:gd name="connsiteX4" fmla="*/ 0 w 605245"/>
              <a:gd name="connsiteY4" fmla="*/ 324222 h 648444"/>
              <a:gd name="connsiteX0" fmla="*/ 0 w 609978"/>
              <a:gd name="connsiteY0" fmla="*/ 324222 h 662034"/>
              <a:gd name="connsiteX1" fmla="*/ 302623 w 609978"/>
              <a:gd name="connsiteY1" fmla="*/ 0 h 662034"/>
              <a:gd name="connsiteX2" fmla="*/ 605246 w 609978"/>
              <a:gd name="connsiteY2" fmla="*/ 324222 h 662034"/>
              <a:gd name="connsiteX3" fmla="*/ 474617 w 609978"/>
              <a:gd name="connsiteY3" fmla="*/ 573799 h 662034"/>
              <a:gd name="connsiteX4" fmla="*/ 302623 w 609978"/>
              <a:gd name="connsiteY4" fmla="*/ 648444 h 662034"/>
              <a:gd name="connsiteX5" fmla="*/ 0 w 609978"/>
              <a:gd name="connsiteY5" fmla="*/ 324222 h 662034"/>
              <a:gd name="connsiteX0" fmla="*/ 605246 w 696686"/>
              <a:gd name="connsiteY0" fmla="*/ 324222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05246 w 696686"/>
              <a:gd name="connsiteY0" fmla="*/ 128280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96686"/>
              <a:gd name="connsiteY0" fmla="*/ 520166 h 662034"/>
              <a:gd name="connsiteX1" fmla="*/ 474617 w 696686"/>
              <a:gd name="connsiteY1" fmla="*/ 573799 h 662034"/>
              <a:gd name="connsiteX2" fmla="*/ 302623 w 696686"/>
              <a:gd name="connsiteY2" fmla="*/ 648444 h 662034"/>
              <a:gd name="connsiteX3" fmla="*/ 0 w 696686"/>
              <a:gd name="connsiteY3" fmla="*/ 324222 h 662034"/>
              <a:gd name="connsiteX4" fmla="*/ 302623 w 696686"/>
              <a:gd name="connsiteY4" fmla="*/ 0 h 662034"/>
              <a:gd name="connsiteX5" fmla="*/ 696686 w 696686"/>
              <a:gd name="connsiteY5" fmla="*/ 415662 h 662034"/>
              <a:gd name="connsiteX0" fmla="*/ 623907 w 631372"/>
              <a:gd name="connsiteY0" fmla="*/ 521181 h 663049"/>
              <a:gd name="connsiteX1" fmla="*/ 474617 w 631372"/>
              <a:gd name="connsiteY1" fmla="*/ 574814 h 663049"/>
              <a:gd name="connsiteX2" fmla="*/ 302623 w 631372"/>
              <a:gd name="connsiteY2" fmla="*/ 649459 h 663049"/>
              <a:gd name="connsiteX3" fmla="*/ 0 w 631372"/>
              <a:gd name="connsiteY3" fmla="*/ 325237 h 663049"/>
              <a:gd name="connsiteX4" fmla="*/ 302623 w 631372"/>
              <a:gd name="connsiteY4" fmla="*/ 1015 h 663049"/>
              <a:gd name="connsiteX5" fmla="*/ 631372 w 631372"/>
              <a:gd name="connsiteY5" fmla="*/ 258056 h 663049"/>
              <a:gd name="connsiteX0" fmla="*/ 623907 w 631372"/>
              <a:gd name="connsiteY0" fmla="*/ 520851 h 662719"/>
              <a:gd name="connsiteX1" fmla="*/ 474617 w 631372"/>
              <a:gd name="connsiteY1" fmla="*/ 574484 h 662719"/>
              <a:gd name="connsiteX2" fmla="*/ 302623 w 631372"/>
              <a:gd name="connsiteY2" fmla="*/ 649129 h 662719"/>
              <a:gd name="connsiteX3" fmla="*/ 0 w 631372"/>
              <a:gd name="connsiteY3" fmla="*/ 324907 h 662719"/>
              <a:gd name="connsiteX4" fmla="*/ 302623 w 631372"/>
              <a:gd name="connsiteY4" fmla="*/ 685 h 662719"/>
              <a:gd name="connsiteX5" fmla="*/ 631372 w 631372"/>
              <a:gd name="connsiteY5" fmla="*/ 257726 h 662719"/>
              <a:gd name="connsiteX0" fmla="*/ 474617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2"/>
              <a:gd name="connsiteY0" fmla="*/ 574484 h 662719"/>
              <a:gd name="connsiteX1" fmla="*/ 302623 w 631372"/>
              <a:gd name="connsiteY1" fmla="*/ 649129 h 662719"/>
              <a:gd name="connsiteX2" fmla="*/ 0 w 631372"/>
              <a:gd name="connsiteY2" fmla="*/ 324907 h 662719"/>
              <a:gd name="connsiteX3" fmla="*/ 302623 w 631372"/>
              <a:gd name="connsiteY3" fmla="*/ 685 h 662719"/>
              <a:gd name="connsiteX4" fmla="*/ 631372 w 631372"/>
              <a:gd name="connsiteY4" fmla="*/ 257726 h 662719"/>
              <a:gd name="connsiteX0" fmla="*/ 502609 w 631376"/>
              <a:gd name="connsiteY0" fmla="*/ 574587 h 662822"/>
              <a:gd name="connsiteX1" fmla="*/ 302623 w 631376"/>
              <a:gd name="connsiteY1" fmla="*/ 649232 h 662822"/>
              <a:gd name="connsiteX2" fmla="*/ 0 w 631376"/>
              <a:gd name="connsiteY2" fmla="*/ 325010 h 662822"/>
              <a:gd name="connsiteX3" fmla="*/ 302623 w 631376"/>
              <a:gd name="connsiteY3" fmla="*/ 788 h 662822"/>
              <a:gd name="connsiteX4" fmla="*/ 631372 w 631376"/>
              <a:gd name="connsiteY4" fmla="*/ 257829 h 662822"/>
              <a:gd name="connsiteX0" fmla="*/ 502609 w 594055"/>
              <a:gd name="connsiteY0" fmla="*/ 574877 h 663112"/>
              <a:gd name="connsiteX1" fmla="*/ 302623 w 594055"/>
              <a:gd name="connsiteY1" fmla="*/ 649522 h 663112"/>
              <a:gd name="connsiteX2" fmla="*/ 0 w 594055"/>
              <a:gd name="connsiteY2" fmla="*/ 325300 h 663112"/>
              <a:gd name="connsiteX3" fmla="*/ 302623 w 594055"/>
              <a:gd name="connsiteY3" fmla="*/ 1078 h 663112"/>
              <a:gd name="connsiteX4" fmla="*/ 594050 w 594055"/>
              <a:gd name="connsiteY4" fmla="*/ 248788 h 663112"/>
              <a:gd name="connsiteX0" fmla="*/ 504106 w 595552"/>
              <a:gd name="connsiteY0" fmla="*/ 574877 h 603693"/>
              <a:gd name="connsiteX1" fmla="*/ 201483 w 595552"/>
              <a:gd name="connsiteY1" fmla="*/ 556216 h 603693"/>
              <a:gd name="connsiteX2" fmla="*/ 1497 w 595552"/>
              <a:gd name="connsiteY2" fmla="*/ 325300 h 603693"/>
              <a:gd name="connsiteX3" fmla="*/ 304120 w 595552"/>
              <a:gd name="connsiteY3" fmla="*/ 1078 h 603693"/>
              <a:gd name="connsiteX4" fmla="*/ 595547 w 595552"/>
              <a:gd name="connsiteY4" fmla="*/ 248788 h 603693"/>
              <a:gd name="connsiteX0" fmla="*/ 504589 w 596035"/>
              <a:gd name="connsiteY0" fmla="*/ 574877 h 601301"/>
              <a:gd name="connsiteX1" fmla="*/ 201966 w 596035"/>
              <a:gd name="connsiteY1" fmla="*/ 556216 h 601301"/>
              <a:gd name="connsiteX2" fmla="*/ 1980 w 596035"/>
              <a:gd name="connsiteY2" fmla="*/ 325300 h 601301"/>
              <a:gd name="connsiteX3" fmla="*/ 304603 w 596035"/>
              <a:gd name="connsiteY3" fmla="*/ 1078 h 601301"/>
              <a:gd name="connsiteX4" fmla="*/ 596030 w 596035"/>
              <a:gd name="connsiteY4" fmla="*/ 248788 h 601301"/>
              <a:gd name="connsiteX0" fmla="*/ 503009 w 594455"/>
              <a:gd name="connsiteY0" fmla="*/ 574877 h 601301"/>
              <a:gd name="connsiteX1" fmla="*/ 200386 w 594455"/>
              <a:gd name="connsiteY1" fmla="*/ 556216 h 601301"/>
              <a:gd name="connsiteX2" fmla="*/ 400 w 594455"/>
              <a:gd name="connsiteY2" fmla="*/ 325300 h 601301"/>
              <a:gd name="connsiteX3" fmla="*/ 303023 w 594455"/>
              <a:gd name="connsiteY3" fmla="*/ 1078 h 601301"/>
              <a:gd name="connsiteX4" fmla="*/ 594450 w 594455"/>
              <a:gd name="connsiteY4" fmla="*/ 248788 h 601301"/>
              <a:gd name="connsiteX0" fmla="*/ 465750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447089 w 557196"/>
              <a:gd name="connsiteY0" fmla="*/ 574115 h 604661"/>
              <a:gd name="connsiteX1" fmla="*/ 163127 w 557196"/>
              <a:gd name="connsiteY1" fmla="*/ 555454 h 604661"/>
              <a:gd name="connsiteX2" fmla="*/ 464 w 557196"/>
              <a:gd name="connsiteY2" fmla="*/ 287216 h 604661"/>
              <a:gd name="connsiteX3" fmla="*/ 265764 w 557196"/>
              <a:gd name="connsiteY3" fmla="*/ 316 h 604661"/>
              <a:gd name="connsiteX4" fmla="*/ 557191 w 557196"/>
              <a:gd name="connsiteY4" fmla="*/ 248026 h 604661"/>
              <a:gd name="connsiteX0" fmla="*/ 163127 w 557196"/>
              <a:gd name="connsiteY0" fmla="*/ 555454 h 555454"/>
              <a:gd name="connsiteX1" fmla="*/ 464 w 557196"/>
              <a:gd name="connsiteY1" fmla="*/ 287216 h 555454"/>
              <a:gd name="connsiteX2" fmla="*/ 265764 w 557196"/>
              <a:gd name="connsiteY2" fmla="*/ 316 h 555454"/>
              <a:gd name="connsiteX3" fmla="*/ 557191 w 557196"/>
              <a:gd name="connsiteY3" fmla="*/ 248026 h 555454"/>
              <a:gd name="connsiteX0" fmla="*/ 163127 w 559017"/>
              <a:gd name="connsiteY0" fmla="*/ 555349 h 555349"/>
              <a:gd name="connsiteX1" fmla="*/ 464 w 559017"/>
              <a:gd name="connsiteY1" fmla="*/ 287111 h 555349"/>
              <a:gd name="connsiteX2" fmla="*/ 265764 w 559017"/>
              <a:gd name="connsiteY2" fmla="*/ 211 h 555349"/>
              <a:gd name="connsiteX3" fmla="*/ 559012 w 559017"/>
              <a:gd name="connsiteY3" fmla="*/ 299542 h 555349"/>
              <a:gd name="connsiteX0" fmla="*/ 163127 w 560728"/>
              <a:gd name="connsiteY0" fmla="*/ 555522 h 555522"/>
              <a:gd name="connsiteX1" fmla="*/ 464 w 560728"/>
              <a:gd name="connsiteY1" fmla="*/ 287284 h 555522"/>
              <a:gd name="connsiteX2" fmla="*/ 265764 w 560728"/>
              <a:gd name="connsiteY2" fmla="*/ 384 h 555522"/>
              <a:gd name="connsiteX3" fmla="*/ 559012 w 560728"/>
              <a:gd name="connsiteY3" fmla="*/ 299715 h 5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728" h="555522">
                <a:moveTo>
                  <a:pt x="163127" y="555522"/>
                </a:moveTo>
                <a:cubicBezTo>
                  <a:pt x="88690" y="507706"/>
                  <a:pt x="11350" y="445122"/>
                  <a:pt x="464" y="287284"/>
                </a:cubicBezTo>
                <a:cubicBezTo>
                  <a:pt x="-10422" y="129446"/>
                  <a:pt x="172976" y="6916"/>
                  <a:pt x="265764" y="384"/>
                </a:cubicBezTo>
                <a:cubicBezTo>
                  <a:pt x="358552" y="-6148"/>
                  <a:pt x="582514" y="69554"/>
                  <a:pt x="559012" y="299715"/>
                </a:cubicBezTo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9B36FE-B9E9-41BD-B1FD-00D8DD4B1573}"/>
              </a:ext>
            </a:extLst>
          </p:cNvPr>
          <p:cNvSpPr txBox="1"/>
          <p:nvPr/>
        </p:nvSpPr>
        <p:spPr>
          <a:xfrm>
            <a:off x="231296" y="3438666"/>
            <a:ext cx="32881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femoral ring, </a:t>
            </a:r>
          </a:p>
          <a:p>
            <a:r>
              <a:rPr lang="en-GB" sz="2400" i="1">
                <a:solidFill>
                  <a:srgbClr val="111166"/>
                </a:solidFill>
              </a:rPr>
              <a:t>entrance of femoral canal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1F11EC9-24D0-48BD-A0CA-E78AA678467C}"/>
              </a:ext>
            </a:extLst>
          </p:cNvPr>
          <p:cNvSpPr/>
          <p:nvPr/>
        </p:nvSpPr>
        <p:spPr>
          <a:xfrm>
            <a:off x="6036906" y="2649893"/>
            <a:ext cx="371120" cy="363891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6AB8585-2AF1-4C64-954A-E7D9A1A36870}"/>
              </a:ext>
            </a:extLst>
          </p:cNvPr>
          <p:cNvCxnSpPr>
            <a:cxnSpLocks/>
            <a:endCxn id="37" idx="3"/>
          </p:cNvCxnSpPr>
          <p:nvPr/>
        </p:nvCxnSpPr>
        <p:spPr bwMode="auto">
          <a:xfrm flipV="1">
            <a:off x="2556588" y="2960493"/>
            <a:ext cx="3534667" cy="8463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9F90F96-98FC-4B33-B578-0F136C6F5676}"/>
              </a:ext>
            </a:extLst>
          </p:cNvPr>
          <p:cNvSpPr txBox="1"/>
          <p:nvPr/>
        </p:nvSpPr>
        <p:spPr>
          <a:xfrm>
            <a:off x="3593064" y="1558868"/>
            <a:ext cx="16828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pubic bone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380CAA7-069D-4037-A29E-1A789C9CA87F}"/>
              </a:ext>
            </a:extLst>
          </p:cNvPr>
          <p:cNvSpPr txBox="1"/>
          <p:nvPr/>
        </p:nvSpPr>
        <p:spPr>
          <a:xfrm>
            <a:off x="240299" y="1460179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pectineal ligament </a:t>
            </a:r>
            <a:r>
              <a:rPr lang="en-GB" sz="1600" i="1">
                <a:solidFill>
                  <a:srgbClr val="111166"/>
                </a:solidFill>
              </a:rPr>
              <a:t>(Cooper’s)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45983FC-A254-44F0-8B39-3C79AE4D4098}"/>
              </a:ext>
            </a:extLst>
          </p:cNvPr>
          <p:cNvCxnSpPr>
            <a:cxnSpLocks/>
          </p:cNvCxnSpPr>
          <p:nvPr/>
        </p:nvCxnSpPr>
        <p:spPr bwMode="auto">
          <a:xfrm>
            <a:off x="2668555" y="1744824"/>
            <a:ext cx="2845837" cy="7464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55B5E58-4145-4D74-BCD0-E9CB15BC2FC5}"/>
              </a:ext>
            </a:extLst>
          </p:cNvPr>
          <p:cNvCxnSpPr>
            <a:cxnSpLocks/>
          </p:cNvCxnSpPr>
          <p:nvPr/>
        </p:nvCxnSpPr>
        <p:spPr bwMode="auto">
          <a:xfrm flipH="1">
            <a:off x="7221893" y="2556588"/>
            <a:ext cx="2155372" cy="1212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3F3E4CE9-7EAB-4A9F-A3F3-D8E96699E68E}"/>
              </a:ext>
            </a:extLst>
          </p:cNvPr>
          <p:cNvSpPr txBox="1"/>
          <p:nvPr/>
        </p:nvSpPr>
        <p:spPr>
          <a:xfrm>
            <a:off x="9399508" y="2801284"/>
            <a:ext cx="25727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iliopubic tract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38C8D84-8868-4A65-891B-2324990F1EB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61853" y="2976465"/>
            <a:ext cx="1950098" cy="83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44F40AA-85FD-4791-8C29-0A22C4B166F0}"/>
              </a:ext>
            </a:extLst>
          </p:cNvPr>
          <p:cNvCxnSpPr>
            <a:cxnSpLocks/>
          </p:cNvCxnSpPr>
          <p:nvPr/>
        </p:nvCxnSpPr>
        <p:spPr bwMode="auto">
          <a:xfrm flipH="1">
            <a:off x="6848669" y="774441"/>
            <a:ext cx="2509935" cy="3732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CBE0098-DF89-CA05-E584-460B5551C426}"/>
              </a:ext>
            </a:extLst>
          </p:cNvPr>
          <p:cNvSpPr txBox="1"/>
          <p:nvPr/>
        </p:nvSpPr>
        <p:spPr>
          <a:xfrm>
            <a:off x="243739" y="4710740"/>
            <a:ext cx="18836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deferent duct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2924D16-3899-0414-0238-92624071FFCA}"/>
              </a:ext>
            </a:extLst>
          </p:cNvPr>
          <p:cNvCxnSpPr>
            <a:cxnSpLocks/>
            <a:stCxn id="30" idx="3"/>
          </p:cNvCxnSpPr>
          <p:nvPr/>
        </p:nvCxnSpPr>
        <p:spPr bwMode="auto">
          <a:xfrm flipV="1">
            <a:off x="2127380" y="3480318"/>
            <a:ext cx="4208106" cy="1461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D04F8EF3-EAC5-D850-5420-B8B95352726A}"/>
              </a:ext>
            </a:extLst>
          </p:cNvPr>
          <p:cNvSpPr txBox="1"/>
          <p:nvPr/>
        </p:nvSpPr>
        <p:spPr>
          <a:xfrm>
            <a:off x="3544933" y="6142081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peritoneum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6A60FF38-6AC8-6540-FAF8-78F09BDD07EC}"/>
              </a:ext>
            </a:extLst>
          </p:cNvPr>
          <p:cNvSpPr txBox="1"/>
          <p:nvPr/>
        </p:nvSpPr>
        <p:spPr>
          <a:xfrm>
            <a:off x="3034860" y="3000774"/>
            <a:ext cx="1729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111166"/>
                </a:solidFill>
              </a:rPr>
              <a:t>bladder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8429E33-A8FA-8A07-D13E-30359E6904C9}"/>
              </a:ext>
            </a:extLst>
          </p:cNvPr>
          <p:cNvSpPr txBox="1"/>
          <p:nvPr/>
        </p:nvSpPr>
        <p:spPr>
          <a:xfrm>
            <a:off x="243410" y="2219069"/>
            <a:ext cx="249823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rgbClr val="111166"/>
                </a:solidFill>
              </a:rPr>
              <a:t>retropubic space </a:t>
            </a:r>
            <a:r>
              <a:rPr lang="en-GB" sz="1600" i="1">
                <a:solidFill>
                  <a:srgbClr val="111166"/>
                </a:solidFill>
              </a:rPr>
              <a:t>(Retzius)</a:t>
            </a:r>
            <a:endParaRPr lang="en-GB" sz="2400" i="1">
              <a:solidFill>
                <a:srgbClr val="111166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D0E6D0E-C1DA-6BD2-73D0-00B4197311BD}"/>
              </a:ext>
            </a:extLst>
          </p:cNvPr>
          <p:cNvCxnSpPr>
            <a:cxnSpLocks/>
          </p:cNvCxnSpPr>
          <p:nvPr/>
        </p:nvCxnSpPr>
        <p:spPr bwMode="auto">
          <a:xfrm>
            <a:off x="2519265" y="2491273"/>
            <a:ext cx="168884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95282FB-705D-2ED4-22D0-5B2BB8D42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5" y="6027576"/>
            <a:ext cx="616754" cy="6167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42280-8E08-1BEF-C91B-11519D8713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34" y="6209405"/>
            <a:ext cx="1227411" cy="4294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84B2A-0500-7598-F3BA-F6DADBEED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12" y="5316260"/>
            <a:ext cx="1273145" cy="132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2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284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Leiden - Photo internal view male inguinal region - English labels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internal view female inguinal region, labeled</dc:title>
  <dc:creator>Oscar Paul Gobée</dc:creator>
  <cp:lastModifiedBy>Gobée, O.P. (ANA)</cp:lastModifiedBy>
  <cp:revision>19</cp:revision>
  <dcterms:created xsi:type="dcterms:W3CDTF">2020-03-04T01:04:05Z</dcterms:created>
  <dcterms:modified xsi:type="dcterms:W3CDTF">2024-02-19T16:16:03Z</dcterms:modified>
</cp:coreProperties>
</file>