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4DF8-E2D8-497D-8EB1-8F61B688F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08082-8C43-4D4E-A3D5-EFB1C1BD7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3776-3BBF-4FB6-B3E0-5BD2E1DE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A8890-F0C8-40D7-952F-135BDB84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6680-48C2-44C1-A974-0EEAF767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2FB5-0246-4266-B995-C2D4302B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86FB4-DD8F-4C17-8E92-0D5A23B47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5709-FF73-4AB0-AE84-3F3AB072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EA5F6-DD39-4B47-B944-83B0DC9C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EE9D-C035-4B73-B36A-3C3A3828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A0BC2-315B-4D31-997D-4D9A54F48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46A5C-5967-45E5-8CAC-DA7D29E5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88754-3E1B-4BAC-897B-82696F53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B2A9-7856-49EC-AF44-4B2AEA15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2267-F0BE-40F4-B5A4-66617D4B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091A-E6C7-4747-8E6B-6A635EAC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3E1E-4BEA-4090-8B3E-C1A362DC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BB8D-93C1-470F-A99A-65A3F6F9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13BC-F69D-41F0-B32D-6C54AAAD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FD57-D164-46BA-B725-5B753367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184B-7EF1-464B-BFE6-5CD15D90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DA47-9A46-4D5E-8EF3-AA47EB61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2200-92C6-4F76-BA73-17884188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2A054-AA3D-4473-92E0-DE24221F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63B6E-F0AA-44F9-8C32-EB912DE3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A6EA-518C-4F93-ADB7-F4B3B662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56FE-F4E2-41FB-A10F-51B3A0FA4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31A10-F8AE-4AD9-9231-86785AF9A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A22D8-C71C-4E4A-B87D-99D9124A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C1B85-6F66-4F6B-BF5D-F76539F1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522F5-5CB1-417A-BBAF-19733CCF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B3F8-E23D-4DEE-B6AB-55877753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9600C-0156-4F44-AFB4-B47751111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4B7CF-494B-4F65-BBFD-1FF939F46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3760D-BFA2-44F9-B6A5-1B40172EE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21CE2-54AF-4600-816E-878BA0402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09F5C-4720-42AC-B214-0C0A22A1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C333D-3772-4597-9A13-7018FAB9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26E76-72EF-4DDA-94BE-66834A4F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F98-B354-480A-97C3-1B53ABBB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DB1ED-5B8B-45B6-97EF-9F6479FB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5589-5BA2-4610-B867-4632666D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B0A53-DBEC-44D6-A878-EB8B2CAD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0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86BA8-3FC1-4F5C-BBF5-3A44E44C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4B38D-3016-4755-BAD6-DA17FEC0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2A1F3-E47B-407F-9E70-F34AB774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3CD7-AC2A-43EE-AB07-C11747F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16D7-C5D0-4D32-A060-8B2E083A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C2555-4C2F-43E9-9215-A5EC242F5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DC1E7-99D7-4657-B1A2-0834488A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6EF10-A6E1-4F94-AAB4-A893AFB8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A779D-839F-4B89-B208-272435C7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A69E-20D4-412C-B139-78E3F092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002DB-DFEE-445D-AE58-80C1F4C6A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9CD40-7753-4CF0-8250-7ABC519AD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834AE-4600-45CA-91B0-DB3E701E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9F55-9EBD-42CF-902A-E567371A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C98A1-E1DA-4E65-AB3B-435B4A2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6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4958A-AE22-403A-87F6-3D2FD7D3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3F1CD-977E-46C9-BC40-BCAD5BFE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36BB-D083-4497-B17A-CDEB71609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48B0-A746-4876-8BA6-05052A8156D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9091-9D4C-4AF4-8B3C-FFD57D26D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EE8F-5E8B-4997-A621-98D601611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hyperlink" Target="https://www.lumc.nl/org/anatomie-embryologie/medewerkers/902201059122533?setlanguage=English&amp;setcountry=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154D-2DB9-453E-8675-6B68E4AF3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844" y="806274"/>
            <a:ext cx="9697156" cy="2387600"/>
          </a:xfrm>
        </p:spPr>
        <p:txBody>
          <a:bodyPr anchor="t">
            <a:no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Leiden - Photo Internal view female inguinal region (dissection) - English labels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67131-B5EA-4A7E-9682-90ECDA267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2923"/>
            <a:ext cx="9144000" cy="1655762"/>
          </a:xfrm>
        </p:spPr>
        <p:txBody>
          <a:bodyPr/>
          <a:lstStyle/>
          <a:p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O. Paul Gobée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, LUMC, license: 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               </a:t>
            </a:r>
            <a:endParaRPr lang="en-US"/>
          </a:p>
        </p:txBody>
      </p:sp>
      <p:pic>
        <p:nvPicPr>
          <p:cNvPr id="4" name="Picture 2">
            <a:hlinkClick r:id="rId3"/>
            <a:extLst>
              <a:ext uri="{FF2B5EF4-FFF2-40B4-BE49-F238E27FC236}">
                <a16:creationId xmlns:a16="http://schemas.microsoft.com/office/drawing/2014/main" id="{F412D53E-C044-4063-BDE6-4A75F702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75" y="5496011"/>
            <a:ext cx="2788452" cy="9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D3EC5-6659-09E7-8E87-9BBC1583C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40" y="5519351"/>
            <a:ext cx="939115" cy="9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0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FA74C-18DE-44C2-8ADC-4655F299F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6C8573-E682-431E-89D9-0F19DFE807F4}"/>
              </a:ext>
            </a:extLst>
          </p:cNvPr>
          <p:cNvSpPr txBox="1"/>
          <p:nvPr/>
        </p:nvSpPr>
        <p:spPr>
          <a:xfrm>
            <a:off x="4742440" y="65381"/>
            <a:ext cx="257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inferior epigastric vein and artery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753A21-EC11-4E0F-ABC3-47EA17DB261D}"/>
              </a:ext>
            </a:extLst>
          </p:cNvPr>
          <p:cNvCxnSpPr>
            <a:cxnSpLocks/>
          </p:cNvCxnSpPr>
          <p:nvPr/>
        </p:nvCxnSpPr>
        <p:spPr bwMode="auto">
          <a:xfrm flipH="1">
            <a:off x="5801536" y="821733"/>
            <a:ext cx="313125" cy="297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116864-C126-4D63-BE3B-2EA9BCDFB71B}"/>
              </a:ext>
            </a:extLst>
          </p:cNvPr>
          <p:cNvSpPr txBox="1"/>
          <p:nvPr/>
        </p:nvSpPr>
        <p:spPr>
          <a:xfrm>
            <a:off x="6952209" y="5447831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external iliac artery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7F648-6535-460D-AC14-6A750CF94159}"/>
              </a:ext>
            </a:extLst>
          </p:cNvPr>
          <p:cNvSpPr txBox="1"/>
          <p:nvPr/>
        </p:nvSpPr>
        <p:spPr>
          <a:xfrm>
            <a:off x="6508958" y="5829718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external iliac vein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D63326-B325-4D93-8A6F-609918E1F4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76661" y="4766942"/>
            <a:ext cx="311876" cy="7726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35A3A2-2E94-4712-B071-B1742A274F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88834" y="4516017"/>
            <a:ext cx="513183" cy="13995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036E4BF-A12E-4018-A422-9932C2B2BD26}"/>
              </a:ext>
            </a:extLst>
          </p:cNvPr>
          <p:cNvSpPr txBox="1"/>
          <p:nvPr/>
        </p:nvSpPr>
        <p:spPr>
          <a:xfrm>
            <a:off x="7948133" y="3178112"/>
            <a:ext cx="257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round ligament of uterus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2B4666-523D-43E1-B3B1-226A6AEC6AD2}"/>
              </a:ext>
            </a:extLst>
          </p:cNvPr>
          <p:cNvCxnSpPr>
            <a:cxnSpLocks/>
          </p:cNvCxnSpPr>
          <p:nvPr/>
        </p:nvCxnSpPr>
        <p:spPr bwMode="auto">
          <a:xfrm flipH="1">
            <a:off x="7240713" y="3493632"/>
            <a:ext cx="70742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29013A9-43AC-4293-95BB-441491004C03}"/>
              </a:ext>
            </a:extLst>
          </p:cNvPr>
          <p:cNvSpPr txBox="1"/>
          <p:nvPr/>
        </p:nvSpPr>
        <p:spPr>
          <a:xfrm>
            <a:off x="7225861" y="2038887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deep inguinal ring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3506570-5C0A-4DFF-9BE2-92046E3D8B46}"/>
              </a:ext>
            </a:extLst>
          </p:cNvPr>
          <p:cNvSpPr/>
          <p:nvPr/>
        </p:nvSpPr>
        <p:spPr>
          <a:xfrm>
            <a:off x="6065679" y="2290381"/>
            <a:ext cx="557196" cy="604661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96" h="604661">
                <a:moveTo>
                  <a:pt x="447089" y="574115"/>
                </a:moveTo>
                <a:cubicBezTo>
                  <a:pt x="396652" y="628152"/>
                  <a:pt x="237565" y="603271"/>
                  <a:pt x="163127" y="555454"/>
                </a:cubicBezTo>
                <a:cubicBezTo>
                  <a:pt x="88690" y="507638"/>
                  <a:pt x="11350" y="445054"/>
                  <a:pt x="464" y="287216"/>
                </a:cubicBezTo>
                <a:cubicBezTo>
                  <a:pt x="-10422" y="129378"/>
                  <a:pt x="172976" y="6848"/>
                  <a:pt x="265764" y="316"/>
                </a:cubicBezTo>
                <a:cubicBezTo>
                  <a:pt x="358552" y="-6216"/>
                  <a:pt x="558383" y="88945"/>
                  <a:pt x="557191" y="248026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9B36FE-B9E9-41BD-B1FD-00D8DD4B1573}"/>
              </a:ext>
            </a:extLst>
          </p:cNvPr>
          <p:cNvSpPr txBox="1"/>
          <p:nvPr/>
        </p:nvSpPr>
        <p:spPr>
          <a:xfrm>
            <a:off x="2022774" y="5687344"/>
            <a:ext cx="32881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femoral ring, entrance of femoral canal, holding lymph node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1F11EC9-24D0-48BD-A0CA-E78AA678467C}"/>
              </a:ext>
            </a:extLst>
          </p:cNvPr>
          <p:cNvSpPr/>
          <p:nvPr/>
        </p:nvSpPr>
        <p:spPr>
          <a:xfrm>
            <a:off x="5246908" y="2952732"/>
            <a:ext cx="554628" cy="830993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AB8585-2AF1-4C64-954A-E7D9A1A36870}"/>
              </a:ext>
            </a:extLst>
          </p:cNvPr>
          <p:cNvCxnSpPr>
            <a:cxnSpLocks/>
            <a:endCxn id="37" idx="4"/>
          </p:cNvCxnSpPr>
          <p:nvPr/>
        </p:nvCxnSpPr>
        <p:spPr bwMode="auto">
          <a:xfrm flipV="1">
            <a:off x="3592277" y="3783725"/>
            <a:ext cx="1931945" cy="2045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9F90F96-98FC-4B33-B578-0F136C6F5676}"/>
              </a:ext>
            </a:extLst>
          </p:cNvPr>
          <p:cNvSpPr txBox="1"/>
          <p:nvPr/>
        </p:nvSpPr>
        <p:spPr>
          <a:xfrm>
            <a:off x="952500" y="1708159"/>
            <a:ext cx="1682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pubic bone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674382-ED1C-43C6-967B-2A9B431DE758}"/>
              </a:ext>
            </a:extLst>
          </p:cNvPr>
          <p:cNvSpPr txBox="1"/>
          <p:nvPr/>
        </p:nvSpPr>
        <p:spPr>
          <a:xfrm>
            <a:off x="949426" y="2454385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lacunar ligament </a:t>
            </a:r>
            <a:r>
              <a:rPr lang="en-GB" sz="1600" i="1">
                <a:solidFill>
                  <a:srgbClr val="111166"/>
                </a:solidFill>
              </a:rPr>
              <a:t>(Gimbernat’s)</a:t>
            </a:r>
            <a:endParaRPr lang="en-GB" sz="2400" i="1">
              <a:solidFill>
                <a:srgbClr val="111166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80CAA7-069D-4037-A29E-1A789C9CA87F}"/>
              </a:ext>
            </a:extLst>
          </p:cNvPr>
          <p:cNvSpPr txBox="1"/>
          <p:nvPr/>
        </p:nvSpPr>
        <p:spPr>
          <a:xfrm>
            <a:off x="949426" y="3139689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pectineal ligament </a:t>
            </a:r>
            <a:r>
              <a:rPr lang="en-GB" sz="1600" i="1">
                <a:solidFill>
                  <a:srgbClr val="111166"/>
                </a:solidFill>
              </a:rPr>
              <a:t>(Cooper’s)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F665B7E-2579-4B35-8148-F71C6C58FB98}"/>
              </a:ext>
            </a:extLst>
          </p:cNvPr>
          <p:cNvCxnSpPr>
            <a:cxnSpLocks/>
          </p:cNvCxnSpPr>
          <p:nvPr/>
        </p:nvCxnSpPr>
        <p:spPr bwMode="auto">
          <a:xfrm>
            <a:off x="3292992" y="2808328"/>
            <a:ext cx="1449448" cy="337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45983FC-A254-44F0-8B39-3C79AE4D4098}"/>
              </a:ext>
            </a:extLst>
          </p:cNvPr>
          <p:cNvCxnSpPr>
            <a:cxnSpLocks/>
          </p:cNvCxnSpPr>
          <p:nvPr/>
        </p:nvCxnSpPr>
        <p:spPr bwMode="auto">
          <a:xfrm>
            <a:off x="3409191" y="3417123"/>
            <a:ext cx="1162809" cy="76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1EA50E2-1B66-4B2F-9053-DF4BE4615760}"/>
              </a:ext>
            </a:extLst>
          </p:cNvPr>
          <p:cNvSpPr txBox="1"/>
          <p:nvPr/>
        </p:nvSpPr>
        <p:spPr>
          <a:xfrm>
            <a:off x="944755" y="3953673"/>
            <a:ext cx="3403405" cy="107721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obturator branch of inferior epigastric artery </a:t>
            </a:r>
            <a:r>
              <a:rPr lang="en-GB" sz="1600" i="1">
                <a:solidFill>
                  <a:srgbClr val="111166"/>
                </a:solidFill>
              </a:rPr>
              <a:t>(corona mortis)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C737565-62FF-4E99-9CF9-F7C12C35695B}"/>
              </a:ext>
            </a:extLst>
          </p:cNvPr>
          <p:cNvCxnSpPr>
            <a:cxnSpLocks/>
          </p:cNvCxnSpPr>
          <p:nvPr/>
        </p:nvCxnSpPr>
        <p:spPr bwMode="auto">
          <a:xfrm flipV="1">
            <a:off x="3724557" y="3887424"/>
            <a:ext cx="1513020" cy="3452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55B5E58-4145-4D74-BCD0-E9CB15BC2FC5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1222" y="2300271"/>
            <a:ext cx="649491" cy="108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F3E4CE9-7EAB-4A9F-A3F3-D8E96699E68E}"/>
              </a:ext>
            </a:extLst>
          </p:cNvPr>
          <p:cNvSpPr txBox="1"/>
          <p:nvPr/>
        </p:nvSpPr>
        <p:spPr>
          <a:xfrm>
            <a:off x="7850626" y="2558687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iliopubic tract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38C8D84-8868-4A65-891B-2324990F1EB5}"/>
              </a:ext>
            </a:extLst>
          </p:cNvPr>
          <p:cNvCxnSpPr>
            <a:cxnSpLocks/>
            <a:stCxn id="62" idx="1"/>
          </p:cNvCxnSpPr>
          <p:nvPr/>
        </p:nvCxnSpPr>
        <p:spPr bwMode="auto">
          <a:xfrm flipH="1" flipV="1">
            <a:off x="7069923" y="2694840"/>
            <a:ext cx="780703" cy="946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44F40AA-85FD-4791-8C29-0A22C4B166F0}"/>
              </a:ext>
            </a:extLst>
          </p:cNvPr>
          <p:cNvCxnSpPr>
            <a:cxnSpLocks/>
          </p:cNvCxnSpPr>
          <p:nvPr/>
        </p:nvCxnSpPr>
        <p:spPr bwMode="auto">
          <a:xfrm>
            <a:off x="5115427" y="812789"/>
            <a:ext cx="594908" cy="685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2A6EE08-1559-9CA0-8254-084E34997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64" y="5436394"/>
            <a:ext cx="1261161" cy="1310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6234DB-B0EC-D817-4DFA-79ACC1AA9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84" y="166404"/>
            <a:ext cx="517337" cy="517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4DB2C7-9A94-FB1D-D801-AE6707AF0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443" y="6447790"/>
            <a:ext cx="885554" cy="3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FA74C-18DE-44C2-8ADC-4655F299F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A2D65-7B5A-130D-61C9-A9DD749F7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84" y="166404"/>
            <a:ext cx="517337" cy="517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0E35F-60C2-0533-793D-4F890DE7A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443" y="6447790"/>
            <a:ext cx="885554" cy="309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080B36-1C31-EC7B-3A82-2606F75EA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64" y="5436394"/>
            <a:ext cx="1261161" cy="13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2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79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Leiden - Photo Internal view female inguinal region (dissection) - English labels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internal view female inguinal region, labeled</dc:title>
  <dc:creator>Oscar Paul Gobée</dc:creator>
  <cp:lastModifiedBy>Oscar Paul Gobée</cp:lastModifiedBy>
  <cp:revision>8</cp:revision>
  <dcterms:created xsi:type="dcterms:W3CDTF">2020-03-04T01:04:05Z</dcterms:created>
  <dcterms:modified xsi:type="dcterms:W3CDTF">2023-07-02T21:59:16Z</dcterms:modified>
</cp:coreProperties>
</file>