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5EA0-76D8-F92F-F11B-D4DDD040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02050-6D8E-68A7-2BA7-CD605D718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1AEC-67FE-B3E9-C9FB-E85250B5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02D2-2F6A-0F44-F63C-6D1C06D3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8D93-FC41-1AD6-CA48-73A469F6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27AD-669B-0B48-8EFB-BB9F1590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0410B-0D7C-E877-CDEB-DEE4D2991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A43E3-3DDF-4BC2-5AEC-19CC439E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5AA48-51F1-BFA1-16CB-C05C6F80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89AC2-6F73-F427-99A8-569B9FF2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061A9-55AB-091D-8C5C-13C15AD9A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F5B7F-563E-85A6-66F7-31654E031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9BDCD-1B4B-F0A5-B800-106DFE6B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10403-D625-59A6-8247-7D4FD5CE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18E6-E43B-3A05-9DB3-002432B5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4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9759-75D3-38A8-DBCC-99D0124D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1AFB-15C1-A497-1124-B2589553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A41BC-AB57-C58B-5385-789928B0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6639-FDC0-C0BD-E01C-2416ED6B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A4BE4-A01B-6048-B2F9-ACD32B35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F962-FC4F-CD92-AD83-95C10F8C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BDDAE-DC9A-AB3F-6635-C91DB89C2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84143-D88C-D616-C824-48CBD733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C11F-8605-0888-84EE-6977E6AE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4E2F3-8C0D-25A2-DB0F-67639116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0196-C871-5930-7637-C245C5D4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CA26-FC00-ABEC-957E-07134E312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9F4FC-D7D2-C980-CDCA-346F07A65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A157D-5E06-19DD-9C50-E6AADB48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4249F-1482-EFB4-CB4B-828CD5AA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42909-AF71-14BE-1EF8-5BA2BB5B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5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34E6-4092-E3ED-3875-6BE6F25B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C2C2A-512D-F072-F496-BEBFA3F95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0119-00EB-D75F-CAFF-9C4716DB2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83536-84C3-A4FA-07A8-7A1E9C8B1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99EA2-6080-F819-ADE2-265D09EC5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C6836-2BE4-FD62-A331-76C1D1F3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53C15-C94C-D0FA-93AB-38CE19F5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850A2-20E5-056A-BC89-14927D24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77D7-3C42-6F67-723A-8134479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7E631-35E8-EA35-DE40-A4ACF2BA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C91C1-2DEA-A4C9-686B-E51CB646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32BD3-5842-E064-67E9-DE87E30F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33F1D-A4AB-E5CE-B639-0687E1F1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A72E0-7E2B-B4EF-EB38-C92EA94E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F749-DB0F-F60F-6B5F-79098EE4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D49-8148-0033-27C7-F530BAEF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5DB54-72EE-F018-F1E2-7D2AE4D21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D81B0-FBA8-8131-5F37-05E23E215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C4215-71BD-713A-3E4F-3C40BC70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38C54-4EA4-F2E4-1E02-2081689C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839EA-7161-9DD6-D514-7F000D36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BB35-AC7B-9203-CA39-C31DF3AD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6B23F-3093-3134-182D-5B0B395D4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8930-6952-D80D-8778-A9F6B216F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8121F-71AB-261D-7D83-A57D4849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09FFF-703E-B19B-EA20-32E34A19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8DB25-EC23-2FEB-7BC2-4EF3C9E8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5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698C5-BEEE-1BC2-939C-C3988304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1078B-7D8B-8454-5C54-AF5682F5F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2AA0B-823A-CDCE-CD4A-28BB560D4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4E22-4FB5-4E85-8D58-4F3D3E6D841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0633-ADA0-B97A-2CE5-DD4BADC1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BF4BF-7327-B4EC-6EAC-DC572482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9916-6535-42DE-962A-3F3C81F0F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391775" cy="2387600"/>
          </a:xfrm>
        </p:spPr>
        <p:txBody>
          <a:bodyPr/>
          <a:lstStyle/>
          <a:p>
            <a:r>
              <a:rPr lang="en-GB">
                <a:solidFill>
                  <a:srgbClr val="0070C0"/>
                </a:solidFill>
              </a:rPr>
              <a:t>Presentation slide</a:t>
            </a:r>
            <a:br>
              <a:rPr lang="en-GB">
                <a:solidFill>
                  <a:srgbClr val="0070C0"/>
                </a:solidFill>
              </a:rPr>
            </a:br>
            <a:r>
              <a:rPr lang="en-GB" sz="3200">
                <a:solidFill>
                  <a:srgbClr val="0070C0"/>
                </a:solidFill>
              </a:rPr>
              <a:t>Leiden - Photo Colon, mesocolon, marginal artery (dissection)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692BB-04CA-4F21-914E-FF42C0042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796"/>
            <a:ext cx="9144000" cy="500730"/>
          </a:xfrm>
        </p:spPr>
        <p:txBody>
          <a:bodyPr>
            <a:normAutofit fontScale="47500" lnSpcReduction="20000"/>
          </a:bodyPr>
          <a:lstStyle/>
          <a:p>
            <a:r>
              <a:rPr lang="en-GB">
                <a:solidFill>
                  <a:srgbClr val="0070C0"/>
                </a:solidFill>
              </a:rPr>
              <a:t>dissection: Myrthe van der Stappen, Caroline Wijers</a:t>
            </a:r>
          </a:p>
          <a:p>
            <a:r>
              <a:rPr lang="en-GB">
                <a:solidFill>
                  <a:srgbClr val="0070C0"/>
                </a:solidFill>
              </a:rPr>
              <a:t>photo, labels: O. Paul Gobée, MD, dept. Anatomy&amp; Embryology, LUMC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85D496-5555-48EC-B987-FC037EFEDB09}"/>
              </a:ext>
            </a:extLst>
          </p:cNvPr>
          <p:cNvSpPr txBox="1">
            <a:spLocks/>
          </p:cNvSpPr>
          <p:nvPr/>
        </p:nvSpPr>
        <p:spPr>
          <a:xfrm>
            <a:off x="1343431" y="5963467"/>
            <a:ext cx="9144000" cy="50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license:  Creative Commons Attribution NonCommercial ShareAlike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B32BCF-8F97-4DFD-9B0D-2C75B56B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94" y="5999111"/>
            <a:ext cx="1227411" cy="429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FCDEE-A4C2-B93D-7AAE-C1A15B52D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" y="578318"/>
            <a:ext cx="396241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8C19E6-4E32-5C20-22A9-44F3F844C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A1644B-4C2B-3D68-C65D-0D702F9FF666}"/>
              </a:ext>
            </a:extLst>
          </p:cNvPr>
          <p:cNvSpPr txBox="1"/>
          <p:nvPr/>
        </p:nvSpPr>
        <p:spPr>
          <a:xfrm rot="377429">
            <a:off x="5392956" y="1673187"/>
            <a:ext cx="136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a. marginalis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BB4C7-82AA-4061-AA08-AC2C447976A5}"/>
              </a:ext>
            </a:extLst>
          </p:cNvPr>
          <p:cNvSpPr txBox="1"/>
          <p:nvPr/>
        </p:nvSpPr>
        <p:spPr>
          <a:xfrm rot="2965272">
            <a:off x="6831612" y="3270339"/>
            <a:ext cx="136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a. marginalis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E8C86-71AE-A865-89DA-0A92FAAF8F24}"/>
              </a:ext>
            </a:extLst>
          </p:cNvPr>
          <p:cNvSpPr txBox="1"/>
          <p:nvPr/>
        </p:nvSpPr>
        <p:spPr>
          <a:xfrm rot="612888">
            <a:off x="3423949" y="1679282"/>
            <a:ext cx="136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a. marginalis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11A94-0C2B-9051-79F1-AF568ED4F846}"/>
              </a:ext>
            </a:extLst>
          </p:cNvPr>
          <p:cNvSpPr txBox="1"/>
          <p:nvPr/>
        </p:nvSpPr>
        <p:spPr>
          <a:xfrm rot="20573627">
            <a:off x="6014750" y="5184482"/>
            <a:ext cx="136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a. marginalis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493B5-FABB-37BC-90CF-452E4900A514}"/>
              </a:ext>
            </a:extLst>
          </p:cNvPr>
          <p:cNvSpPr txBox="1"/>
          <p:nvPr/>
        </p:nvSpPr>
        <p:spPr>
          <a:xfrm rot="1096856">
            <a:off x="6280897" y="4227412"/>
            <a:ext cx="131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a. colica sin.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C1654-EC3D-7C57-3772-ED7F286A2554}"/>
              </a:ext>
            </a:extLst>
          </p:cNvPr>
          <p:cNvSpPr txBox="1"/>
          <p:nvPr/>
        </p:nvSpPr>
        <p:spPr>
          <a:xfrm rot="4826498">
            <a:off x="4521819" y="2441284"/>
            <a:ext cx="1573829" cy="369332"/>
          </a:xfrm>
          <a:prstGeom prst="rect">
            <a:avLst/>
          </a:prstGeom>
          <a:solidFill>
            <a:srgbClr val="F8F8F8">
              <a:alpha val="3098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/>
              <a:t>a. colica media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615C6-BEE2-C44C-B956-4616F1622531}"/>
              </a:ext>
            </a:extLst>
          </p:cNvPr>
          <p:cNvSpPr txBox="1"/>
          <p:nvPr/>
        </p:nvSpPr>
        <p:spPr>
          <a:xfrm rot="21257033">
            <a:off x="4559807" y="728307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75000"/>
                  </a:schemeClr>
                </a:solidFill>
              </a:rPr>
              <a:t>colon transversum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B419B-DDA5-1D77-8326-DFF1F4520114}"/>
              </a:ext>
            </a:extLst>
          </p:cNvPr>
          <p:cNvSpPr txBox="1"/>
          <p:nvPr/>
        </p:nvSpPr>
        <p:spPr>
          <a:xfrm rot="3829440">
            <a:off x="7138881" y="2916771"/>
            <a:ext cx="1862689" cy="369332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colon descendens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A7BB0-4499-A1AF-D0A6-79A8116F0D44}"/>
              </a:ext>
            </a:extLst>
          </p:cNvPr>
          <p:cNvSpPr txBox="1"/>
          <p:nvPr/>
        </p:nvSpPr>
        <p:spPr>
          <a:xfrm rot="3130079">
            <a:off x="2221766" y="2362035"/>
            <a:ext cx="173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75000"/>
                  </a:schemeClr>
                </a:solidFill>
              </a:rPr>
              <a:t>colon ascendens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F7074B-9BE0-5222-3B7D-1212EC6718B1}"/>
              </a:ext>
            </a:extLst>
          </p:cNvPr>
          <p:cNvSpPr txBox="1"/>
          <p:nvPr/>
        </p:nvSpPr>
        <p:spPr>
          <a:xfrm rot="20496222">
            <a:off x="6825219" y="553195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sigmoid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C9CF9E-86F3-E05F-9DA7-4223E75EABED}"/>
              </a:ext>
            </a:extLst>
          </p:cNvPr>
          <p:cNvSpPr txBox="1"/>
          <p:nvPr/>
        </p:nvSpPr>
        <p:spPr>
          <a:xfrm>
            <a:off x="4369649" y="3636100"/>
            <a:ext cx="1585562" cy="369332"/>
          </a:xfrm>
          <a:prstGeom prst="rect">
            <a:avLst/>
          </a:prstGeom>
          <a:solidFill>
            <a:srgbClr val="F8F8F8">
              <a:alpha val="3098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/>
              <a:t>a. colica dextra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49371DA-C2F4-B3EF-5492-975B5CC4F448}"/>
              </a:ext>
            </a:extLst>
          </p:cNvPr>
          <p:cNvSpPr/>
          <p:nvPr/>
        </p:nvSpPr>
        <p:spPr>
          <a:xfrm rot="20857291">
            <a:off x="5021265" y="3048469"/>
            <a:ext cx="152943" cy="598269"/>
          </a:xfrm>
          <a:custGeom>
            <a:avLst/>
            <a:gdLst>
              <a:gd name="connsiteX0" fmla="*/ 201168 w 211650"/>
              <a:gd name="connsiteY0" fmla="*/ 249936 h 249936"/>
              <a:gd name="connsiteX1" fmla="*/ 188976 w 211650"/>
              <a:gd name="connsiteY1" fmla="*/ 85344 h 249936"/>
              <a:gd name="connsiteX2" fmla="*/ 0 w 211650"/>
              <a:gd name="connsiteY2" fmla="*/ 0 h 249936"/>
              <a:gd name="connsiteX0" fmla="*/ 135671 w 197441"/>
              <a:gd name="connsiteY0" fmla="*/ 244158 h 244158"/>
              <a:gd name="connsiteX1" fmla="*/ 188976 w 197441"/>
              <a:gd name="connsiteY1" fmla="*/ 85344 h 244158"/>
              <a:gd name="connsiteX2" fmla="*/ 0 w 197441"/>
              <a:gd name="connsiteY2" fmla="*/ 0 h 244158"/>
              <a:gd name="connsiteX0" fmla="*/ 93991 w 194958"/>
              <a:gd name="connsiteY0" fmla="*/ 240481 h 240481"/>
              <a:gd name="connsiteX1" fmla="*/ 188976 w 194958"/>
              <a:gd name="connsiteY1" fmla="*/ 85344 h 240481"/>
              <a:gd name="connsiteX2" fmla="*/ 0 w 194958"/>
              <a:gd name="connsiteY2" fmla="*/ 0 h 240481"/>
              <a:gd name="connsiteX0" fmla="*/ 93991 w 196432"/>
              <a:gd name="connsiteY0" fmla="*/ 240481 h 240481"/>
              <a:gd name="connsiteX1" fmla="*/ 188976 w 196432"/>
              <a:gd name="connsiteY1" fmla="*/ 85344 h 240481"/>
              <a:gd name="connsiteX2" fmla="*/ 0 w 196432"/>
              <a:gd name="connsiteY2" fmla="*/ 0 h 240481"/>
              <a:gd name="connsiteX0" fmla="*/ 93991 w 196087"/>
              <a:gd name="connsiteY0" fmla="*/ 240481 h 240481"/>
              <a:gd name="connsiteX1" fmla="*/ 188976 w 196087"/>
              <a:gd name="connsiteY1" fmla="*/ 85344 h 240481"/>
              <a:gd name="connsiteX2" fmla="*/ 0 w 196087"/>
              <a:gd name="connsiteY2" fmla="*/ 0 h 240481"/>
              <a:gd name="connsiteX0" fmla="*/ 93991 w 152943"/>
              <a:gd name="connsiteY0" fmla="*/ 240481 h 240481"/>
              <a:gd name="connsiteX1" fmla="*/ 141342 w 152943"/>
              <a:gd name="connsiteY1" fmla="*/ 81142 h 240481"/>
              <a:gd name="connsiteX2" fmla="*/ 0 w 152943"/>
              <a:gd name="connsiteY2" fmla="*/ 0 h 2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943" h="240481">
                <a:moveTo>
                  <a:pt x="93991" y="240481"/>
                </a:moveTo>
                <a:cubicBezTo>
                  <a:pt x="128476" y="181114"/>
                  <a:pt x="174870" y="122798"/>
                  <a:pt x="141342" y="81142"/>
                </a:cubicBezTo>
                <a:cubicBezTo>
                  <a:pt x="107814" y="39486"/>
                  <a:pt x="77724" y="21844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54275-813B-D5F0-46AC-BCCDF250DB36}"/>
              </a:ext>
            </a:extLst>
          </p:cNvPr>
          <p:cNvSpPr txBox="1"/>
          <p:nvPr/>
        </p:nvSpPr>
        <p:spPr>
          <a:xfrm rot="2707860">
            <a:off x="3356894" y="2374226"/>
            <a:ext cx="136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a. marginalis</a:t>
            </a:r>
          </a:p>
        </p:txBody>
      </p:sp>
    </p:spTree>
    <p:extLst>
      <p:ext uri="{BB962C8B-B14F-4D97-AF65-F5344CB8AC3E}">
        <p14:creationId xmlns:p14="http://schemas.microsoft.com/office/powerpoint/2010/main" val="2927034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84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Presentation slide Leiden - Photo Colon, mesocolon, marginal artery (dissection)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slide Subject</dc:title>
  <dc:creator>Oscar Paul Gobée</dc:creator>
  <cp:lastModifiedBy>Oscar Paul Gobée</cp:lastModifiedBy>
  <cp:revision>8</cp:revision>
  <dcterms:created xsi:type="dcterms:W3CDTF">2023-02-12T15:37:47Z</dcterms:created>
  <dcterms:modified xsi:type="dcterms:W3CDTF">2023-03-13T22:49:08Z</dcterms:modified>
</cp:coreProperties>
</file>