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2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3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50" y="252"/>
      </p:cViewPr>
      <p:guideLst>
        <p:guide orient="horz" pos="822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35EA0-76D8-F92F-F11B-D4DDD040DC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802050-6D8E-68A7-2BA7-CD605D718C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431AEC-67FE-B3E9-C9FB-E85250B50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B4E22-4FB5-4E85-8D58-4F3D3E6D841D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FA02D2-2F6A-0F44-F63C-6D1C06D34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EA8D93-FC41-1AD6-CA48-73A469F61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A6DC4-548B-4395-8892-A41E88AEB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564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4E27AD-669B-0B48-8EFB-BB9F15901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E0410B-0D7C-E877-CDEB-DEE4D29912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7A43E3-3DDF-4BC2-5AEC-19CC439ED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B4E22-4FB5-4E85-8D58-4F3D3E6D841D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25AA48-51F1-BFA1-16CB-C05C6F809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689AC2-6F73-F427-99A8-569B9FF2F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A6DC4-548B-4395-8892-A41E88AEB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883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81061A9-55AB-091D-8C5C-13C15AD9A9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7F5B7F-563E-85A6-66F7-31654E0315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49BDCD-1B4B-F0A5-B800-106DFE6B6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B4E22-4FB5-4E85-8D58-4F3D3E6D841D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110403-D625-59A6-8247-7D4FD5CE8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B518E6-E43B-3A05-9DB3-002432B53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A6DC4-548B-4395-8892-A41E88AEB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546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799759-75D3-38A8-DBCC-99D0124DA1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DE1AFB-15C1-A497-1124-B2589553B2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1A41BC-AB57-C58B-5385-789928B008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B4E22-4FB5-4E85-8D58-4F3D3E6D841D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16639-FDC0-C0BD-E01C-2416ED6B6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A4BE4-A01B-6048-B2F9-ACD32B358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A6DC4-548B-4395-8892-A41E88AEB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50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83F962-FC4F-CD92-AD83-95C10F8C11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EBDDAE-DC9A-AB3F-6635-C91DB89C2A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84143-D88C-D616-C824-48CBD73378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B4E22-4FB5-4E85-8D58-4F3D3E6D841D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25C11F-8605-0888-84EE-6977E6AE6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F4E2F3-8C0D-25A2-DB0F-676391165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A6DC4-548B-4395-8892-A41E88AEB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130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050196-C871-5930-7637-C245C5D4E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1CCA26-FC00-ABEC-957E-07134E3129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59F4FC-D7D2-C980-CDCA-346F07A65A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9A157D-5E06-19DD-9C50-E6AADB485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B4E22-4FB5-4E85-8D58-4F3D3E6D841D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C4249F-1482-EFB4-CB4B-828CD5AA6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A42909-AF71-14BE-1EF8-5BA2BB5BB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A6DC4-548B-4395-8892-A41E88AEB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54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A134E6-4092-E3ED-3875-6BE6F25B60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5C2C2A-512D-F072-F496-BEBFA3F957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DB0119-00EB-D75F-CAFF-9C4716DB27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C983536-84C3-A4FA-07A8-7A1E9C8B1D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F699EA2-6080-F819-ADE2-265D09EC56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3BC6836-2BE4-FD62-A331-76C1D1F3F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B4E22-4FB5-4E85-8D58-4F3D3E6D841D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AE53C15-C94C-D0FA-93AB-38CE19F52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66850A2-20E5-056A-BC89-14927D246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A6DC4-548B-4395-8892-A41E88AEB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29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1877D7-3C42-6F67-723A-813447930F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3F7E631-35E8-EA35-DE40-A4ACF2BA34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B4E22-4FB5-4E85-8D58-4F3D3E6D841D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2C91C1-2DEA-A4C9-686B-E51CB6463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732BD3-5842-E064-67E9-DE87E30FC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A6DC4-548B-4395-8892-A41E88AEB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072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1733F1D-A4AB-E5CE-B639-0687E1F18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B4E22-4FB5-4E85-8D58-4F3D3E6D841D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88A72E0-7E2B-B4EF-EB38-C92EA94E6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81F749-DB0F-F60F-6B5F-79098EE4B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A6DC4-548B-4395-8892-A41E88AEB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23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7B5D49-8148-0033-27C7-F530BAEF0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75DB54-72EE-F018-F1E2-7D2AE4D214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4D81B0-FBA8-8131-5F37-05E23E2155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FC4215-71BD-713A-3E4F-3C40BC70A1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B4E22-4FB5-4E85-8D58-4F3D3E6D841D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338C54-4EA4-F2E4-1E02-2081689C8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7839EA-7161-9DD6-D514-7F000D362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A6DC4-548B-4395-8892-A41E88AEB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666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40BB35-AC7B-9203-CA39-C31DF3ADBD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D26B23F-3093-3134-182D-5B0B395D48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2E8930-6952-D80D-8778-A9F6B216FE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88121F-71AB-261D-7D83-A57D48495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B4E22-4FB5-4E85-8D58-4F3D3E6D841D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109FFF-703E-B19B-EA20-32E34A19D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58DB25-EC23-2FEB-7BC2-4EF3C9E8C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A6DC4-548B-4395-8892-A41E88AEB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753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AD698C5-BEEE-1BC2-939C-C3988304B3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31078B-7D8B-8454-5C54-AF5682F5FC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02AA0B-823A-CDCE-CD4A-28BB560D42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9B4E22-4FB5-4E85-8D58-4F3D3E6D841D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960633-ADA0-B97A-2CE5-DD4BADC12A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2BF4BF-7327-B4EC-6EAC-DC5724823B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3A6DC4-548B-4395-8892-A41E88AEB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999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commons.wikimedia.org/wiki/File:Biliary_system_multilingual.svg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6E9916-6535-42DE-962A-3F3C81F0FC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43050" y="1657350"/>
            <a:ext cx="9144000" cy="1481138"/>
          </a:xfrm>
        </p:spPr>
        <p:txBody>
          <a:bodyPr/>
          <a:lstStyle/>
          <a:p>
            <a:r>
              <a:rPr lang="en-GB">
                <a:solidFill>
                  <a:srgbClr val="0070C0"/>
                </a:solidFill>
              </a:rPr>
              <a:t>Presentation slide</a:t>
            </a:r>
            <a:br>
              <a:rPr lang="en-GB">
                <a:solidFill>
                  <a:srgbClr val="0070C0"/>
                </a:solidFill>
              </a:rPr>
            </a:br>
            <a:r>
              <a:rPr lang="en-GB" sz="4400">
                <a:solidFill>
                  <a:srgbClr val="0070C0"/>
                </a:solidFill>
              </a:rPr>
              <a:t>Biliary system</a:t>
            </a:r>
            <a:endParaRPr lang="en-US">
              <a:solidFill>
                <a:srgbClr val="0070C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B692BB-04CA-4F21-914E-FF42C00425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90796"/>
            <a:ext cx="9144000" cy="500730"/>
          </a:xfrm>
        </p:spPr>
        <p:txBody>
          <a:bodyPr>
            <a:normAutofit fontScale="47500" lnSpcReduction="20000"/>
          </a:bodyPr>
          <a:lstStyle/>
          <a:p>
            <a:r>
              <a:rPr lang="en-GB">
                <a:solidFill>
                  <a:srgbClr val="0070C0"/>
                </a:solidFill>
              </a:rPr>
              <a:t>drawing: Jordi Marchn, MD, Wikimedia</a:t>
            </a:r>
          </a:p>
          <a:p>
            <a:r>
              <a:rPr lang="en-GB">
                <a:solidFill>
                  <a:srgbClr val="0070C0"/>
                </a:solidFill>
              </a:rPr>
              <a:t>labels: O. Paul Gobée, MD, dept. Anatomy&amp; Embryology, LUMC</a:t>
            </a:r>
            <a:endParaRPr lang="en-US">
              <a:solidFill>
                <a:srgbClr val="0070C0"/>
              </a:solidFill>
            </a:endParaRP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7385D496-5555-48EC-B987-FC037EFEDB09}"/>
              </a:ext>
            </a:extLst>
          </p:cNvPr>
          <p:cNvSpPr txBox="1">
            <a:spLocks/>
          </p:cNvSpPr>
          <p:nvPr/>
        </p:nvSpPr>
        <p:spPr>
          <a:xfrm>
            <a:off x="1343431" y="5963467"/>
            <a:ext cx="9144000" cy="5007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license:  Creative Commons Attribution ShareAlike</a:t>
            </a: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C037B5E-0330-87B9-3AFD-E3B6709F2A5F}"/>
              </a:ext>
            </a:extLst>
          </p:cNvPr>
          <p:cNvSpPr txBox="1"/>
          <p:nvPr/>
        </p:nvSpPr>
        <p:spPr>
          <a:xfrm>
            <a:off x="1752600" y="5067300"/>
            <a:ext cx="84069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0070C0"/>
                </a:solidFill>
              </a:rPr>
              <a:t>derived from: </a:t>
            </a:r>
            <a:r>
              <a:rPr lang="en-US">
                <a:solidFill>
                  <a:srgbClr val="0070C0"/>
                </a:solidFill>
                <a:hlinkClick r:id="rId2"/>
              </a:rPr>
              <a:t>https://commons.wikimedia.org/wiki/File:Biliary_system_multilingual.svg</a:t>
            </a:r>
            <a:r>
              <a:rPr lang="en-US">
                <a:solidFill>
                  <a:srgbClr val="0070C0"/>
                </a:solidFill>
              </a:rPr>
              <a:t>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8E00068-9D5E-3F4A-5C4C-10DB5EF30CF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7144" y="5928904"/>
            <a:ext cx="1227411" cy="429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0514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B0EB63D-CD70-753D-2BBD-BDA60D8513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4745" y="988670"/>
            <a:ext cx="6718034" cy="574357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5A476EE-8DB4-C850-BB1D-0A60A2CF1D5C}"/>
              </a:ext>
            </a:extLst>
          </p:cNvPr>
          <p:cNvSpPr txBox="1"/>
          <p:nvPr/>
        </p:nvSpPr>
        <p:spPr>
          <a:xfrm>
            <a:off x="9275101" y="5448092"/>
            <a:ext cx="208069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>
                <a:solidFill>
                  <a:schemeClr val="accent1">
                    <a:lumMod val="75000"/>
                  </a:schemeClr>
                </a:solidFill>
              </a:rPr>
              <a:t>Ductus pancreaticus</a:t>
            </a:r>
          </a:p>
          <a:p>
            <a:pPr algn="ctr"/>
            <a:r>
              <a:rPr lang="en-GB">
                <a:solidFill>
                  <a:schemeClr val="accent1">
                    <a:lumMod val="75000"/>
                  </a:schemeClr>
                </a:solidFill>
              </a:rPr>
              <a:t>Pancreatic duct</a:t>
            </a:r>
          </a:p>
          <a:p>
            <a:pPr algn="ctr"/>
            <a:r>
              <a:rPr lang="en-GB">
                <a:solidFill>
                  <a:schemeClr val="accent1">
                    <a:lumMod val="75000"/>
                  </a:schemeClr>
                </a:solidFill>
              </a:rPr>
              <a:t>(duct of Wirsung)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7988D0B-6F7D-365F-E74D-ADA0996ACF92}"/>
              </a:ext>
            </a:extLst>
          </p:cNvPr>
          <p:cNvSpPr txBox="1"/>
          <p:nvPr/>
        </p:nvSpPr>
        <p:spPr>
          <a:xfrm>
            <a:off x="9273403" y="3503908"/>
            <a:ext cx="20730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>
                <a:solidFill>
                  <a:schemeClr val="accent1">
                    <a:lumMod val="75000"/>
                  </a:schemeClr>
                </a:solidFill>
              </a:rPr>
              <a:t>Ductus choledochus</a:t>
            </a:r>
          </a:p>
          <a:p>
            <a:pPr algn="ctr"/>
            <a:r>
              <a:rPr lang="en-GB">
                <a:solidFill>
                  <a:schemeClr val="accent1">
                    <a:lumMod val="75000"/>
                  </a:schemeClr>
                </a:solidFill>
              </a:rPr>
              <a:t>Bile duct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B6FBF20-48C6-D809-9779-C8CC759DEBF8}"/>
              </a:ext>
            </a:extLst>
          </p:cNvPr>
          <p:cNvSpPr txBox="1"/>
          <p:nvPr/>
        </p:nvSpPr>
        <p:spPr>
          <a:xfrm>
            <a:off x="339403" y="4665079"/>
            <a:ext cx="2515579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>
                <a:solidFill>
                  <a:schemeClr val="accent1">
                    <a:lumMod val="75000"/>
                  </a:schemeClr>
                </a:solidFill>
              </a:rPr>
              <a:t>Papilla duodeni major</a:t>
            </a:r>
          </a:p>
          <a:p>
            <a:pPr algn="ctr"/>
            <a:r>
              <a:rPr lang="en-GB">
                <a:solidFill>
                  <a:schemeClr val="accent1">
                    <a:lumMod val="75000"/>
                  </a:schemeClr>
                </a:solidFill>
              </a:rPr>
              <a:t>Major duodenal papilla</a:t>
            </a:r>
          </a:p>
          <a:p>
            <a:pPr algn="ctr"/>
            <a:r>
              <a:rPr lang="en-GB">
                <a:solidFill>
                  <a:schemeClr val="accent1">
                    <a:lumMod val="75000"/>
                  </a:schemeClr>
                </a:solidFill>
              </a:rPr>
              <a:t> (papilla of Vater)</a:t>
            </a:r>
            <a:endParaRPr lang="en-US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F5792FF-E417-7F1B-44C0-0FCBA8AFD7A8}"/>
              </a:ext>
            </a:extLst>
          </p:cNvPr>
          <p:cNvSpPr txBox="1"/>
          <p:nvPr/>
        </p:nvSpPr>
        <p:spPr>
          <a:xfrm>
            <a:off x="1243430" y="3135567"/>
            <a:ext cx="16146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>
                <a:solidFill>
                  <a:schemeClr val="accent1">
                    <a:lumMod val="75000"/>
                  </a:schemeClr>
                </a:solidFill>
              </a:rPr>
              <a:t>Ductus cysticus</a:t>
            </a:r>
          </a:p>
          <a:p>
            <a:pPr algn="ctr"/>
            <a:r>
              <a:rPr lang="en-GB">
                <a:solidFill>
                  <a:schemeClr val="accent1">
                    <a:lumMod val="75000"/>
                  </a:schemeClr>
                </a:solidFill>
              </a:rPr>
              <a:t>Cystic duct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2296431-341F-84CB-30FA-DCD2EAD3BB0F}"/>
              </a:ext>
            </a:extLst>
          </p:cNvPr>
          <p:cNvSpPr txBox="1"/>
          <p:nvPr/>
        </p:nvSpPr>
        <p:spPr>
          <a:xfrm>
            <a:off x="8988503" y="2630259"/>
            <a:ext cx="28207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>
                <a:solidFill>
                  <a:schemeClr val="accent1">
                    <a:lumMod val="75000"/>
                  </a:schemeClr>
                </a:solidFill>
              </a:rPr>
              <a:t>Ductus hepaticus communis</a:t>
            </a:r>
          </a:p>
          <a:p>
            <a:pPr algn="ctr"/>
            <a:r>
              <a:rPr lang="en-GB">
                <a:solidFill>
                  <a:schemeClr val="accent1">
                    <a:lumMod val="75000"/>
                  </a:schemeClr>
                </a:solidFill>
              </a:rPr>
              <a:t>Common hepatic duct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1502971-B3C2-E10D-6CCE-47BAA8A68B04}"/>
              </a:ext>
            </a:extLst>
          </p:cNvPr>
          <p:cNvSpPr txBox="1"/>
          <p:nvPr/>
        </p:nvSpPr>
        <p:spPr>
          <a:xfrm>
            <a:off x="5949689" y="268148"/>
            <a:ext cx="25226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>
                <a:solidFill>
                  <a:schemeClr val="accent1">
                    <a:lumMod val="75000"/>
                  </a:schemeClr>
                </a:solidFill>
              </a:rPr>
              <a:t>Ductus hepaticus sinister</a:t>
            </a:r>
          </a:p>
          <a:p>
            <a:pPr algn="ctr"/>
            <a:r>
              <a:rPr lang="en-GB">
                <a:solidFill>
                  <a:schemeClr val="accent1">
                    <a:lumMod val="75000"/>
                  </a:schemeClr>
                </a:solidFill>
              </a:rPr>
              <a:t>Left hepatic duct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D960818-C45D-73CE-D014-2CCF6D1446BD}"/>
              </a:ext>
            </a:extLst>
          </p:cNvPr>
          <p:cNvSpPr txBox="1"/>
          <p:nvPr/>
        </p:nvSpPr>
        <p:spPr>
          <a:xfrm>
            <a:off x="3396138" y="280531"/>
            <a:ext cx="24519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>
                <a:solidFill>
                  <a:schemeClr val="accent1">
                    <a:lumMod val="75000"/>
                  </a:schemeClr>
                </a:solidFill>
              </a:rPr>
              <a:t>Ductus hepaticus dexter</a:t>
            </a:r>
          </a:p>
          <a:p>
            <a:pPr algn="ctr"/>
            <a:r>
              <a:rPr lang="en-GB">
                <a:solidFill>
                  <a:schemeClr val="accent1">
                    <a:lumMod val="75000"/>
                  </a:schemeClr>
                </a:solidFill>
              </a:rPr>
              <a:t>Right hepatic duct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60FA7D9-0825-8662-FCDF-C11B175D9673}"/>
              </a:ext>
            </a:extLst>
          </p:cNvPr>
          <p:cNvSpPr txBox="1"/>
          <p:nvPr/>
        </p:nvSpPr>
        <p:spPr>
          <a:xfrm>
            <a:off x="462102" y="3952668"/>
            <a:ext cx="2375971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GB">
                <a:solidFill>
                  <a:schemeClr val="accent1">
                    <a:lumMod val="75000"/>
                  </a:schemeClr>
                </a:solidFill>
              </a:rPr>
              <a:t>Papilla duodeni minor</a:t>
            </a:r>
          </a:p>
          <a:p>
            <a:pPr algn="ctr"/>
            <a:r>
              <a:rPr lang="en-GB">
                <a:solidFill>
                  <a:schemeClr val="accent1">
                    <a:lumMod val="75000"/>
                  </a:schemeClr>
                </a:solidFill>
              </a:rPr>
              <a:t>Minor duodenal papilla</a:t>
            </a:r>
            <a:endParaRPr lang="en-US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F2F467B-8106-CD6C-F4A2-6DC7A6C9ABB5}"/>
              </a:ext>
            </a:extLst>
          </p:cNvPr>
          <p:cNvSpPr txBox="1"/>
          <p:nvPr/>
        </p:nvSpPr>
        <p:spPr>
          <a:xfrm>
            <a:off x="8699177" y="4419392"/>
            <a:ext cx="320119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>
                <a:solidFill>
                  <a:schemeClr val="accent1">
                    <a:lumMod val="75000"/>
                  </a:schemeClr>
                </a:solidFill>
              </a:rPr>
              <a:t>Ductus pancreaticus accessorius</a:t>
            </a:r>
          </a:p>
          <a:p>
            <a:pPr algn="ctr"/>
            <a:r>
              <a:rPr lang="en-GB">
                <a:solidFill>
                  <a:schemeClr val="accent1">
                    <a:lumMod val="75000"/>
                  </a:schemeClr>
                </a:solidFill>
              </a:rPr>
              <a:t>Accessory pancreatic duct</a:t>
            </a:r>
          </a:p>
          <a:p>
            <a:pPr algn="ctr"/>
            <a:r>
              <a:rPr lang="en-GB">
                <a:solidFill>
                  <a:schemeClr val="accent1">
                    <a:lumMod val="75000"/>
                  </a:schemeClr>
                </a:solidFill>
              </a:rPr>
              <a:t>(duct of Santorini)</a:t>
            </a:r>
          </a:p>
          <a:p>
            <a:pPr algn="ctr"/>
            <a:endParaRPr lang="en-US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7D5AB1A-5CBB-D7C4-896D-67021D54733C}"/>
              </a:ext>
            </a:extLst>
          </p:cNvPr>
          <p:cNvSpPr txBox="1"/>
          <p:nvPr/>
        </p:nvSpPr>
        <p:spPr>
          <a:xfrm>
            <a:off x="1313700" y="2278317"/>
            <a:ext cx="14360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>
                <a:solidFill>
                  <a:schemeClr val="accent1">
                    <a:lumMod val="75000"/>
                  </a:schemeClr>
                </a:solidFill>
              </a:rPr>
              <a:t>Vesica biliaris</a:t>
            </a:r>
          </a:p>
          <a:p>
            <a:pPr algn="ctr"/>
            <a:r>
              <a:rPr lang="en-GB">
                <a:solidFill>
                  <a:schemeClr val="accent1">
                    <a:lumMod val="75000"/>
                  </a:schemeClr>
                </a:solidFill>
              </a:rPr>
              <a:t>Gallbladder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861917DD-D1F6-5D4C-F493-A8BC672B58BB}"/>
              </a:ext>
            </a:extLst>
          </p:cNvPr>
          <p:cNvCxnSpPr>
            <a:cxnSpLocks/>
          </p:cNvCxnSpPr>
          <p:nvPr/>
        </p:nvCxnSpPr>
        <p:spPr>
          <a:xfrm>
            <a:off x="2905246" y="4897253"/>
            <a:ext cx="1986867" cy="0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665A4F52-5A0F-6E32-25C8-331EC64EA3C4}"/>
              </a:ext>
            </a:extLst>
          </p:cNvPr>
          <p:cNvCxnSpPr>
            <a:cxnSpLocks/>
          </p:cNvCxnSpPr>
          <p:nvPr/>
        </p:nvCxnSpPr>
        <p:spPr>
          <a:xfrm>
            <a:off x="2916821" y="4315983"/>
            <a:ext cx="1944667" cy="0"/>
          </a:xfrm>
          <a:prstGeom prst="line">
            <a:avLst/>
          </a:prstGeom>
          <a:ln>
            <a:solidFill>
              <a:schemeClr val="tx1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2A69792D-F1BC-746A-0D8C-43F16DFD983D}"/>
              </a:ext>
            </a:extLst>
          </p:cNvPr>
          <p:cNvSpPr/>
          <p:nvPr/>
        </p:nvSpPr>
        <p:spPr>
          <a:xfrm>
            <a:off x="2893670" y="3027019"/>
            <a:ext cx="2644093" cy="422236"/>
          </a:xfrm>
          <a:custGeom>
            <a:avLst/>
            <a:gdLst>
              <a:gd name="connsiteX0" fmla="*/ 0 w 2628900"/>
              <a:gd name="connsiteY0" fmla="*/ 466725 h 469594"/>
              <a:gd name="connsiteX1" fmla="*/ 1762125 w 2628900"/>
              <a:gd name="connsiteY1" fmla="*/ 400050 h 469594"/>
              <a:gd name="connsiteX2" fmla="*/ 2628900 w 2628900"/>
              <a:gd name="connsiteY2" fmla="*/ 0 h 4695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28900" h="469594">
                <a:moveTo>
                  <a:pt x="0" y="466725"/>
                </a:moveTo>
                <a:cubicBezTo>
                  <a:pt x="661987" y="472281"/>
                  <a:pt x="1323975" y="477837"/>
                  <a:pt x="1762125" y="400050"/>
                </a:cubicBezTo>
                <a:cubicBezTo>
                  <a:pt x="2200275" y="322263"/>
                  <a:pt x="2414587" y="161131"/>
                  <a:pt x="2628900" y="0"/>
                </a:cubicBezTo>
              </a:path>
            </a:pathLst>
          </a:custGeom>
          <a:noFill/>
          <a:ln w="63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4C250C73-4CE2-6AB4-7F5C-F0AB48A47128}"/>
              </a:ext>
            </a:extLst>
          </p:cNvPr>
          <p:cNvCxnSpPr>
            <a:cxnSpLocks/>
          </p:cNvCxnSpPr>
          <p:nvPr/>
        </p:nvCxnSpPr>
        <p:spPr>
          <a:xfrm>
            <a:off x="2858947" y="2696900"/>
            <a:ext cx="1592966" cy="330120"/>
          </a:xfrm>
          <a:prstGeom prst="line">
            <a:avLst/>
          </a:prstGeom>
          <a:ln>
            <a:solidFill>
              <a:schemeClr val="tx1"/>
            </a:solidFill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6302F630-E4EA-F81B-BA2D-C14DFD7B6CCA}"/>
              </a:ext>
            </a:extLst>
          </p:cNvPr>
          <p:cNvCxnSpPr>
            <a:cxnSpLocks/>
          </p:cNvCxnSpPr>
          <p:nvPr/>
        </p:nvCxnSpPr>
        <p:spPr>
          <a:xfrm flipH="1" flipV="1">
            <a:off x="5741043" y="4328931"/>
            <a:ext cx="2939970" cy="370391"/>
          </a:xfrm>
          <a:prstGeom prst="line">
            <a:avLst/>
          </a:prstGeom>
          <a:ln>
            <a:solidFill>
              <a:schemeClr val="tx1"/>
            </a:solidFill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29A24F90-5105-69FB-BEBA-EF4065F1372E}"/>
              </a:ext>
            </a:extLst>
          </p:cNvPr>
          <p:cNvCxnSpPr>
            <a:cxnSpLocks/>
            <a:stCxn id="4" idx="1"/>
          </p:cNvCxnSpPr>
          <p:nvPr/>
        </p:nvCxnSpPr>
        <p:spPr>
          <a:xfrm flipH="1" flipV="1">
            <a:off x="5661949" y="4735974"/>
            <a:ext cx="3613152" cy="1173783"/>
          </a:xfrm>
          <a:prstGeom prst="line">
            <a:avLst/>
          </a:prstGeom>
          <a:ln>
            <a:solidFill>
              <a:schemeClr val="tx1"/>
            </a:solidFill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B37A1807-0920-EE2D-3307-6B61E90791BB}"/>
              </a:ext>
            </a:extLst>
          </p:cNvPr>
          <p:cNvCxnSpPr>
            <a:cxnSpLocks/>
          </p:cNvCxnSpPr>
          <p:nvPr/>
        </p:nvCxnSpPr>
        <p:spPr>
          <a:xfrm flipH="1">
            <a:off x="5694746" y="3727047"/>
            <a:ext cx="3495553" cy="0"/>
          </a:xfrm>
          <a:prstGeom prst="line">
            <a:avLst/>
          </a:prstGeom>
          <a:ln>
            <a:solidFill>
              <a:schemeClr val="tx1"/>
            </a:solidFill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D085AF9D-8F33-26CF-6D2C-987F018CFFB0}"/>
              </a:ext>
            </a:extLst>
          </p:cNvPr>
          <p:cNvCxnSpPr>
            <a:cxnSpLocks/>
          </p:cNvCxnSpPr>
          <p:nvPr/>
        </p:nvCxnSpPr>
        <p:spPr>
          <a:xfrm flipH="1">
            <a:off x="5708249" y="2976622"/>
            <a:ext cx="3424176" cy="0"/>
          </a:xfrm>
          <a:prstGeom prst="line">
            <a:avLst/>
          </a:prstGeom>
          <a:ln>
            <a:solidFill>
              <a:schemeClr val="tx1"/>
            </a:solidFill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09AB5A38-D318-F4E3-73CA-8A959151DA37}"/>
              </a:ext>
            </a:extLst>
          </p:cNvPr>
          <p:cNvCxnSpPr>
            <a:cxnSpLocks/>
          </p:cNvCxnSpPr>
          <p:nvPr/>
        </p:nvCxnSpPr>
        <p:spPr>
          <a:xfrm flipH="1">
            <a:off x="5845216" y="914479"/>
            <a:ext cx="1231859" cy="1770848"/>
          </a:xfrm>
          <a:prstGeom prst="line">
            <a:avLst/>
          </a:prstGeom>
          <a:ln>
            <a:solidFill>
              <a:schemeClr val="tx1"/>
            </a:solidFill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2A652F65-E63A-47D0-0776-0A610FB7D1FE}"/>
              </a:ext>
            </a:extLst>
          </p:cNvPr>
          <p:cNvCxnSpPr>
            <a:cxnSpLocks/>
          </p:cNvCxnSpPr>
          <p:nvPr/>
        </p:nvCxnSpPr>
        <p:spPr>
          <a:xfrm>
            <a:off x="4892113" y="926862"/>
            <a:ext cx="408000" cy="1733053"/>
          </a:xfrm>
          <a:prstGeom prst="line">
            <a:avLst/>
          </a:prstGeom>
          <a:ln>
            <a:solidFill>
              <a:schemeClr val="tx1"/>
            </a:solidFill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94450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124</Words>
  <Application>Microsoft Office PowerPoint</Application>
  <PresentationFormat>Widescreen</PresentationFormat>
  <Paragraphs>28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Presentation slide Biliary system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slide Subject</dc:title>
  <dc:creator>Oscar Paul Gobée</dc:creator>
  <cp:lastModifiedBy>Gobée, O.P. (ANA)</cp:lastModifiedBy>
  <cp:revision>7</cp:revision>
  <dcterms:created xsi:type="dcterms:W3CDTF">2023-02-12T15:37:47Z</dcterms:created>
  <dcterms:modified xsi:type="dcterms:W3CDTF">2023-03-06T11:17:31Z</dcterms:modified>
</cp:coreProperties>
</file>