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52"/>
      </p:cViewPr>
      <p:guideLst>
        <p:guide orient="horz" pos="82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iki/File:Biliary_system_multilingual.sv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050" y="1657350"/>
            <a:ext cx="9144000" cy="1481138"/>
          </a:xfrm>
        </p:spPr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 sz="4400">
                <a:solidFill>
                  <a:srgbClr val="0070C0"/>
                </a:solidFill>
              </a:rPr>
              <a:t>Biliary system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Jordi Marchn, MD, Wikimedia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037B5E-0330-87B9-3AFD-E3B6709F2A5F}"/>
              </a:ext>
            </a:extLst>
          </p:cNvPr>
          <p:cNvSpPr txBox="1"/>
          <p:nvPr/>
        </p:nvSpPr>
        <p:spPr>
          <a:xfrm>
            <a:off x="1752600" y="5067300"/>
            <a:ext cx="8406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derived from: </a:t>
            </a:r>
            <a:r>
              <a:rPr lang="en-US">
                <a:solidFill>
                  <a:srgbClr val="0070C0"/>
                </a:solidFill>
                <a:hlinkClick r:id="rId2"/>
              </a:rPr>
              <a:t>https://commons.wikimedia.org/wiki/File:Biliary_system_multilingual.svg</a:t>
            </a:r>
            <a:r>
              <a:rPr lang="en-US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E00068-9D5E-3F4A-5C4C-10DB5EF30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144" y="5928904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0EB63D-CD70-753D-2BBD-BDA60D851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45" y="988670"/>
            <a:ext cx="6718034" cy="57435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A476EE-8DB4-C850-BB1D-0A60A2CF1D5C}"/>
              </a:ext>
            </a:extLst>
          </p:cNvPr>
          <p:cNvSpPr txBox="1"/>
          <p:nvPr/>
        </p:nvSpPr>
        <p:spPr>
          <a:xfrm>
            <a:off x="9275101" y="5448092"/>
            <a:ext cx="208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pancreaticus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Pancreatic duct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(duct of Wirsung)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88D0B-6F7D-365F-E74D-ADA0996ACF92}"/>
              </a:ext>
            </a:extLst>
          </p:cNvPr>
          <p:cNvSpPr txBox="1"/>
          <p:nvPr/>
        </p:nvSpPr>
        <p:spPr>
          <a:xfrm>
            <a:off x="9273403" y="3503908"/>
            <a:ext cx="207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choledochus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Bile 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FBF20-48C6-D809-9779-C8CC759DEBF8}"/>
              </a:ext>
            </a:extLst>
          </p:cNvPr>
          <p:cNvSpPr txBox="1"/>
          <p:nvPr/>
        </p:nvSpPr>
        <p:spPr>
          <a:xfrm>
            <a:off x="339403" y="4665079"/>
            <a:ext cx="251557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Papilla duodeni major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Major duodenal papilla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 (papilla of Vater)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5792FF-E417-7F1B-44C0-0FCBA8AFD7A8}"/>
              </a:ext>
            </a:extLst>
          </p:cNvPr>
          <p:cNvSpPr txBox="1"/>
          <p:nvPr/>
        </p:nvSpPr>
        <p:spPr>
          <a:xfrm>
            <a:off x="1243430" y="3135567"/>
            <a:ext cx="1614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cysticus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Cystic duct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296431-341F-84CB-30FA-DCD2EAD3BB0F}"/>
              </a:ext>
            </a:extLst>
          </p:cNvPr>
          <p:cNvSpPr txBox="1"/>
          <p:nvPr/>
        </p:nvSpPr>
        <p:spPr>
          <a:xfrm>
            <a:off x="8988503" y="2630259"/>
            <a:ext cx="2820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hepaticus communis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Common hepatic duct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502971-B3C2-E10D-6CCE-47BAA8A68B04}"/>
              </a:ext>
            </a:extLst>
          </p:cNvPr>
          <p:cNvSpPr txBox="1"/>
          <p:nvPr/>
        </p:nvSpPr>
        <p:spPr>
          <a:xfrm>
            <a:off x="5949689" y="268148"/>
            <a:ext cx="2522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hepaticus sinister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Left hepatic duct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960818-C45D-73CE-D014-2CCF6D1446BD}"/>
              </a:ext>
            </a:extLst>
          </p:cNvPr>
          <p:cNvSpPr txBox="1"/>
          <p:nvPr/>
        </p:nvSpPr>
        <p:spPr>
          <a:xfrm>
            <a:off x="3396138" y="280531"/>
            <a:ext cx="2451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hepaticus dexter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Right hepatic duct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0FA7D9-0825-8662-FCDF-C11B175D9673}"/>
              </a:ext>
            </a:extLst>
          </p:cNvPr>
          <p:cNvSpPr txBox="1"/>
          <p:nvPr/>
        </p:nvSpPr>
        <p:spPr>
          <a:xfrm>
            <a:off x="462102" y="3952668"/>
            <a:ext cx="237597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Papilla duodeni minor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Minor duodenal papilla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2F467B-8106-CD6C-F4A2-6DC7A6C9ABB5}"/>
              </a:ext>
            </a:extLst>
          </p:cNvPr>
          <p:cNvSpPr txBox="1"/>
          <p:nvPr/>
        </p:nvSpPr>
        <p:spPr>
          <a:xfrm>
            <a:off x="8699177" y="4419392"/>
            <a:ext cx="3201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pancreaticus accessorius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Accessory pancreatic duct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(duct of Santorini)</a:t>
            </a:r>
          </a:p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D5AB1A-5CBB-D7C4-896D-67021D54733C}"/>
              </a:ext>
            </a:extLst>
          </p:cNvPr>
          <p:cNvSpPr txBox="1"/>
          <p:nvPr/>
        </p:nvSpPr>
        <p:spPr>
          <a:xfrm>
            <a:off x="1313700" y="2278317"/>
            <a:ext cx="143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Vesica biliaris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Gallbladder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1917DD-D1F6-5D4C-F493-A8BC672B58BB}"/>
              </a:ext>
            </a:extLst>
          </p:cNvPr>
          <p:cNvCxnSpPr>
            <a:cxnSpLocks/>
          </p:cNvCxnSpPr>
          <p:nvPr/>
        </p:nvCxnSpPr>
        <p:spPr>
          <a:xfrm>
            <a:off x="2905246" y="4897253"/>
            <a:ext cx="198686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5A4F52-5A0F-6E32-25C8-331EC64EA3C4}"/>
              </a:ext>
            </a:extLst>
          </p:cNvPr>
          <p:cNvCxnSpPr>
            <a:cxnSpLocks/>
          </p:cNvCxnSpPr>
          <p:nvPr/>
        </p:nvCxnSpPr>
        <p:spPr>
          <a:xfrm>
            <a:off x="2916821" y="4315983"/>
            <a:ext cx="1944667" cy="0"/>
          </a:xfrm>
          <a:prstGeom prst="line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A69792D-F1BC-746A-0D8C-43F16DFD983D}"/>
              </a:ext>
            </a:extLst>
          </p:cNvPr>
          <p:cNvSpPr/>
          <p:nvPr/>
        </p:nvSpPr>
        <p:spPr>
          <a:xfrm>
            <a:off x="2893670" y="3027019"/>
            <a:ext cx="2644093" cy="422236"/>
          </a:xfrm>
          <a:custGeom>
            <a:avLst/>
            <a:gdLst>
              <a:gd name="connsiteX0" fmla="*/ 0 w 2628900"/>
              <a:gd name="connsiteY0" fmla="*/ 466725 h 469594"/>
              <a:gd name="connsiteX1" fmla="*/ 1762125 w 2628900"/>
              <a:gd name="connsiteY1" fmla="*/ 400050 h 469594"/>
              <a:gd name="connsiteX2" fmla="*/ 2628900 w 2628900"/>
              <a:gd name="connsiteY2" fmla="*/ 0 h 46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8900" h="469594">
                <a:moveTo>
                  <a:pt x="0" y="466725"/>
                </a:moveTo>
                <a:cubicBezTo>
                  <a:pt x="661987" y="472281"/>
                  <a:pt x="1323975" y="477837"/>
                  <a:pt x="1762125" y="400050"/>
                </a:cubicBezTo>
                <a:cubicBezTo>
                  <a:pt x="2200275" y="322263"/>
                  <a:pt x="2414587" y="161131"/>
                  <a:pt x="2628900" y="0"/>
                </a:cubicBezTo>
              </a:path>
            </a:pathLst>
          </a:custGeom>
          <a:noFill/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250C73-4CE2-6AB4-7F5C-F0AB48A47128}"/>
              </a:ext>
            </a:extLst>
          </p:cNvPr>
          <p:cNvCxnSpPr>
            <a:cxnSpLocks/>
          </p:cNvCxnSpPr>
          <p:nvPr/>
        </p:nvCxnSpPr>
        <p:spPr>
          <a:xfrm>
            <a:off x="2858947" y="2696900"/>
            <a:ext cx="1592966" cy="330120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302F630-E4EA-F81B-BA2D-C14DFD7B6CCA}"/>
              </a:ext>
            </a:extLst>
          </p:cNvPr>
          <p:cNvCxnSpPr>
            <a:cxnSpLocks/>
          </p:cNvCxnSpPr>
          <p:nvPr/>
        </p:nvCxnSpPr>
        <p:spPr>
          <a:xfrm flipH="1" flipV="1">
            <a:off x="5741043" y="4328931"/>
            <a:ext cx="2939970" cy="370391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9A24F90-5105-69FB-BEBA-EF4065F1372E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5661949" y="4735974"/>
            <a:ext cx="3613152" cy="1173783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7A1807-0920-EE2D-3307-6B61E90791BB}"/>
              </a:ext>
            </a:extLst>
          </p:cNvPr>
          <p:cNvCxnSpPr>
            <a:cxnSpLocks/>
          </p:cNvCxnSpPr>
          <p:nvPr/>
        </p:nvCxnSpPr>
        <p:spPr>
          <a:xfrm flipH="1">
            <a:off x="5694746" y="3727047"/>
            <a:ext cx="3495553" cy="0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085AF9D-8F33-26CF-6D2C-987F018CFFB0}"/>
              </a:ext>
            </a:extLst>
          </p:cNvPr>
          <p:cNvCxnSpPr>
            <a:cxnSpLocks/>
          </p:cNvCxnSpPr>
          <p:nvPr/>
        </p:nvCxnSpPr>
        <p:spPr>
          <a:xfrm flipH="1">
            <a:off x="5708249" y="2976622"/>
            <a:ext cx="3424176" cy="0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9AB5A38-D318-F4E3-73CA-8A959151DA37}"/>
              </a:ext>
            </a:extLst>
          </p:cNvPr>
          <p:cNvCxnSpPr>
            <a:cxnSpLocks/>
          </p:cNvCxnSpPr>
          <p:nvPr/>
        </p:nvCxnSpPr>
        <p:spPr>
          <a:xfrm flipH="1">
            <a:off x="5845216" y="914479"/>
            <a:ext cx="1231859" cy="1770848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A652F65-E63A-47D0-0776-0A610FB7D1FE}"/>
              </a:ext>
            </a:extLst>
          </p:cNvPr>
          <p:cNvCxnSpPr>
            <a:cxnSpLocks/>
          </p:cNvCxnSpPr>
          <p:nvPr/>
        </p:nvCxnSpPr>
        <p:spPr>
          <a:xfrm>
            <a:off x="4892113" y="926862"/>
            <a:ext cx="408000" cy="1733053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44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124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Biliary system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Gobée, O.P. (ANA)</cp:lastModifiedBy>
  <cp:revision>7</cp:revision>
  <dcterms:created xsi:type="dcterms:W3CDTF">2023-02-12T15:37:47Z</dcterms:created>
  <dcterms:modified xsi:type="dcterms:W3CDTF">2023-03-06T11:17:31Z</dcterms:modified>
</cp:coreProperties>
</file>