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2" r:id="rId1"/>
    <p:sldMasterId id="2147483946" r:id="rId2"/>
    <p:sldMasterId id="2147483964" r:id="rId3"/>
  </p:sldMasterIdLst>
  <p:notesMasterIdLst>
    <p:notesMasterId r:id="rId34"/>
  </p:notesMasterIdLst>
  <p:handoutMasterIdLst>
    <p:handoutMasterId r:id="rId35"/>
  </p:handoutMasterIdLst>
  <p:sldIdLst>
    <p:sldId id="775" r:id="rId4"/>
    <p:sldId id="784" r:id="rId5"/>
    <p:sldId id="785" r:id="rId6"/>
    <p:sldId id="758" r:id="rId7"/>
    <p:sldId id="786" r:id="rId8"/>
    <p:sldId id="787" r:id="rId9"/>
    <p:sldId id="788" r:id="rId10"/>
    <p:sldId id="789" r:id="rId11"/>
    <p:sldId id="806" r:id="rId12"/>
    <p:sldId id="790" r:id="rId13"/>
    <p:sldId id="791" r:id="rId14"/>
    <p:sldId id="759" r:id="rId15"/>
    <p:sldId id="792" r:id="rId16"/>
    <p:sldId id="793" r:id="rId17"/>
    <p:sldId id="794" r:id="rId18"/>
    <p:sldId id="795" r:id="rId19"/>
    <p:sldId id="760" r:id="rId20"/>
    <p:sldId id="796" r:id="rId21"/>
    <p:sldId id="797" r:id="rId22"/>
    <p:sldId id="798" r:id="rId23"/>
    <p:sldId id="799" r:id="rId24"/>
    <p:sldId id="805" r:id="rId25"/>
    <p:sldId id="801" r:id="rId26"/>
    <p:sldId id="802" r:id="rId27"/>
    <p:sldId id="807" r:id="rId28"/>
    <p:sldId id="804" r:id="rId29"/>
    <p:sldId id="582" r:id="rId30"/>
    <p:sldId id="531" r:id="rId31"/>
    <p:sldId id="433" r:id="rId32"/>
    <p:sldId id="276" r:id="rId3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">
          <p15:clr>
            <a:srgbClr val="A4A3A4"/>
          </p15:clr>
        </p15:guide>
        <p15:guide id="2" orient="horz" pos="4106">
          <p15:clr>
            <a:srgbClr val="A4A3A4"/>
          </p15:clr>
        </p15:guide>
        <p15:guide id="3" orient="horz" pos="2394">
          <p15:clr>
            <a:srgbClr val="A4A3A4"/>
          </p15:clr>
        </p15:guide>
        <p15:guide id="4" orient="horz" pos="901">
          <p15:clr>
            <a:srgbClr val="A4A3A4"/>
          </p15:clr>
        </p15:guide>
        <p15:guide id="5" orient="horz" pos="1620">
          <p15:clr>
            <a:srgbClr val="A4A3A4"/>
          </p15:clr>
        </p15:guide>
        <p15:guide id="6" orient="horz" pos="3884" userDrawn="1">
          <p15:clr>
            <a:srgbClr val="A4A3A4"/>
          </p15:clr>
        </p15:guide>
        <p15:guide id="7" pos="358">
          <p15:clr>
            <a:srgbClr val="A4A3A4"/>
          </p15:clr>
        </p15:guide>
        <p15:guide id="8" pos="5227">
          <p15:clr>
            <a:srgbClr val="A4A3A4"/>
          </p15:clr>
        </p15:guide>
        <p15:guide id="9" pos="631">
          <p15:clr>
            <a:srgbClr val="A4A3A4"/>
          </p15:clr>
        </p15:guide>
        <p15:guide id="10" pos="1542">
          <p15:clr>
            <a:srgbClr val="A4A3A4"/>
          </p15:clr>
        </p15:guide>
        <p15:guide id="11" pos="3681">
          <p15:clr>
            <a:srgbClr val="A4A3A4"/>
          </p15:clr>
        </p15:guide>
        <p15:guide id="12" pos="2052">
          <p15:clr>
            <a:srgbClr val="A4A3A4"/>
          </p15:clr>
        </p15:guide>
        <p15:guide id="13" pos="535">
          <p15:clr>
            <a:srgbClr val="A4A3A4"/>
          </p15:clr>
        </p15:guide>
        <p15:guide id="14" pos="2356">
          <p15:clr>
            <a:srgbClr val="A4A3A4"/>
          </p15:clr>
        </p15:guide>
        <p15:guide id="15" pos="5577">
          <p15:clr>
            <a:srgbClr val="A4A3A4"/>
          </p15:clr>
        </p15:guide>
        <p15:guide id="16" pos="947">
          <p15:clr>
            <a:srgbClr val="A4A3A4"/>
          </p15:clr>
        </p15:guide>
        <p15:guide id="17" pos="4687">
          <p15:clr>
            <a:srgbClr val="A4A3A4"/>
          </p15:clr>
        </p15:guide>
        <p15:guide id="18" pos="44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11166"/>
    <a:srgbClr val="8D251D"/>
    <a:srgbClr val="B4E6FF"/>
    <a:srgbClr val="B3DEF5"/>
    <a:srgbClr val="B3E5FE"/>
    <a:srgbClr val="BEEAFF"/>
    <a:srgbClr val="B4E5FF"/>
    <a:srgbClr val="C8DFFF"/>
    <a:srgbClr val="B4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90" autoAdjust="0"/>
    <p:restoredTop sz="90939" autoAdjust="0"/>
  </p:normalViewPr>
  <p:slideViewPr>
    <p:cSldViewPr snapToGrid="0" snapToObjects="1" showGuides="1">
      <p:cViewPr varScale="1">
        <p:scale>
          <a:sx n="146" d="100"/>
          <a:sy n="146" d="100"/>
        </p:scale>
        <p:origin x="2376" y="108"/>
      </p:cViewPr>
      <p:guideLst>
        <p:guide orient="horz" pos="235"/>
        <p:guide orient="horz" pos="4106"/>
        <p:guide orient="horz" pos="2394"/>
        <p:guide orient="horz" pos="901"/>
        <p:guide orient="horz" pos="1620"/>
        <p:guide orient="horz" pos="3884"/>
        <p:guide pos="358"/>
        <p:guide pos="5227"/>
        <p:guide pos="631"/>
        <p:guide pos="1542"/>
        <p:guide pos="3681"/>
        <p:guide pos="2052"/>
        <p:guide pos="535"/>
        <p:guide pos="2356"/>
        <p:guide pos="5577"/>
        <p:guide pos="947"/>
        <p:guide pos="4687"/>
        <p:guide pos="44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863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E8C5BD47-55D6-1344-B91F-7C24D2E19559}" type="slidenum">
              <a:rPr lang="en-GB"/>
              <a:pPr/>
              <a:t>‹#›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74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863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92BE362E-78BA-324A-8038-5482DADFDF7D}" type="slidenum">
              <a:rPr lang="en-GB"/>
              <a:pPr/>
              <a:t>‹#›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5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Peritoneum is soort ballon. Loopt door over binnenzijde buikwand.</a:t>
            </a:r>
          </a:p>
          <a:p>
            <a:r>
              <a:rPr lang="nl-NL" dirty="0"/>
              <a:t>NB: peritoneum is hier te eenvoudig weergegeven. Organen liggen er niet zo los in. Zie verderop.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58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Grote vaten </a:t>
            </a:r>
            <a:r>
              <a:rPr lang="nl-NL" dirty="0"/>
              <a:t>en nieren liggen achter het peritoneum: retroperitoneaal.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43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Je </a:t>
            </a:r>
            <a:r>
              <a:rPr lang="en-GB" dirty="0" err="1"/>
              <a:t>kijkt</a:t>
            </a:r>
            <a:r>
              <a:rPr lang="en-GB" dirty="0"/>
              <a:t> op peritoneum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achterwand</a:t>
            </a:r>
            <a:endParaRPr lang="en-GB" dirty="0"/>
          </a:p>
          <a:p>
            <a:r>
              <a:rPr lang="en-GB" dirty="0" err="1"/>
              <a:t>Daarachter</a:t>
            </a:r>
            <a:r>
              <a:rPr lang="en-GB" baseline="0" dirty="0"/>
              <a:t> </a:t>
            </a:r>
            <a:r>
              <a:rPr lang="en-GB" baseline="0" dirty="0" err="1"/>
              <a:t>zitten</a:t>
            </a:r>
            <a:r>
              <a:rPr lang="en-GB" baseline="0" dirty="0"/>
              <a:t> de </a:t>
            </a:r>
            <a:r>
              <a:rPr lang="en-GB" baseline="0" dirty="0" err="1"/>
              <a:t>nieren</a:t>
            </a:r>
            <a:r>
              <a:rPr lang="en-GB" baseline="0" dirty="0"/>
              <a:t> en </a:t>
            </a:r>
            <a:r>
              <a:rPr lang="en-GB" baseline="0" dirty="0" err="1"/>
              <a:t>grote</a:t>
            </a:r>
            <a:r>
              <a:rPr lang="en-GB" baseline="0" dirty="0"/>
              <a:t> </a:t>
            </a:r>
            <a:r>
              <a:rPr lang="en-GB" baseline="0" dirty="0" err="1"/>
              <a:t>vaten</a:t>
            </a:r>
            <a:r>
              <a:rPr lang="en-GB" baseline="0" dirty="0"/>
              <a:t>. </a:t>
            </a:r>
            <a:r>
              <a:rPr lang="en-GB" baseline="0" dirty="0" err="1"/>
              <a:t>Deze</a:t>
            </a:r>
            <a:r>
              <a:rPr lang="en-GB" baseline="0" dirty="0"/>
              <a:t> </a:t>
            </a:r>
            <a:r>
              <a:rPr lang="en-GB" baseline="0" dirty="0" err="1"/>
              <a:t>zijn</a:t>
            </a:r>
            <a:r>
              <a:rPr lang="en-GB" baseline="0" dirty="0"/>
              <a:t> </a:t>
            </a:r>
            <a:r>
              <a:rPr lang="en-GB" baseline="0" dirty="0" err="1"/>
              <a:t>dus</a:t>
            </a:r>
            <a:r>
              <a:rPr lang="en-GB" baseline="0" dirty="0"/>
              <a:t> </a:t>
            </a:r>
            <a:r>
              <a:rPr lang="en-GB" baseline="0" dirty="0" err="1"/>
              <a:t>retroperitoneaal</a:t>
            </a:r>
            <a:r>
              <a:rPr lang="en-GB" baseline="0" dirty="0"/>
              <a:t>, </a:t>
            </a:r>
            <a:r>
              <a:rPr lang="en-GB" baseline="0" dirty="0" err="1"/>
              <a:t>deze</a:t>
            </a:r>
            <a:r>
              <a:rPr lang="en-GB" baseline="0" dirty="0"/>
              <a:t> </a:t>
            </a:r>
            <a:r>
              <a:rPr lang="en-GB" baseline="0" dirty="0" err="1"/>
              <a:t>structuren</a:t>
            </a:r>
            <a:r>
              <a:rPr lang="en-GB" baseline="0" dirty="0"/>
              <a:t> </a:t>
            </a:r>
            <a:r>
              <a:rPr lang="en-GB" baseline="0" dirty="0" err="1"/>
              <a:t>zitten</a:t>
            </a:r>
            <a:r>
              <a:rPr lang="en-GB" baseline="0" dirty="0"/>
              <a:t> vast (in </a:t>
            </a:r>
            <a:r>
              <a:rPr lang="en-GB" baseline="0" dirty="0" err="1"/>
              <a:t>omgevend</a:t>
            </a:r>
            <a:r>
              <a:rPr lang="en-GB" baseline="0" dirty="0"/>
              <a:t> </a:t>
            </a:r>
            <a:r>
              <a:rPr lang="en-GB" baseline="0" dirty="0" err="1"/>
              <a:t>weefsel</a:t>
            </a:r>
            <a:r>
              <a:rPr lang="en-GB" baseline="0" dirty="0"/>
              <a:t>) en </a:t>
            </a:r>
            <a:r>
              <a:rPr lang="en-GB" baseline="0" dirty="0" err="1"/>
              <a:t>zijn</a:t>
            </a:r>
            <a:r>
              <a:rPr lang="en-GB" baseline="0" dirty="0"/>
              <a:t> (</a:t>
            </a:r>
            <a:r>
              <a:rPr lang="en-GB" baseline="0" dirty="0" err="1"/>
              <a:t>bij</a:t>
            </a:r>
            <a:r>
              <a:rPr lang="en-GB" baseline="0" dirty="0"/>
              <a:t> </a:t>
            </a:r>
            <a:r>
              <a:rPr lang="en-GB" baseline="0" dirty="0" err="1"/>
              <a:t>openen</a:t>
            </a:r>
            <a:r>
              <a:rPr lang="en-GB" baseline="0" dirty="0"/>
              <a:t> </a:t>
            </a:r>
            <a:r>
              <a:rPr lang="en-GB" baseline="0" dirty="0" err="1"/>
              <a:t>peritoneaalholte</a:t>
            </a:r>
            <a:r>
              <a:rPr lang="en-GB" baseline="0" dirty="0"/>
              <a:t> </a:t>
            </a:r>
            <a:r>
              <a:rPr lang="en-GB" baseline="0" dirty="0" err="1"/>
              <a:t>zoals</a:t>
            </a:r>
            <a:r>
              <a:rPr lang="en-GB" baseline="0" dirty="0"/>
              <a:t> </a:t>
            </a:r>
            <a:r>
              <a:rPr lang="en-GB" baseline="0" dirty="0" err="1"/>
              <a:t>hier</a:t>
            </a:r>
            <a:r>
              <a:rPr lang="en-GB" baseline="0" dirty="0"/>
              <a:t>) </a:t>
            </a:r>
            <a:r>
              <a:rPr lang="en-GB" baseline="0" dirty="0" err="1"/>
              <a:t>niet</a:t>
            </a:r>
            <a:r>
              <a:rPr lang="en-GB" baseline="0" dirty="0"/>
              <a:t> </a:t>
            </a:r>
            <a:r>
              <a:rPr lang="en-GB" baseline="0" dirty="0" err="1"/>
              <a:t>zichtbaar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 err="1"/>
              <a:t>Verder</a:t>
            </a:r>
            <a:r>
              <a:rPr lang="en-GB" baseline="0" dirty="0"/>
              <a:t> </a:t>
            </a:r>
            <a:r>
              <a:rPr lang="en-GB" baseline="0" dirty="0" err="1"/>
              <a:t>zie</a:t>
            </a:r>
            <a:r>
              <a:rPr lang="en-GB" baseline="0" dirty="0"/>
              <a:t> je duodenum </a:t>
            </a:r>
            <a:r>
              <a:rPr lang="en-GB" baseline="0" dirty="0" err="1"/>
              <a:t>verkleefd</a:t>
            </a:r>
            <a:r>
              <a:rPr lang="en-GB" baseline="0" dirty="0"/>
              <a:t> </a:t>
            </a:r>
            <a:r>
              <a:rPr lang="en-GB" baseline="0" dirty="0" err="1"/>
              <a:t>tegen</a:t>
            </a:r>
            <a:r>
              <a:rPr lang="en-GB" baseline="0" dirty="0"/>
              <a:t> </a:t>
            </a:r>
            <a:r>
              <a:rPr lang="en-GB" baseline="0" dirty="0" err="1"/>
              <a:t>achterwand</a:t>
            </a:r>
            <a:r>
              <a:rPr lang="en-GB" baseline="0" dirty="0"/>
              <a:t>/ </a:t>
            </a:r>
            <a:r>
              <a:rPr lang="en-GB" baseline="0" dirty="0" err="1"/>
              <a:t>achterste</a:t>
            </a:r>
            <a:r>
              <a:rPr lang="en-GB" baseline="0" dirty="0"/>
              <a:t> peritoneum: sec. </a:t>
            </a:r>
            <a:r>
              <a:rPr lang="en-GB" baseline="0" dirty="0" err="1"/>
              <a:t>retroperitoneaal</a:t>
            </a:r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18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65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3 hoofd lokaties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/>
              <a:pPr/>
              <a:t>29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92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BE362E-78BA-324A-8038-5482DADFDF7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95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darm stulpt in het peritoneum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68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dirty="0"/>
              <a:t>Basisprincipe:</a:t>
            </a:r>
            <a:r>
              <a:rPr lang="nl-NL" baseline="0" dirty="0"/>
              <a:t> darm ‘stulpt’ ‘ballon’ van peritoneum in:</a:t>
            </a:r>
          </a:p>
          <a:p>
            <a:pPr eaLnBrk="1" hangingPunct="1"/>
            <a:r>
              <a:rPr lang="nl-NL" baseline="0" dirty="0"/>
              <a:t>Gevolg: een laag peritoneum ‘direct op’ het orgaan (=</a:t>
            </a:r>
            <a:r>
              <a:rPr lang="nl-NL" baseline="0"/>
              <a:t>visceraal peritoneum, viscus= ingewand) </a:t>
            </a:r>
            <a:r>
              <a:rPr lang="nl-NL" baseline="0" dirty="0"/>
              <a:t>en een laag peritoneum tegen de buikwand aan (aan de binnenkant van de buikwand) : (=</a:t>
            </a:r>
            <a:r>
              <a:rPr lang="nl-NL" baseline="0" err="1"/>
              <a:t>parietaal</a:t>
            </a:r>
            <a:r>
              <a:rPr lang="nl-NL" baseline="0"/>
              <a:t> peritoneum, paries= wand) </a:t>
            </a:r>
            <a:endParaRPr lang="nl-NL" baseline="0" dirty="0"/>
          </a:p>
          <a:p>
            <a:pPr eaLnBrk="1" hangingPunct="1"/>
            <a:r>
              <a:rPr lang="nl-NL" baseline="0" dirty="0"/>
              <a:t>Darm is nu met de buikwand verbonden via een dubbele laag peritoneum, met daarin de bloedvaten, zenuwen en lymfebanen van de darm. </a:t>
            </a:r>
            <a:r>
              <a:rPr lang="nl-NL" baseline="0"/>
              <a:t>Dit noemen </a:t>
            </a:r>
            <a:r>
              <a:rPr lang="nl-NL" baseline="0" dirty="0"/>
              <a:t>we </a:t>
            </a:r>
            <a:r>
              <a:rPr lang="nl-NL" baseline="0" dirty="0" err="1"/>
              <a:t>mesenterium</a:t>
            </a:r>
            <a:r>
              <a:rPr lang="nl-NL" baseline="0" dirty="0"/>
              <a:t>.</a:t>
            </a:r>
            <a:endParaRPr lang="nl-NL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1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52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23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Deze</a:t>
            </a:r>
            <a:r>
              <a:rPr lang="nl-NL" baseline="0"/>
              <a:t> organen</a:t>
            </a:r>
            <a:r>
              <a:rPr lang="nl-NL"/>
              <a:t> waren eerst losliggend intraperitoneaal. Ze zijn</a:t>
            </a:r>
            <a:r>
              <a:rPr lang="nl-NL" baseline="0"/>
              <a:t> </a:t>
            </a:r>
            <a:r>
              <a:rPr lang="nl-NL" baseline="0" dirty="0"/>
              <a:t>tegen de </a:t>
            </a:r>
            <a:r>
              <a:rPr lang="nl-NL" baseline="0"/>
              <a:t>achterwand verkleefd geraakt. </a:t>
            </a:r>
            <a:r>
              <a:rPr lang="nl-NL"/>
              <a:t>De achterste mesenterium laag en de parietale peritoneum achterwand verbindweefselen. </a:t>
            </a:r>
            <a:endParaRPr lang="nl-NL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Er vanuit gaand dat alleen de overliggende</a:t>
            </a:r>
            <a:r>
              <a:rPr lang="nl-NL" baseline="0"/>
              <a:t> (niet verbindweefselde) peritoneumlaag nog als peritoneum te beschouwen is, zijn deze structuren </a:t>
            </a:r>
            <a:r>
              <a:rPr lang="nl-NL"/>
              <a:t>nu achter</a:t>
            </a:r>
            <a:r>
              <a:rPr lang="nl-NL" baseline="0"/>
              <a:t> het peritoneum komen te liggen. Ze worden daarom </a:t>
            </a:r>
            <a:r>
              <a:rPr lang="nl-NL"/>
              <a:t>secundair</a:t>
            </a:r>
            <a:r>
              <a:rPr lang="nl-NL" baseline="0"/>
              <a:t> (</a:t>
            </a:r>
            <a:r>
              <a:rPr lang="nl-NL"/>
              <a:t>in tweede instantie) retroperitoneaal genoemd.</a:t>
            </a:r>
            <a:endParaRPr lang="nl-NL" dirty="0"/>
          </a:p>
          <a:p>
            <a:endParaRPr lang="en-US"/>
          </a:p>
          <a:p>
            <a:r>
              <a:rPr lang="nl-NL"/>
              <a:t>De</a:t>
            </a:r>
            <a:r>
              <a:rPr lang="nl-NL" baseline="0"/>
              <a:t> verbindweefselde peritoneumlagen</a:t>
            </a:r>
            <a:r>
              <a:rPr lang="nl-NL"/>
              <a:t> zijn echter nog wel als lagen te vinden. De verkleving kan ook nog makkelijk weer worden losgemaakt.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12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verkleefde</a:t>
            </a:r>
            <a:r>
              <a:rPr lang="en-GB" baseline="0" dirty="0"/>
              <a:t> </a:t>
            </a:r>
            <a:r>
              <a:rPr lang="en-GB" baseline="0" dirty="0" err="1"/>
              <a:t>mesocolon</a:t>
            </a:r>
            <a:r>
              <a:rPr lang="en-GB" baseline="0" dirty="0"/>
              <a:t> </a:t>
            </a:r>
            <a:r>
              <a:rPr lang="en-GB" baseline="0" dirty="0" err="1"/>
              <a:t>kan</a:t>
            </a:r>
            <a:r>
              <a:rPr lang="en-GB" baseline="0" dirty="0"/>
              <a:t> </a:t>
            </a:r>
            <a:r>
              <a:rPr lang="en-GB" baseline="0" dirty="0" err="1"/>
              <a:t>ook</a:t>
            </a:r>
            <a:r>
              <a:rPr lang="en-GB" baseline="0" dirty="0"/>
              <a:t> </a:t>
            </a:r>
            <a:r>
              <a:rPr lang="en-GB" baseline="0" dirty="0" err="1"/>
              <a:t>weer</a:t>
            </a:r>
            <a:r>
              <a:rPr lang="en-GB" baseline="0" dirty="0"/>
              <a:t> </a:t>
            </a:r>
            <a:r>
              <a:rPr lang="en-GB" baseline="0" dirty="0" err="1"/>
              <a:t>losgemaakt</a:t>
            </a:r>
            <a:r>
              <a:rPr lang="en-GB" baseline="0" dirty="0"/>
              <a:t> </a:t>
            </a:r>
            <a:r>
              <a:rPr lang="en-GB" baseline="0" dirty="0" err="1"/>
              <a:t>worden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44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E362E-78BA-324A-8038-5482DADFDF7D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04925" y="2780928"/>
            <a:ext cx="4527551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sp>
        <p:nvSpPr>
          <p:cNvPr id="2" name="Rechthoek 1"/>
          <p:cNvSpPr/>
          <p:nvPr userDrawn="1"/>
        </p:nvSpPr>
        <p:spPr bwMode="auto">
          <a:xfrm>
            <a:off x="0" y="0"/>
            <a:ext cx="9143958" cy="14314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pic>
        <p:nvPicPr>
          <p:cNvPr id="8" name="Afbeelding 7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743545"/>
            <a:ext cx="495798" cy="57600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146174" y="1431652"/>
            <a:ext cx="7997825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304925" y="4433456"/>
            <a:ext cx="4530829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304925" y="4849092"/>
            <a:ext cx="4545117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304924" y="5264727"/>
            <a:ext cx="4527551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801C01BB-2824-B743-B17B-703492C1863F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0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24815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66737" y="1135064"/>
            <a:ext cx="3008313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872B92-4883-474E-958A-9DB578D384BE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3740150" y="1144588"/>
            <a:ext cx="5123557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81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059" y="0"/>
            <a:ext cx="650730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66738" y="1144587"/>
            <a:ext cx="504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849938" y="1144588"/>
            <a:ext cx="3003550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140301-1ABD-C44C-8687-D2657292E608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717090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 bwMode="auto">
          <a:xfrm>
            <a:off x="0" y="0"/>
            <a:ext cx="8921749" cy="12687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pic>
        <p:nvPicPr>
          <p:cNvPr id="12" name="Afbeelding 11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146174" y="1431651"/>
            <a:ext cx="7997825" cy="11557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323975" y="1431652"/>
            <a:ext cx="752475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1B18F10-C56E-2942-8023-63F4C343C5B6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743545"/>
            <a:ext cx="495798" cy="576000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323974" y="2839003"/>
            <a:ext cx="752475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69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/>
          <p:cNvSpPr/>
          <p:nvPr userDrawn="1"/>
        </p:nvSpPr>
        <p:spPr>
          <a:xfrm>
            <a:off x="6527801" y="3043068"/>
            <a:ext cx="2321302" cy="3095069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04927" y="3234281"/>
            <a:ext cx="4527551" cy="34789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304927" y="4591697"/>
            <a:ext cx="4530829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304927" y="5007334"/>
            <a:ext cx="4545117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="0" i="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04" indent="0">
              <a:buFontTx/>
              <a:buNone/>
              <a:defRPr/>
            </a:lvl3pPr>
            <a:lvl4pPr marL="1236631" indent="0">
              <a:buFontTx/>
              <a:buNone/>
              <a:defRPr/>
            </a:lvl4pPr>
            <a:lvl5pPr marL="1717632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304925" y="5422969"/>
            <a:ext cx="4545118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kern="800" cap="all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pic>
        <p:nvPicPr>
          <p:cNvPr id="17" name="Afbeelding 16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381000"/>
            <a:ext cx="2293899" cy="768000"/>
          </a:xfrm>
          <a:prstGeom prst="rect">
            <a:avLst/>
          </a:prstGeom>
        </p:spPr>
      </p:pic>
      <p:pic>
        <p:nvPicPr>
          <p:cNvPr id="25" name="Afbeelding 24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619976"/>
            <a:ext cx="495798" cy="768000"/>
          </a:xfrm>
          <a:prstGeom prst="rect">
            <a:avLst/>
          </a:prstGeom>
        </p:spPr>
      </p:pic>
      <p:sp>
        <p:nvSpPr>
          <p:cNvPr id="29" name="Rechthoek 28"/>
          <p:cNvSpPr/>
          <p:nvPr userDrawn="1"/>
        </p:nvSpPr>
        <p:spPr bwMode="auto">
          <a:xfrm>
            <a:off x="1146174" y="1507067"/>
            <a:ext cx="7997825" cy="1536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1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527801" y="3043068"/>
            <a:ext cx="2321302" cy="3095069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Rechthoek 14"/>
          <p:cNvSpPr/>
          <p:nvPr userDrawn="1"/>
        </p:nvSpPr>
        <p:spPr bwMode="auto">
          <a:xfrm>
            <a:off x="0" y="6553200"/>
            <a:ext cx="9143999" cy="304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4928" y="1516951"/>
            <a:ext cx="7548562" cy="152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Rechthoek 2"/>
          <p:cNvSpPr/>
          <p:nvPr userDrawn="1"/>
        </p:nvSpPr>
        <p:spPr bwMode="auto">
          <a:xfrm>
            <a:off x="-1" y="3043067"/>
            <a:ext cx="1146175" cy="1536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6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527801" y="3043068"/>
            <a:ext cx="2321302" cy="3095069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5"/>
          </p:nvPr>
        </p:nvSpPr>
        <p:spPr>
          <a:xfrm>
            <a:off x="566739" y="3043068"/>
            <a:ext cx="5738812" cy="3292117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513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indeling met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6527801" y="3043068"/>
            <a:ext cx="2321302" cy="3095069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5"/>
          </p:nvPr>
        </p:nvSpPr>
        <p:spPr>
          <a:xfrm>
            <a:off x="566739" y="3043068"/>
            <a:ext cx="5738812" cy="3292117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  <p:pic>
        <p:nvPicPr>
          <p:cNvPr id="9" name="Afbeelding 8" descr="logo lumc_BLOKJES_PPT_20 mm NL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375357"/>
            <a:ext cx="576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74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354667"/>
            <a:ext cx="8286750" cy="49805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9" y="2"/>
            <a:ext cx="6625961" cy="11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9" y="6553200"/>
            <a:ext cx="51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070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354667"/>
            <a:ext cx="8286750" cy="49805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9" y="2"/>
            <a:ext cx="6625961" cy="11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9" y="6553200"/>
            <a:ext cx="51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  <p:pic>
        <p:nvPicPr>
          <p:cNvPr id="8" name="Afbeelding 7" descr="logo lumc_BLOKJES_PPT_20 mm N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375357"/>
            <a:ext cx="576000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05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6578600"/>
            <a:ext cx="9144000" cy="279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354667"/>
            <a:ext cx="8286750" cy="49805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8023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p 1 rege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9" y="3"/>
            <a:ext cx="6610350" cy="6688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0" y="6578600"/>
            <a:ext cx="9144000" cy="279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939800"/>
            <a:ext cx="8286750" cy="53953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984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 bwMode="auto">
          <a:xfrm>
            <a:off x="-2" y="0"/>
            <a:ext cx="9144001" cy="65532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8B3D-0B57-9A4E-BE76-1A14097B95D1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909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66740" y="1363134"/>
            <a:ext cx="4003675" cy="496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59991">
              <a:defRPr/>
            </a:lvl3pPr>
            <a:lvl4pPr marL="719982">
              <a:defRPr/>
            </a:lvl4pPr>
            <a:lvl5pPr marL="107997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860034" y="1363134"/>
            <a:ext cx="4003675" cy="496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59991">
              <a:defRPr/>
            </a:lvl3pPr>
            <a:lvl4pPr marL="719982">
              <a:defRPr/>
            </a:lvl4pPr>
            <a:lvl5pPr marL="107997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9" y="2"/>
            <a:ext cx="6625961" cy="11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9" y="6553200"/>
            <a:ext cx="51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573683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6740" y="1354668"/>
            <a:ext cx="4003675" cy="104695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737" y="2540000"/>
            <a:ext cx="4003676" cy="381291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52989" y="1354668"/>
            <a:ext cx="4004630" cy="104695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52989" y="2539999"/>
            <a:ext cx="4004630" cy="381291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9" y="2"/>
            <a:ext cx="6625961" cy="11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566739" y="6553200"/>
            <a:ext cx="51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54880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9" y="2"/>
            <a:ext cx="6625961" cy="11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9" y="6553200"/>
            <a:ext cx="51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225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9" y="6553200"/>
            <a:ext cx="51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586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66738" y="1354667"/>
            <a:ext cx="3008313" cy="4980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9" y="2"/>
            <a:ext cx="6625961" cy="11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9" y="6553200"/>
            <a:ext cx="51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3741738" y="1363134"/>
            <a:ext cx="5121971" cy="496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59991">
              <a:defRPr/>
            </a:lvl3pPr>
            <a:lvl4pPr marL="719982">
              <a:defRPr/>
            </a:lvl4pPr>
            <a:lvl5pPr marL="107997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811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66738" y="1354667"/>
            <a:ext cx="5040000" cy="4980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849939" y="1354668"/>
            <a:ext cx="3003550" cy="1187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9" y="2"/>
            <a:ext cx="6625961" cy="11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9" y="6553200"/>
            <a:ext cx="51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110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 bwMode="auto">
          <a:xfrm>
            <a:off x="1146174" y="1507068"/>
            <a:ext cx="7997825" cy="1540933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3" name="Afbeelding 12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381000"/>
            <a:ext cx="2293899" cy="768000"/>
          </a:xfrm>
          <a:prstGeom prst="rect">
            <a:avLst/>
          </a:prstGeom>
        </p:spPr>
      </p:pic>
      <p:sp>
        <p:nvSpPr>
          <p:cNvPr id="14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323975" y="1507068"/>
            <a:ext cx="7524750" cy="15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sp>
        <p:nvSpPr>
          <p:cNvPr id="12" name="Rechthoek 11"/>
          <p:cNvSpPr/>
          <p:nvPr userDrawn="1"/>
        </p:nvSpPr>
        <p:spPr bwMode="auto">
          <a:xfrm>
            <a:off x="-1" y="3043067"/>
            <a:ext cx="1146175" cy="1536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5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323975" y="3243472"/>
            <a:ext cx="7524751" cy="308112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Afbeelding 15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619976"/>
            <a:ext cx="495798" cy="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64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038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386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nl-NL" sz="1800">
              <a:solidFill>
                <a:srgbClr val="FFFFFF"/>
              </a:solidFill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6739" y="1144590"/>
            <a:ext cx="8291512" cy="5373687"/>
          </a:xfrm>
        </p:spPr>
        <p:txBody>
          <a:bodyPr/>
          <a:lstStyle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109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E4DFC4CA-C18C-1948-860B-AB40FEDD7F72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25203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90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16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71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87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62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42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7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63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1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5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p 1 r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 bwMode="auto">
          <a:xfrm>
            <a:off x="0" y="514349"/>
            <a:ext cx="9144000" cy="8953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760413"/>
            <a:ext cx="8291512" cy="5497513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501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34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64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prstClr val="black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7"/>
            <a:ext cx="8291512" cy="537368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801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7"/>
            <a:ext cx="8291512" cy="537368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185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789AEB-F5B2-2B4F-AD30-EF01FA8B389C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66738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860032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63717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6738" y="1135063"/>
            <a:ext cx="4003675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737" y="2174875"/>
            <a:ext cx="4003676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52988" y="1135063"/>
            <a:ext cx="4004630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52988" y="2174875"/>
            <a:ext cx="4004630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53FD3B-2B7D-144E-9AC0-88F78F99774E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58531" cy="854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0661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EB06E4-70A4-3E46-AF81-8CDC63B37A10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8D43D-7D33-2F43-82C4-C7C0902068A2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51226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9FF0E8-6C15-D048-9A3A-D4A9C8DC64CC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72455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8002588" y="6553200"/>
            <a:ext cx="114141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Rechthoek 10"/>
          <p:cNvSpPr/>
          <p:nvPr/>
        </p:nvSpPr>
        <p:spPr bwMode="auto">
          <a:xfrm>
            <a:off x="1143000" y="6553200"/>
            <a:ext cx="6859588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12" name="Rechthoek 11"/>
          <p:cNvSpPr/>
          <p:nvPr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sp>
        <p:nvSpPr>
          <p:cNvPr id="13" name="Rechthoek 12"/>
          <p:cNvSpPr/>
          <p:nvPr/>
        </p:nvSpPr>
        <p:spPr bwMode="auto">
          <a:xfrm>
            <a:off x="6861176" y="6553200"/>
            <a:ext cx="1141412" cy="304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  <p:pic>
        <p:nvPicPr>
          <p:cNvPr id="4" name="Afbeelding 3" descr="bovenbalk PPT 2b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360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144588"/>
            <a:ext cx="8291512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8" y="6553200"/>
            <a:ext cx="855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306D303-CE7D-9244-B277-A262BA939E07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857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Insert &gt; Header &amp; footer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0269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60000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720000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800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 bwMode="auto">
          <a:xfrm>
            <a:off x="8002588" y="6578600"/>
            <a:ext cx="1141412" cy="28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/>
        </p:nvSpPr>
        <p:spPr bwMode="auto">
          <a:xfrm>
            <a:off x="1143000" y="6578600"/>
            <a:ext cx="6859588" cy="28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0" y="6578600"/>
            <a:ext cx="1143000" cy="28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9" y="6553200"/>
            <a:ext cx="85566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fld id="{BF36E6D6-0AF6-6E45-AC6D-1BDAE16199A2}" type="datetime5">
              <a:rPr lang="nl-NL" smtClean="0"/>
              <a:pPr/>
              <a:t>8-okt-20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6201" y="6553200"/>
            <a:ext cx="551497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 i="0" u="none" kern="800" cap="none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9" y="6553200"/>
            <a:ext cx="512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9" y="2"/>
            <a:ext cx="6610350" cy="11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9" y="1354667"/>
            <a:ext cx="8291512" cy="49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2" name="Rechthoek 11"/>
          <p:cNvSpPr/>
          <p:nvPr/>
        </p:nvSpPr>
        <p:spPr bwMode="auto">
          <a:xfrm>
            <a:off x="6861177" y="6578600"/>
            <a:ext cx="1141412" cy="28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919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189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378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566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754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59991" indent="-18573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3pPr>
      <a:lvl4pPr marL="719982" indent="-19525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79973" indent="-19208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04" indent="-19208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093" indent="-19208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281" indent="-19208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470" indent="-19208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E0E24-029B-400D-BF94-608CA02C464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08/10/2020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A6423-101E-4F3E-AA9D-9FDAA39CFFB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5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9.t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9.t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tif"/><Relationship Id="rId5" Type="http://schemas.openxmlformats.org/officeDocument/2006/relationships/hyperlink" Target="http://www.anatomytool.org/content/intraperitonea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tif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hyperlink" Target="http://www.anatomytool.org/content/schemes-development-intraperitoneal-secondary-retroperitoneal-location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9.ti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4.0/" TargetMode="Externa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tif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hyperlink" Target="http://www.anatomytool.org/content/secondary-retroperitonea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tif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9.tif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9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hyperlink" Target="https://creativecommons.org/licenses/by-nc-sa/4.0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jpg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tif"/><Relationship Id="rId5" Type="http://schemas.openxmlformats.org/officeDocument/2006/relationships/hyperlink" Target="http://www.anatomytool.org/content/extraperitoneal-retroperitoneal-subperitoneal-preperitoneal" TargetMode="Externa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tif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4.0/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9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anatomytool.org/content/schemes-development-intraperitoneal-secondary-retroperitoneal-locations" TargetMode="External"/><Relationship Id="rId5" Type="http://schemas.openxmlformats.org/officeDocument/2006/relationships/image" Target="../media/image9.tif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anatomytool.org/content/embryological-development-peritoneu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9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9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9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atomytool.org/content/schemes-development-intraperitoneal-secondary-retroperitoneal-location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9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stax.org/" TargetMode="External"/><Relationship Id="rId13" Type="http://schemas.openxmlformats.org/officeDocument/2006/relationships/image" Target="../media/image9.t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wmf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17.png"/><Relationship Id="rId10" Type="http://schemas.openxmlformats.org/officeDocument/2006/relationships/hyperlink" Target="http://www.anatomytool.org/content/schemes-development-intraperitoneal-secondary-retroperitoneal-locations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creativecommons.org/licenses/by/4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hyperlink" Target="http://www.anatomytool.org/content/schemes-development-intraperitoneal-secondary-retroperitoneal-location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www.anatomytool.org/content/schemes-development-intraperitoneal-secondary-retroperitoneal-location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tif"/><Relationship Id="rId5" Type="http://schemas.openxmlformats.org/officeDocument/2006/relationships/image" Target="../media/image10.png"/><Relationship Id="rId4" Type="http://schemas.openxmlformats.org/officeDocument/2006/relationships/hyperlink" Target="https://creativecommons.org/licenses/by-nc-sa/4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64E5E2D-226C-4E2C-BBC9-01DE53ADB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5ED0F-FB03-497C-9D7D-54BE98BEF94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/>
              <a:t>Paul Gobée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CA02A-3557-47E7-96EE-C608B1B6894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GB" dirty="0" err="1"/>
              <a:t>Anatomie</a:t>
            </a:r>
            <a:r>
              <a:rPr lang="en-GB" dirty="0"/>
              <a:t> &amp; </a:t>
            </a:r>
            <a:r>
              <a:rPr lang="en-GB" dirty="0" err="1"/>
              <a:t>Embryologie</a:t>
            </a:r>
            <a:r>
              <a:rPr lang="en-GB"/>
              <a:t>, LUMC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8DC7F7-1D88-491A-AF43-71903A426E1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C967281-A7C8-4105-990D-881E4E0D7A5C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EF99B43-132E-46BB-9C85-04A85CDA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peritoneum – drie lokaties van buikorganen ten opzichte van het peritoneum</a:t>
            </a:r>
            <a:br>
              <a:rPr lang="en-GB" dirty="0">
                <a:solidFill>
                  <a:srgbClr val="FFFF00"/>
                </a:solidFill>
              </a:rPr>
            </a:br>
            <a:endParaRPr lang="nl-N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E7153A-A42C-44BA-95B2-60BB8F528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7" y="6381498"/>
            <a:ext cx="8468139" cy="4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Deze video is gelicentiëerd onder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Creative Commons Attribute NonCommercial ShareAlike International 4.0 licentie.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3" descr="D:\Dropbox\ACTIVE\05 IMAGES\img downloaded &amp; extern source\Buttons and Icons\Creative Commons icons\buttons\large\by-nc-sa.png">
            <a:extLst>
              <a:ext uri="{FF2B5EF4-FFF2-40B4-BE49-F238E27FC236}">
                <a16:creationId xmlns:a16="http://schemas.microsoft.com/office/drawing/2014/main" id="{8BD34389-EC26-4CF4-8462-F01AA2E52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45" y="6480580"/>
            <a:ext cx="882561" cy="30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2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D:\My Dropbox\ACTIVE\Anatomische programma's\humanbrowser Daniels VH viewer nieuwe versie\cryotrans\18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0"/>
            <a:ext cx="8283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425575" y="700088"/>
            <a:ext cx="6838950" cy="3349625"/>
            <a:chOff x="898" y="441"/>
            <a:chExt cx="4308" cy="2110"/>
          </a:xfrm>
        </p:grpSpPr>
        <p:sp>
          <p:nvSpPr>
            <p:cNvPr id="6" name="Freeform 5"/>
            <p:cNvSpPr/>
            <p:nvPr/>
          </p:nvSpPr>
          <p:spPr>
            <a:xfrm>
              <a:off x="1052" y="2027"/>
              <a:ext cx="3933" cy="505"/>
            </a:xfrm>
            <a:custGeom>
              <a:avLst/>
              <a:gdLst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375377 w 6242755"/>
                <a:gd name="connsiteY7" fmla="*/ 124178 h 801511"/>
                <a:gd name="connsiteX8" fmla="*/ 3160888 w 6242755"/>
                <a:gd name="connsiteY8" fmla="*/ 67734 h 801511"/>
                <a:gd name="connsiteX9" fmla="*/ 2427111 w 6242755"/>
                <a:gd name="connsiteY9" fmla="*/ 90311 h 801511"/>
                <a:gd name="connsiteX10" fmla="*/ 2099733 w 6242755"/>
                <a:gd name="connsiteY10" fmla="*/ 282223 h 801511"/>
                <a:gd name="connsiteX11" fmla="*/ 1783644 w 6242755"/>
                <a:gd name="connsiteY11" fmla="*/ 474134 h 801511"/>
                <a:gd name="connsiteX12" fmla="*/ 1580444 w 6242755"/>
                <a:gd name="connsiteY12" fmla="*/ 451556 h 801511"/>
                <a:gd name="connsiteX13" fmla="*/ 1241777 w 6242755"/>
                <a:gd name="connsiteY13" fmla="*/ 237067 h 801511"/>
                <a:gd name="connsiteX14" fmla="*/ 824088 w 6242755"/>
                <a:gd name="connsiteY14" fmla="*/ 124178 h 801511"/>
                <a:gd name="connsiteX15" fmla="*/ 338666 w 6242755"/>
                <a:gd name="connsiteY15" fmla="*/ 135467 h 801511"/>
                <a:gd name="connsiteX16" fmla="*/ 225777 w 6242755"/>
                <a:gd name="connsiteY16" fmla="*/ 158045 h 801511"/>
                <a:gd name="connsiteX17" fmla="*/ 0 w 6242755"/>
                <a:gd name="connsiteY17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160888 w 6242755"/>
                <a:gd name="connsiteY7" fmla="*/ 67734 h 801511"/>
                <a:gd name="connsiteX8" fmla="*/ 2427111 w 6242755"/>
                <a:gd name="connsiteY8" fmla="*/ 90311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89866 w 6242755"/>
                <a:gd name="connsiteY6" fmla="*/ 67734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928532 w 6242755"/>
                <a:gd name="connsiteY5" fmla="*/ 0 h 801511"/>
                <a:gd name="connsiteX6" fmla="*/ 3589866 w 6242755"/>
                <a:gd name="connsiteY6" fmla="*/ 67734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42755" h="801511">
                  <a:moveTo>
                    <a:pt x="6242755" y="801511"/>
                  </a:moveTo>
                  <a:lnTo>
                    <a:pt x="5802488" y="440267"/>
                  </a:lnTo>
                  <a:lnTo>
                    <a:pt x="5486400" y="270934"/>
                  </a:lnTo>
                  <a:lnTo>
                    <a:pt x="4944533" y="146756"/>
                  </a:lnTo>
                  <a:lnTo>
                    <a:pt x="4210755" y="112889"/>
                  </a:lnTo>
                  <a:lnTo>
                    <a:pt x="3928532" y="0"/>
                  </a:lnTo>
                  <a:lnTo>
                    <a:pt x="3589866" y="67734"/>
                  </a:lnTo>
                  <a:cubicBezTo>
                    <a:pt x="3454399" y="86549"/>
                    <a:pt x="3352799" y="71497"/>
                    <a:pt x="3160888" y="67734"/>
                  </a:cubicBezTo>
                  <a:cubicBezTo>
                    <a:pt x="2968977" y="63971"/>
                    <a:pt x="2679229" y="52681"/>
                    <a:pt x="2438400" y="45155"/>
                  </a:cubicBezTo>
                  <a:lnTo>
                    <a:pt x="2099733" y="282223"/>
                  </a:lnTo>
                  <a:lnTo>
                    <a:pt x="1783644" y="474134"/>
                  </a:lnTo>
                  <a:lnTo>
                    <a:pt x="1580444" y="451556"/>
                  </a:lnTo>
                  <a:lnTo>
                    <a:pt x="1241777" y="237067"/>
                  </a:lnTo>
                  <a:lnTo>
                    <a:pt x="824088" y="124178"/>
                  </a:lnTo>
                  <a:lnTo>
                    <a:pt x="338666" y="135467"/>
                  </a:lnTo>
                  <a:lnTo>
                    <a:pt x="225777" y="158045"/>
                  </a:lnTo>
                  <a:lnTo>
                    <a:pt x="0" y="259645"/>
                  </a:lnTo>
                </a:path>
              </a:pathLst>
            </a:custGeom>
            <a:ln w="7620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898" y="441"/>
              <a:ext cx="4308" cy="2110"/>
            </a:xfrm>
            <a:custGeom>
              <a:avLst/>
              <a:gdLst>
                <a:gd name="T0" fmla="*/ 270822 w 10000"/>
                <a:gd name="T1" fmla="*/ 2776504 h 10000"/>
                <a:gd name="T2" fmla="*/ 0 w 10000"/>
                <a:gd name="T3" fmla="*/ 2340048 h 10000"/>
                <a:gd name="T4" fmla="*/ 95061 w 10000"/>
                <a:gd name="T5" fmla="*/ 1627248 h 10000"/>
                <a:gd name="T6" fmla="*/ 593621 w 10000"/>
                <a:gd name="T7" fmla="*/ 773093 h 10000"/>
                <a:gd name="T8" fmla="*/ 1376681 w 10000"/>
                <a:gd name="T9" fmla="*/ 368459 h 10000"/>
                <a:gd name="T10" fmla="*/ 2375167 w 10000"/>
                <a:gd name="T11" fmla="*/ 166811 h 10000"/>
                <a:gd name="T12" fmla="*/ 3074792 w 10000"/>
                <a:gd name="T13" fmla="*/ 0 h 10000"/>
                <a:gd name="T14" fmla="*/ 3538473 w 10000"/>
                <a:gd name="T15" fmla="*/ 0 h 10000"/>
                <a:gd name="T16" fmla="*/ 4095847 w 10000"/>
                <a:gd name="T17" fmla="*/ 179540 h 10000"/>
                <a:gd name="T18" fmla="*/ 4808466 w 10000"/>
                <a:gd name="T19" fmla="*/ 285723 h 10000"/>
                <a:gd name="T20" fmla="*/ 5486206 w 10000"/>
                <a:gd name="T21" fmla="*/ 522207 h 10000"/>
                <a:gd name="T22" fmla="*/ 5794642 w 10000"/>
                <a:gd name="T23" fmla="*/ 773093 h 10000"/>
                <a:gd name="T24" fmla="*/ 6281576 w 10000"/>
                <a:gd name="T25" fmla="*/ 1295300 h 10000"/>
                <a:gd name="T26" fmla="*/ 6661137 w 10000"/>
                <a:gd name="T27" fmla="*/ 2067054 h 10000"/>
                <a:gd name="T28" fmla="*/ 6804071 w 10000"/>
                <a:gd name="T29" fmla="*/ 2541695 h 10000"/>
                <a:gd name="T30" fmla="*/ 6838950 w 10000"/>
                <a:gd name="T31" fmla="*/ 3076631 h 10000"/>
                <a:gd name="T32" fmla="*/ 6838950 w 10000"/>
                <a:gd name="T33" fmla="*/ 3349625 h 10000"/>
                <a:gd name="T34" fmla="*/ 6473750 w 10000"/>
                <a:gd name="T35" fmla="*/ 3310099 h 1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0000">
                  <a:moveTo>
                    <a:pt x="396" y="8289"/>
                  </a:moveTo>
                  <a:lnTo>
                    <a:pt x="0" y="6986"/>
                  </a:lnTo>
                  <a:cubicBezTo>
                    <a:pt x="46" y="6277"/>
                    <a:pt x="93" y="5567"/>
                    <a:pt x="139" y="4858"/>
                  </a:cubicBezTo>
                  <a:lnTo>
                    <a:pt x="868" y="2308"/>
                  </a:lnTo>
                  <a:lnTo>
                    <a:pt x="2013" y="1100"/>
                  </a:lnTo>
                  <a:lnTo>
                    <a:pt x="3473" y="498"/>
                  </a:lnTo>
                  <a:lnTo>
                    <a:pt x="4496" y="0"/>
                  </a:lnTo>
                  <a:lnTo>
                    <a:pt x="5174" y="0"/>
                  </a:lnTo>
                  <a:lnTo>
                    <a:pt x="5989" y="536"/>
                  </a:lnTo>
                  <a:lnTo>
                    <a:pt x="7031" y="853"/>
                  </a:lnTo>
                  <a:lnTo>
                    <a:pt x="8022" y="1559"/>
                  </a:lnTo>
                  <a:lnTo>
                    <a:pt x="8473" y="2308"/>
                  </a:lnTo>
                  <a:lnTo>
                    <a:pt x="9185" y="3867"/>
                  </a:lnTo>
                  <a:lnTo>
                    <a:pt x="9740" y="6171"/>
                  </a:lnTo>
                  <a:cubicBezTo>
                    <a:pt x="9810" y="6643"/>
                    <a:pt x="9879" y="7116"/>
                    <a:pt x="9949" y="7588"/>
                  </a:cubicBezTo>
                  <a:cubicBezTo>
                    <a:pt x="9966" y="8120"/>
                    <a:pt x="9983" y="8653"/>
                    <a:pt x="10000" y="9185"/>
                  </a:cubicBezTo>
                  <a:lnTo>
                    <a:pt x="10000" y="10000"/>
                  </a:lnTo>
                  <a:lnTo>
                    <a:pt x="9466" y="9882"/>
                  </a:lnTo>
                </a:path>
              </a:pathLst>
            </a:custGeom>
            <a:noFill/>
            <a:ln w="76200" cmpd="sng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73363" y="-44450"/>
            <a:ext cx="3935412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4400" dirty="0">
                <a:solidFill>
                  <a:srgbClr val="FFFFFF"/>
                </a:solidFill>
                <a:latin typeface="Calibri"/>
                <a:cs typeface="Arial" charset="0"/>
              </a:rPr>
              <a:t>PERITONEUM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337719" y="6565643"/>
            <a:ext cx="3440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Bron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: Nat. </a:t>
            </a:r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Libr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. Med, Visible Human Female</a:t>
            </a:r>
          </a:p>
        </p:txBody>
      </p:sp>
      <p:sp>
        <p:nvSpPr>
          <p:cNvPr id="10" name="Freeform 9"/>
          <p:cNvSpPr/>
          <p:nvPr/>
        </p:nvSpPr>
        <p:spPr>
          <a:xfrm>
            <a:off x="1600200" y="3276600"/>
            <a:ext cx="6696075" cy="3086100"/>
          </a:xfrm>
          <a:custGeom>
            <a:avLst/>
            <a:gdLst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48075 w 6715125"/>
              <a:gd name="connsiteY17" fmla="*/ 57150 h 3124200"/>
              <a:gd name="connsiteX18" fmla="*/ 3295650 w 6715125"/>
              <a:gd name="connsiteY18" fmla="*/ 142875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38550 w 6715125"/>
              <a:gd name="connsiteY17" fmla="*/ 95250 h 3124200"/>
              <a:gd name="connsiteX18" fmla="*/ 3295650 w 6715125"/>
              <a:gd name="connsiteY18" fmla="*/ 142875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38550 w 6715125"/>
              <a:gd name="connsiteY17" fmla="*/ 95250 h 3124200"/>
              <a:gd name="connsiteX18" fmla="*/ 3305175 w 6715125"/>
              <a:gd name="connsiteY18" fmla="*/ 171450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324600 w 6715125"/>
              <a:gd name="connsiteY11" fmla="*/ 762000 h 3086100"/>
              <a:gd name="connsiteX12" fmla="*/ 5867400 w 6715125"/>
              <a:gd name="connsiteY12" fmla="*/ 409575 h 3086100"/>
              <a:gd name="connsiteX13" fmla="*/ 5534025 w 6715125"/>
              <a:gd name="connsiteY13" fmla="*/ 228600 h 3086100"/>
              <a:gd name="connsiteX14" fmla="*/ 4991100 w 6715125"/>
              <a:gd name="connsiteY14" fmla="*/ 114300 h 3086100"/>
              <a:gd name="connsiteX15" fmla="*/ 4286250 w 6715125"/>
              <a:gd name="connsiteY15" fmla="*/ 76200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876425 w 6715125"/>
              <a:gd name="connsiteY20" fmla="*/ 41910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324600 w 6715125"/>
              <a:gd name="connsiteY11" fmla="*/ 790575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876425 w 6715125"/>
              <a:gd name="connsiteY20" fmla="*/ 44767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324600 w 6715125"/>
              <a:gd name="connsiteY11" fmla="*/ 790575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809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80975 h 3114675"/>
              <a:gd name="connsiteX15" fmla="*/ 4286250 w 6715125"/>
              <a:gd name="connsiteY15" fmla="*/ 133350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57200 h 3086100"/>
              <a:gd name="connsiteX13" fmla="*/ 5543550 w 6715125"/>
              <a:gd name="connsiteY13" fmla="*/ 266700 h 3086100"/>
              <a:gd name="connsiteX14" fmla="*/ 4991100 w 6715125"/>
              <a:gd name="connsiteY14" fmla="*/ 152400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57200 h 3086100"/>
              <a:gd name="connsiteX13" fmla="*/ 5543550 w 6715125"/>
              <a:gd name="connsiteY13" fmla="*/ 266700 h 3086100"/>
              <a:gd name="connsiteX14" fmla="*/ 5010150 w 6715125"/>
              <a:gd name="connsiteY14" fmla="*/ 142875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28625 h 3086100"/>
              <a:gd name="connsiteX13" fmla="*/ 5543550 w 6715125"/>
              <a:gd name="connsiteY13" fmla="*/ 266700 h 3086100"/>
              <a:gd name="connsiteX14" fmla="*/ 5010150 w 6715125"/>
              <a:gd name="connsiteY14" fmla="*/ 142875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305175 w 6696075"/>
              <a:gd name="connsiteY18" fmla="*/ 133350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76200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47625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96075" h="3086100">
                <a:moveTo>
                  <a:pt x="0" y="247650"/>
                </a:moveTo>
                <a:lnTo>
                  <a:pt x="47625" y="771525"/>
                </a:lnTo>
                <a:lnTo>
                  <a:pt x="457200" y="1847850"/>
                </a:lnTo>
                <a:lnTo>
                  <a:pt x="1181100" y="2686050"/>
                </a:lnTo>
                <a:lnTo>
                  <a:pt x="1876425" y="3076575"/>
                </a:lnTo>
                <a:lnTo>
                  <a:pt x="2990850" y="3067050"/>
                </a:lnTo>
                <a:lnTo>
                  <a:pt x="4057650" y="3086100"/>
                </a:lnTo>
                <a:lnTo>
                  <a:pt x="5000625" y="2876550"/>
                </a:lnTo>
                <a:lnTo>
                  <a:pt x="5867400" y="2324100"/>
                </a:lnTo>
                <a:lnTo>
                  <a:pt x="6543675" y="1666875"/>
                </a:lnTo>
                <a:lnTo>
                  <a:pt x="6696075" y="809625"/>
                </a:lnTo>
                <a:lnTo>
                  <a:pt x="6286500" y="790575"/>
                </a:lnTo>
                <a:lnTo>
                  <a:pt x="5867400" y="428625"/>
                </a:lnTo>
                <a:lnTo>
                  <a:pt x="5543550" y="266700"/>
                </a:lnTo>
                <a:lnTo>
                  <a:pt x="5010150" y="142875"/>
                </a:lnTo>
                <a:lnTo>
                  <a:pt x="4286250" y="104775"/>
                </a:lnTo>
                <a:lnTo>
                  <a:pt x="4029075" y="0"/>
                </a:lnTo>
                <a:lnTo>
                  <a:pt x="3638550" y="57150"/>
                </a:lnTo>
                <a:lnTo>
                  <a:pt x="3238500" y="47625"/>
                </a:lnTo>
                <a:lnTo>
                  <a:pt x="2524125" y="9525"/>
                </a:lnTo>
                <a:lnTo>
                  <a:pt x="1905000" y="438150"/>
                </a:lnTo>
                <a:lnTo>
                  <a:pt x="1619250" y="400050"/>
                </a:lnTo>
                <a:lnTo>
                  <a:pt x="1304925" y="180975"/>
                </a:lnTo>
                <a:lnTo>
                  <a:pt x="866775" y="76200"/>
                </a:lnTo>
                <a:lnTo>
                  <a:pt x="400050" y="95250"/>
                </a:lnTo>
                <a:lnTo>
                  <a:pt x="0" y="247650"/>
                </a:lnTo>
                <a:close/>
              </a:path>
            </a:pathLst>
          </a:custGeom>
          <a:blipFill dpi="0" rotWithShape="1">
            <a:blip r:embed="rId4">
              <a:alphaModFix amt="73000"/>
            </a:blip>
            <a:srcRect/>
            <a:tile tx="0" ty="0" sx="100000" sy="100000" flip="none" algn="tl"/>
          </a:blipFill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2590800" y="2062163"/>
            <a:ext cx="2668588" cy="1293812"/>
          </a:xfrm>
          <a:custGeom>
            <a:avLst/>
            <a:gdLst>
              <a:gd name="T0" fmla="*/ 2302462 w 11891"/>
              <a:gd name="T1" fmla="*/ 1293092 h 11957"/>
              <a:gd name="T2" fmla="*/ 2295277 w 11891"/>
              <a:gd name="T3" fmla="*/ 1132388 h 11957"/>
              <a:gd name="T4" fmla="*/ 2086248 w 11891"/>
              <a:gd name="T5" fmla="*/ 946811 h 11957"/>
              <a:gd name="T6" fmla="*/ 1641921 w 11891"/>
              <a:gd name="T7" fmla="*/ 695157 h 11957"/>
              <a:gd name="T8" fmla="*/ 1099030 w 11891"/>
              <a:gd name="T9" fmla="*/ 504714 h 11957"/>
              <a:gd name="T10" fmla="*/ 735755 w 11891"/>
              <a:gd name="T11" fmla="*/ 799842 h 11957"/>
              <a:gd name="T12" fmla="*/ 137182 w 11891"/>
              <a:gd name="T13" fmla="*/ 709432 h 11957"/>
              <a:gd name="T14" fmla="*/ 24473 w 11891"/>
              <a:gd name="T15" fmla="*/ 193472 h 11957"/>
              <a:gd name="T16" fmla="*/ 494395 w 11891"/>
              <a:gd name="T17" fmla="*/ 4650 h 11957"/>
              <a:gd name="T18" fmla="*/ 1108684 w 11891"/>
              <a:gd name="T19" fmla="*/ 358609 h 11957"/>
              <a:gd name="T20" fmla="*/ 1875423 w 11891"/>
              <a:gd name="T21" fmla="*/ 728466 h 11957"/>
              <a:gd name="T22" fmla="*/ 2375880 w 11891"/>
              <a:gd name="T23" fmla="*/ 1089346 h 11957"/>
              <a:gd name="T24" fmla="*/ 2669778 w 11891"/>
              <a:gd name="T25" fmla="*/ 1240317 h 119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891" h="11957">
                <a:moveTo>
                  <a:pt x="10255" y="11957"/>
                </a:moveTo>
                <a:cubicBezTo>
                  <a:pt x="10940" y="11303"/>
                  <a:pt x="10383" y="11005"/>
                  <a:pt x="10223" y="10471"/>
                </a:cubicBezTo>
                <a:cubicBezTo>
                  <a:pt x="10063" y="9937"/>
                  <a:pt x="9733" y="9432"/>
                  <a:pt x="9292" y="8755"/>
                </a:cubicBezTo>
                <a:cubicBezTo>
                  <a:pt x="8851" y="8077"/>
                  <a:pt x="8046" y="7109"/>
                  <a:pt x="7313" y="6428"/>
                </a:cubicBezTo>
                <a:cubicBezTo>
                  <a:pt x="6580" y="5747"/>
                  <a:pt x="5568" y="4506"/>
                  <a:pt x="4895" y="4667"/>
                </a:cubicBezTo>
                <a:cubicBezTo>
                  <a:pt x="4222" y="4828"/>
                  <a:pt x="3991" y="7081"/>
                  <a:pt x="3277" y="7396"/>
                </a:cubicBezTo>
                <a:cubicBezTo>
                  <a:pt x="2563" y="7711"/>
                  <a:pt x="1139" y="7495"/>
                  <a:pt x="611" y="6560"/>
                </a:cubicBezTo>
                <a:cubicBezTo>
                  <a:pt x="83" y="5626"/>
                  <a:pt x="-156" y="2875"/>
                  <a:pt x="109" y="1789"/>
                </a:cubicBezTo>
                <a:cubicBezTo>
                  <a:pt x="374" y="703"/>
                  <a:pt x="1397" y="-211"/>
                  <a:pt x="2202" y="43"/>
                </a:cubicBezTo>
                <a:cubicBezTo>
                  <a:pt x="3007" y="297"/>
                  <a:pt x="3977" y="2273"/>
                  <a:pt x="4938" y="3316"/>
                </a:cubicBezTo>
                <a:cubicBezTo>
                  <a:pt x="5899" y="4358"/>
                  <a:pt x="7412" y="5610"/>
                  <a:pt x="8353" y="6736"/>
                </a:cubicBezTo>
                <a:cubicBezTo>
                  <a:pt x="9294" y="7862"/>
                  <a:pt x="10011" y="9044"/>
                  <a:pt x="10582" y="10073"/>
                </a:cubicBezTo>
                <a:cubicBezTo>
                  <a:pt x="11175" y="11146"/>
                  <a:pt x="11106" y="11496"/>
                  <a:pt x="11891" y="11469"/>
                </a:cubicBezTo>
              </a:path>
            </a:pathLst>
          </a:custGeom>
          <a:solidFill>
            <a:srgbClr val="FFFFCC">
              <a:alpha val="50195"/>
            </a:srgbClr>
          </a:solidFill>
          <a:ln w="57150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Freeform 19"/>
          <p:cNvSpPr>
            <a:spLocks/>
          </p:cNvSpPr>
          <p:nvPr/>
        </p:nvSpPr>
        <p:spPr bwMode="auto">
          <a:xfrm>
            <a:off x="2678113" y="1033463"/>
            <a:ext cx="2616200" cy="2320925"/>
          </a:xfrm>
          <a:custGeom>
            <a:avLst/>
            <a:gdLst>
              <a:gd name="T0" fmla="*/ 2185676 w 11409"/>
              <a:gd name="T1" fmla="*/ 2321322 h 10262"/>
              <a:gd name="T2" fmla="*/ 2303040 w 11409"/>
              <a:gd name="T3" fmla="*/ 2195778 h 10262"/>
              <a:gd name="T4" fmla="*/ 1908312 w 11409"/>
              <a:gd name="T5" fmla="*/ 1737712 h 10262"/>
              <a:gd name="T6" fmla="*/ 1529630 w 11409"/>
              <a:gd name="T7" fmla="*/ 1513316 h 10262"/>
              <a:gd name="T8" fmla="*/ 830259 w 11409"/>
              <a:gd name="T9" fmla="*/ 1147993 h 10262"/>
              <a:gd name="T10" fmla="*/ 337651 w 11409"/>
              <a:gd name="T11" fmla="*/ 700559 h 10262"/>
              <a:gd name="T12" fmla="*/ 75874 w 11409"/>
              <a:gd name="T13" fmla="*/ 427302 h 10262"/>
              <a:gd name="T14" fmla="*/ 40802 w 11409"/>
              <a:gd name="T15" fmla="*/ 95685 h 10262"/>
              <a:gd name="T16" fmla="*/ 599657 w 11409"/>
              <a:gd name="T17" fmla="*/ 11536 h 10262"/>
              <a:gd name="T18" fmla="*/ 788540 w 11409"/>
              <a:gd name="T19" fmla="*/ 308318 h 10262"/>
              <a:gd name="T20" fmla="*/ 682179 w 11409"/>
              <a:gd name="T21" fmla="*/ 641745 h 10262"/>
              <a:gd name="T22" fmla="*/ 693869 w 11409"/>
              <a:gd name="T23" fmla="*/ 915907 h 10262"/>
              <a:gd name="T24" fmla="*/ 1029457 w 11409"/>
              <a:gd name="T25" fmla="*/ 1172876 h 10262"/>
              <a:gd name="T26" fmla="*/ 1731120 w 11409"/>
              <a:gd name="T27" fmla="*/ 1517161 h 10262"/>
              <a:gd name="T28" fmla="*/ 2153355 w 11409"/>
              <a:gd name="T29" fmla="*/ 1883614 h 10262"/>
              <a:gd name="T30" fmla="*/ 2447224 w 11409"/>
              <a:gd name="T31" fmla="*/ 2219077 h 10262"/>
              <a:gd name="T32" fmla="*/ 2615247 w 11409"/>
              <a:gd name="T33" fmla="*/ 2279248 h 102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409" h="10262">
                <a:moveTo>
                  <a:pt x="9535" y="10262"/>
                </a:moveTo>
                <a:cubicBezTo>
                  <a:pt x="9473" y="10255"/>
                  <a:pt x="10307" y="10066"/>
                  <a:pt x="10047" y="9707"/>
                </a:cubicBezTo>
                <a:cubicBezTo>
                  <a:pt x="9787" y="9348"/>
                  <a:pt x="8887" y="8185"/>
                  <a:pt x="8325" y="7682"/>
                </a:cubicBezTo>
                <a:cubicBezTo>
                  <a:pt x="7763" y="7179"/>
                  <a:pt x="7216" y="6947"/>
                  <a:pt x="6673" y="6690"/>
                </a:cubicBezTo>
                <a:cubicBezTo>
                  <a:pt x="6130" y="6433"/>
                  <a:pt x="4489" y="5674"/>
                  <a:pt x="3622" y="5075"/>
                </a:cubicBezTo>
                <a:cubicBezTo>
                  <a:pt x="2755" y="4476"/>
                  <a:pt x="2021" y="3628"/>
                  <a:pt x="1473" y="3097"/>
                </a:cubicBezTo>
                <a:cubicBezTo>
                  <a:pt x="925" y="2566"/>
                  <a:pt x="545" y="2331"/>
                  <a:pt x="331" y="1889"/>
                </a:cubicBezTo>
                <a:cubicBezTo>
                  <a:pt x="116" y="1447"/>
                  <a:pt x="-203" y="732"/>
                  <a:pt x="178" y="423"/>
                </a:cubicBezTo>
                <a:cubicBezTo>
                  <a:pt x="559" y="115"/>
                  <a:pt x="2069" y="-103"/>
                  <a:pt x="2616" y="51"/>
                </a:cubicBezTo>
                <a:cubicBezTo>
                  <a:pt x="3163" y="205"/>
                  <a:pt x="3378" y="900"/>
                  <a:pt x="3440" y="1363"/>
                </a:cubicBezTo>
                <a:cubicBezTo>
                  <a:pt x="3502" y="1826"/>
                  <a:pt x="3045" y="2389"/>
                  <a:pt x="2976" y="2837"/>
                </a:cubicBezTo>
                <a:cubicBezTo>
                  <a:pt x="2907" y="3285"/>
                  <a:pt x="2775" y="3658"/>
                  <a:pt x="3027" y="4049"/>
                </a:cubicBezTo>
                <a:cubicBezTo>
                  <a:pt x="3279" y="4440"/>
                  <a:pt x="3737" y="4742"/>
                  <a:pt x="4491" y="5185"/>
                </a:cubicBezTo>
                <a:cubicBezTo>
                  <a:pt x="5245" y="5628"/>
                  <a:pt x="6672" y="6236"/>
                  <a:pt x="7552" y="6707"/>
                </a:cubicBezTo>
                <a:cubicBezTo>
                  <a:pt x="8431" y="7176"/>
                  <a:pt x="8917" y="7699"/>
                  <a:pt x="9394" y="8327"/>
                </a:cubicBezTo>
                <a:cubicBezTo>
                  <a:pt x="9871" y="8955"/>
                  <a:pt x="10465" y="9586"/>
                  <a:pt x="10676" y="9810"/>
                </a:cubicBezTo>
                <a:cubicBezTo>
                  <a:pt x="11136" y="10097"/>
                  <a:pt x="11102" y="10114"/>
                  <a:pt x="11409" y="10076"/>
                </a:cubicBezTo>
              </a:path>
            </a:pathLst>
          </a:custGeom>
          <a:solidFill>
            <a:srgbClr val="FFFFCC">
              <a:alpha val="50195"/>
            </a:srgbClr>
          </a:solidFill>
          <a:ln w="57150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Freeform 20"/>
          <p:cNvSpPr>
            <a:spLocks/>
          </p:cNvSpPr>
          <p:nvPr/>
        </p:nvSpPr>
        <p:spPr bwMode="auto">
          <a:xfrm>
            <a:off x="3105150" y="1535113"/>
            <a:ext cx="1997075" cy="1930400"/>
          </a:xfrm>
          <a:custGeom>
            <a:avLst/>
            <a:gdLst>
              <a:gd name="T0" fmla="*/ 1258 w 1258"/>
              <a:gd name="T1" fmla="*/ 1216 h 1216"/>
              <a:gd name="T2" fmla="*/ 1230 w 1258"/>
              <a:gd name="T3" fmla="*/ 1060 h 1216"/>
              <a:gd name="T4" fmla="*/ 1009 w 1258"/>
              <a:gd name="T5" fmla="*/ 818 h 1216"/>
              <a:gd name="T6" fmla="*/ 881 w 1258"/>
              <a:gd name="T7" fmla="*/ 704 h 1216"/>
              <a:gd name="T8" fmla="*/ 568 w 1258"/>
              <a:gd name="T9" fmla="*/ 555 h 1216"/>
              <a:gd name="T10" fmla="*/ 362 w 1258"/>
              <a:gd name="T11" fmla="*/ 448 h 1216"/>
              <a:gd name="T12" fmla="*/ 199 w 1258"/>
              <a:gd name="T13" fmla="*/ 334 h 1216"/>
              <a:gd name="T14" fmla="*/ 35 w 1258"/>
              <a:gd name="T15" fmla="*/ 128 h 1216"/>
              <a:gd name="T16" fmla="*/ 0 w 1258"/>
              <a:gd name="T17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58" h="1216">
                <a:moveTo>
                  <a:pt x="1258" y="1216"/>
                </a:moveTo>
                <a:lnTo>
                  <a:pt x="1230" y="1060"/>
                </a:lnTo>
                <a:lnTo>
                  <a:pt x="1009" y="818"/>
                </a:lnTo>
                <a:lnTo>
                  <a:pt x="881" y="704"/>
                </a:lnTo>
                <a:lnTo>
                  <a:pt x="568" y="555"/>
                </a:lnTo>
                <a:lnTo>
                  <a:pt x="362" y="448"/>
                </a:lnTo>
                <a:lnTo>
                  <a:pt x="199" y="334"/>
                </a:lnTo>
                <a:lnTo>
                  <a:pt x="35" y="128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Freeform 21"/>
          <p:cNvSpPr>
            <a:spLocks/>
          </p:cNvSpPr>
          <p:nvPr/>
        </p:nvSpPr>
        <p:spPr bwMode="auto">
          <a:xfrm>
            <a:off x="3025775" y="1546225"/>
            <a:ext cx="2032000" cy="1919288"/>
          </a:xfrm>
          <a:custGeom>
            <a:avLst/>
            <a:gdLst>
              <a:gd name="T0" fmla="*/ 775 w 1280"/>
              <a:gd name="T1" fmla="*/ 1209 h 1209"/>
              <a:gd name="T2" fmla="*/ 1152 w 1280"/>
              <a:gd name="T3" fmla="*/ 1159 h 1209"/>
              <a:gd name="T4" fmla="*/ 1280 w 1280"/>
              <a:gd name="T5" fmla="*/ 1095 h 1209"/>
              <a:gd name="T6" fmla="*/ 1166 w 1280"/>
              <a:gd name="T7" fmla="*/ 946 h 1209"/>
              <a:gd name="T8" fmla="*/ 938 w 1280"/>
              <a:gd name="T9" fmla="*/ 711 h 1209"/>
              <a:gd name="T10" fmla="*/ 505 w 1280"/>
              <a:gd name="T11" fmla="*/ 505 h 1209"/>
              <a:gd name="T12" fmla="*/ 362 w 1280"/>
              <a:gd name="T13" fmla="*/ 441 h 1209"/>
              <a:gd name="T14" fmla="*/ 220 w 1280"/>
              <a:gd name="T15" fmla="*/ 320 h 1209"/>
              <a:gd name="T16" fmla="*/ 50 w 1280"/>
              <a:gd name="T17" fmla="*/ 114 h 1209"/>
              <a:gd name="T18" fmla="*/ 0 w 1280"/>
              <a:gd name="T19" fmla="*/ 0 h 1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0" h="1209">
                <a:moveTo>
                  <a:pt x="775" y="1209"/>
                </a:moveTo>
                <a:lnTo>
                  <a:pt x="1152" y="1159"/>
                </a:lnTo>
                <a:lnTo>
                  <a:pt x="1280" y="1095"/>
                </a:lnTo>
                <a:lnTo>
                  <a:pt x="1166" y="946"/>
                </a:lnTo>
                <a:lnTo>
                  <a:pt x="938" y="711"/>
                </a:lnTo>
                <a:lnTo>
                  <a:pt x="505" y="505"/>
                </a:lnTo>
                <a:lnTo>
                  <a:pt x="362" y="441"/>
                </a:lnTo>
                <a:lnTo>
                  <a:pt x="220" y="320"/>
                </a:lnTo>
                <a:lnTo>
                  <a:pt x="50" y="114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2990850" y="1235075"/>
            <a:ext cx="3970338" cy="1428750"/>
            <a:chOff x="1884" y="778"/>
            <a:chExt cx="2501" cy="900"/>
          </a:xfrm>
        </p:grpSpPr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653" y="778"/>
              <a:ext cx="1732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nl-NL" sz="2800">
                  <a:solidFill>
                    <a:srgbClr val="FFFFFF"/>
                  </a:solidFill>
                  <a:latin typeface="Arial" charset="0"/>
                  <a:cs typeface="Arial" charset="0"/>
                </a:rPr>
                <a:t>Intraperitoneale organen</a:t>
              </a: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 flipV="1">
              <a:off x="1884" y="868"/>
              <a:ext cx="825" cy="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>
              <a:off x="1897" y="966"/>
              <a:ext cx="811" cy="7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29063" y="3289300"/>
            <a:ext cx="1727200" cy="511175"/>
            <a:chOff x="3929063" y="3289300"/>
            <a:chExt cx="1727200" cy="511175"/>
          </a:xfrm>
        </p:grpSpPr>
        <p:sp>
          <p:nvSpPr>
            <p:cNvPr id="20" name="Oval 19"/>
            <p:cNvSpPr/>
            <p:nvPr/>
          </p:nvSpPr>
          <p:spPr>
            <a:xfrm>
              <a:off x="3929063" y="3328988"/>
              <a:ext cx="628650" cy="47148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nl-NL" sz="2000" b="1">
                  <a:solidFill>
                    <a:srgbClr val="FFFFFF"/>
                  </a:solidFill>
                </a:rPr>
                <a:t>VCI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4792663" y="3357563"/>
              <a:ext cx="628650" cy="2952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75188" y="3289300"/>
              <a:ext cx="981075" cy="457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NL" b="1" dirty="0">
                  <a:solidFill>
                    <a:srgbClr val="FFFFFF"/>
                  </a:solidFill>
                  <a:latin typeface="Calibri"/>
                  <a:cs typeface="Arial" charset="0"/>
                </a:rPr>
                <a:t>Aorta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E68450A-4CA6-47E2-9DC5-AA15D08B3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21" name="Picture 4">
            <a:hlinkClick r:id="rId6"/>
            <a:extLst>
              <a:ext uri="{FF2B5EF4-FFF2-40B4-BE49-F238E27FC236}">
                <a16:creationId xmlns:a16="http://schemas.microsoft.com/office/drawing/2014/main" id="{C8C36428-A388-416C-89BF-74000CB3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82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2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D:\My Dropbox\ACTIVE\Anatomische programma's\humanbrowser Daniels VH viewer nieuwe versie\cryotrans\18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0"/>
            <a:ext cx="8283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425575" y="700088"/>
            <a:ext cx="6838950" cy="3349625"/>
            <a:chOff x="898" y="441"/>
            <a:chExt cx="4308" cy="2110"/>
          </a:xfrm>
        </p:grpSpPr>
        <p:sp>
          <p:nvSpPr>
            <p:cNvPr id="6" name="Freeform 5"/>
            <p:cNvSpPr/>
            <p:nvPr/>
          </p:nvSpPr>
          <p:spPr>
            <a:xfrm>
              <a:off x="1052" y="2027"/>
              <a:ext cx="3933" cy="505"/>
            </a:xfrm>
            <a:custGeom>
              <a:avLst/>
              <a:gdLst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375377 w 6242755"/>
                <a:gd name="connsiteY7" fmla="*/ 124178 h 801511"/>
                <a:gd name="connsiteX8" fmla="*/ 3160888 w 6242755"/>
                <a:gd name="connsiteY8" fmla="*/ 67734 h 801511"/>
                <a:gd name="connsiteX9" fmla="*/ 2427111 w 6242755"/>
                <a:gd name="connsiteY9" fmla="*/ 90311 h 801511"/>
                <a:gd name="connsiteX10" fmla="*/ 2099733 w 6242755"/>
                <a:gd name="connsiteY10" fmla="*/ 282223 h 801511"/>
                <a:gd name="connsiteX11" fmla="*/ 1783644 w 6242755"/>
                <a:gd name="connsiteY11" fmla="*/ 474134 h 801511"/>
                <a:gd name="connsiteX12" fmla="*/ 1580444 w 6242755"/>
                <a:gd name="connsiteY12" fmla="*/ 451556 h 801511"/>
                <a:gd name="connsiteX13" fmla="*/ 1241777 w 6242755"/>
                <a:gd name="connsiteY13" fmla="*/ 237067 h 801511"/>
                <a:gd name="connsiteX14" fmla="*/ 824088 w 6242755"/>
                <a:gd name="connsiteY14" fmla="*/ 124178 h 801511"/>
                <a:gd name="connsiteX15" fmla="*/ 338666 w 6242755"/>
                <a:gd name="connsiteY15" fmla="*/ 135467 h 801511"/>
                <a:gd name="connsiteX16" fmla="*/ 225777 w 6242755"/>
                <a:gd name="connsiteY16" fmla="*/ 158045 h 801511"/>
                <a:gd name="connsiteX17" fmla="*/ 0 w 6242755"/>
                <a:gd name="connsiteY17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160888 w 6242755"/>
                <a:gd name="connsiteY7" fmla="*/ 67734 h 801511"/>
                <a:gd name="connsiteX8" fmla="*/ 2427111 w 6242755"/>
                <a:gd name="connsiteY8" fmla="*/ 90311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89866 w 6242755"/>
                <a:gd name="connsiteY6" fmla="*/ 67734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928532 w 6242755"/>
                <a:gd name="connsiteY5" fmla="*/ 0 h 801511"/>
                <a:gd name="connsiteX6" fmla="*/ 3589866 w 6242755"/>
                <a:gd name="connsiteY6" fmla="*/ 67734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42755" h="801511">
                  <a:moveTo>
                    <a:pt x="6242755" y="801511"/>
                  </a:moveTo>
                  <a:lnTo>
                    <a:pt x="5802488" y="440267"/>
                  </a:lnTo>
                  <a:lnTo>
                    <a:pt x="5486400" y="270934"/>
                  </a:lnTo>
                  <a:lnTo>
                    <a:pt x="4944533" y="146756"/>
                  </a:lnTo>
                  <a:lnTo>
                    <a:pt x="4210755" y="112889"/>
                  </a:lnTo>
                  <a:lnTo>
                    <a:pt x="3928532" y="0"/>
                  </a:lnTo>
                  <a:lnTo>
                    <a:pt x="3589866" y="67734"/>
                  </a:lnTo>
                  <a:cubicBezTo>
                    <a:pt x="3454399" y="86549"/>
                    <a:pt x="3352799" y="71497"/>
                    <a:pt x="3160888" y="67734"/>
                  </a:cubicBezTo>
                  <a:cubicBezTo>
                    <a:pt x="2968977" y="63971"/>
                    <a:pt x="2679229" y="52681"/>
                    <a:pt x="2438400" y="45155"/>
                  </a:cubicBezTo>
                  <a:lnTo>
                    <a:pt x="2099733" y="282223"/>
                  </a:lnTo>
                  <a:lnTo>
                    <a:pt x="1783644" y="474134"/>
                  </a:lnTo>
                  <a:lnTo>
                    <a:pt x="1580444" y="451556"/>
                  </a:lnTo>
                  <a:lnTo>
                    <a:pt x="1241777" y="237067"/>
                  </a:lnTo>
                  <a:lnTo>
                    <a:pt x="824088" y="124178"/>
                  </a:lnTo>
                  <a:lnTo>
                    <a:pt x="338666" y="135467"/>
                  </a:lnTo>
                  <a:lnTo>
                    <a:pt x="225777" y="158045"/>
                  </a:lnTo>
                  <a:lnTo>
                    <a:pt x="0" y="259645"/>
                  </a:lnTo>
                </a:path>
              </a:pathLst>
            </a:custGeom>
            <a:ln w="7620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898" y="441"/>
              <a:ext cx="4308" cy="2110"/>
            </a:xfrm>
            <a:custGeom>
              <a:avLst/>
              <a:gdLst>
                <a:gd name="T0" fmla="*/ 270822 w 10000"/>
                <a:gd name="T1" fmla="*/ 2776504 h 10000"/>
                <a:gd name="T2" fmla="*/ 0 w 10000"/>
                <a:gd name="T3" fmla="*/ 2340048 h 10000"/>
                <a:gd name="T4" fmla="*/ 95061 w 10000"/>
                <a:gd name="T5" fmla="*/ 1627248 h 10000"/>
                <a:gd name="T6" fmla="*/ 593621 w 10000"/>
                <a:gd name="T7" fmla="*/ 773093 h 10000"/>
                <a:gd name="T8" fmla="*/ 1376681 w 10000"/>
                <a:gd name="T9" fmla="*/ 368459 h 10000"/>
                <a:gd name="T10" fmla="*/ 2375167 w 10000"/>
                <a:gd name="T11" fmla="*/ 166811 h 10000"/>
                <a:gd name="T12" fmla="*/ 3074792 w 10000"/>
                <a:gd name="T13" fmla="*/ 0 h 10000"/>
                <a:gd name="T14" fmla="*/ 3538473 w 10000"/>
                <a:gd name="T15" fmla="*/ 0 h 10000"/>
                <a:gd name="T16" fmla="*/ 4095847 w 10000"/>
                <a:gd name="T17" fmla="*/ 179540 h 10000"/>
                <a:gd name="T18" fmla="*/ 4808466 w 10000"/>
                <a:gd name="T19" fmla="*/ 285723 h 10000"/>
                <a:gd name="T20" fmla="*/ 5486206 w 10000"/>
                <a:gd name="T21" fmla="*/ 522207 h 10000"/>
                <a:gd name="T22" fmla="*/ 5794642 w 10000"/>
                <a:gd name="T23" fmla="*/ 773093 h 10000"/>
                <a:gd name="T24" fmla="*/ 6281576 w 10000"/>
                <a:gd name="T25" fmla="*/ 1295300 h 10000"/>
                <a:gd name="T26" fmla="*/ 6661137 w 10000"/>
                <a:gd name="T27" fmla="*/ 2067054 h 10000"/>
                <a:gd name="T28" fmla="*/ 6804071 w 10000"/>
                <a:gd name="T29" fmla="*/ 2541695 h 10000"/>
                <a:gd name="T30" fmla="*/ 6838950 w 10000"/>
                <a:gd name="T31" fmla="*/ 3076631 h 10000"/>
                <a:gd name="T32" fmla="*/ 6838950 w 10000"/>
                <a:gd name="T33" fmla="*/ 3349625 h 10000"/>
                <a:gd name="T34" fmla="*/ 6473750 w 10000"/>
                <a:gd name="T35" fmla="*/ 3310099 h 1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0000">
                  <a:moveTo>
                    <a:pt x="396" y="8289"/>
                  </a:moveTo>
                  <a:lnTo>
                    <a:pt x="0" y="6986"/>
                  </a:lnTo>
                  <a:cubicBezTo>
                    <a:pt x="46" y="6277"/>
                    <a:pt x="93" y="5567"/>
                    <a:pt x="139" y="4858"/>
                  </a:cubicBezTo>
                  <a:lnTo>
                    <a:pt x="868" y="2308"/>
                  </a:lnTo>
                  <a:lnTo>
                    <a:pt x="2013" y="1100"/>
                  </a:lnTo>
                  <a:lnTo>
                    <a:pt x="3473" y="498"/>
                  </a:lnTo>
                  <a:lnTo>
                    <a:pt x="4496" y="0"/>
                  </a:lnTo>
                  <a:lnTo>
                    <a:pt x="5174" y="0"/>
                  </a:lnTo>
                  <a:lnTo>
                    <a:pt x="5989" y="536"/>
                  </a:lnTo>
                  <a:lnTo>
                    <a:pt x="7031" y="853"/>
                  </a:lnTo>
                  <a:lnTo>
                    <a:pt x="8022" y="1559"/>
                  </a:lnTo>
                  <a:lnTo>
                    <a:pt x="8473" y="2308"/>
                  </a:lnTo>
                  <a:lnTo>
                    <a:pt x="9185" y="3867"/>
                  </a:lnTo>
                  <a:lnTo>
                    <a:pt x="9740" y="6171"/>
                  </a:lnTo>
                  <a:cubicBezTo>
                    <a:pt x="9810" y="6643"/>
                    <a:pt x="9879" y="7116"/>
                    <a:pt x="9949" y="7588"/>
                  </a:cubicBezTo>
                  <a:cubicBezTo>
                    <a:pt x="9966" y="8120"/>
                    <a:pt x="9983" y="8653"/>
                    <a:pt x="10000" y="9185"/>
                  </a:cubicBezTo>
                  <a:lnTo>
                    <a:pt x="10000" y="10000"/>
                  </a:lnTo>
                  <a:lnTo>
                    <a:pt x="9466" y="9882"/>
                  </a:lnTo>
                </a:path>
              </a:pathLst>
            </a:custGeom>
            <a:noFill/>
            <a:ln w="76200" cmpd="sng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73363" y="-44450"/>
            <a:ext cx="3935412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4400" dirty="0">
                <a:solidFill>
                  <a:srgbClr val="FFFFFF"/>
                </a:solidFill>
                <a:latin typeface="Calibri"/>
                <a:cs typeface="Arial" charset="0"/>
              </a:rPr>
              <a:t>PERITONEUM</a:t>
            </a:r>
          </a:p>
        </p:txBody>
      </p:sp>
      <p:sp>
        <p:nvSpPr>
          <p:cNvPr id="10" name="Freeform 9"/>
          <p:cNvSpPr/>
          <p:nvPr/>
        </p:nvSpPr>
        <p:spPr>
          <a:xfrm>
            <a:off x="1600200" y="3276600"/>
            <a:ext cx="6696075" cy="3086100"/>
          </a:xfrm>
          <a:custGeom>
            <a:avLst/>
            <a:gdLst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48075 w 6715125"/>
              <a:gd name="connsiteY17" fmla="*/ 57150 h 3124200"/>
              <a:gd name="connsiteX18" fmla="*/ 3295650 w 6715125"/>
              <a:gd name="connsiteY18" fmla="*/ 142875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38550 w 6715125"/>
              <a:gd name="connsiteY17" fmla="*/ 95250 h 3124200"/>
              <a:gd name="connsiteX18" fmla="*/ 3295650 w 6715125"/>
              <a:gd name="connsiteY18" fmla="*/ 142875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38550 w 6715125"/>
              <a:gd name="connsiteY17" fmla="*/ 95250 h 3124200"/>
              <a:gd name="connsiteX18" fmla="*/ 3305175 w 6715125"/>
              <a:gd name="connsiteY18" fmla="*/ 171450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324600 w 6715125"/>
              <a:gd name="connsiteY11" fmla="*/ 762000 h 3086100"/>
              <a:gd name="connsiteX12" fmla="*/ 5867400 w 6715125"/>
              <a:gd name="connsiteY12" fmla="*/ 409575 h 3086100"/>
              <a:gd name="connsiteX13" fmla="*/ 5534025 w 6715125"/>
              <a:gd name="connsiteY13" fmla="*/ 228600 h 3086100"/>
              <a:gd name="connsiteX14" fmla="*/ 4991100 w 6715125"/>
              <a:gd name="connsiteY14" fmla="*/ 114300 h 3086100"/>
              <a:gd name="connsiteX15" fmla="*/ 4286250 w 6715125"/>
              <a:gd name="connsiteY15" fmla="*/ 76200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876425 w 6715125"/>
              <a:gd name="connsiteY20" fmla="*/ 41910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324600 w 6715125"/>
              <a:gd name="connsiteY11" fmla="*/ 790575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876425 w 6715125"/>
              <a:gd name="connsiteY20" fmla="*/ 44767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324600 w 6715125"/>
              <a:gd name="connsiteY11" fmla="*/ 790575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809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80975 h 3114675"/>
              <a:gd name="connsiteX15" fmla="*/ 4286250 w 6715125"/>
              <a:gd name="connsiteY15" fmla="*/ 133350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57200 h 3086100"/>
              <a:gd name="connsiteX13" fmla="*/ 5543550 w 6715125"/>
              <a:gd name="connsiteY13" fmla="*/ 266700 h 3086100"/>
              <a:gd name="connsiteX14" fmla="*/ 4991100 w 6715125"/>
              <a:gd name="connsiteY14" fmla="*/ 152400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57200 h 3086100"/>
              <a:gd name="connsiteX13" fmla="*/ 5543550 w 6715125"/>
              <a:gd name="connsiteY13" fmla="*/ 266700 h 3086100"/>
              <a:gd name="connsiteX14" fmla="*/ 5010150 w 6715125"/>
              <a:gd name="connsiteY14" fmla="*/ 142875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28625 h 3086100"/>
              <a:gd name="connsiteX13" fmla="*/ 5543550 w 6715125"/>
              <a:gd name="connsiteY13" fmla="*/ 266700 h 3086100"/>
              <a:gd name="connsiteX14" fmla="*/ 5010150 w 6715125"/>
              <a:gd name="connsiteY14" fmla="*/ 142875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305175 w 6696075"/>
              <a:gd name="connsiteY18" fmla="*/ 133350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76200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47625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96075" h="3086100">
                <a:moveTo>
                  <a:pt x="0" y="247650"/>
                </a:moveTo>
                <a:lnTo>
                  <a:pt x="47625" y="771525"/>
                </a:lnTo>
                <a:lnTo>
                  <a:pt x="457200" y="1847850"/>
                </a:lnTo>
                <a:lnTo>
                  <a:pt x="1181100" y="2686050"/>
                </a:lnTo>
                <a:lnTo>
                  <a:pt x="1876425" y="3076575"/>
                </a:lnTo>
                <a:lnTo>
                  <a:pt x="2990850" y="3067050"/>
                </a:lnTo>
                <a:lnTo>
                  <a:pt x="4057650" y="3086100"/>
                </a:lnTo>
                <a:lnTo>
                  <a:pt x="5000625" y="2876550"/>
                </a:lnTo>
                <a:lnTo>
                  <a:pt x="5867400" y="2324100"/>
                </a:lnTo>
                <a:lnTo>
                  <a:pt x="6543675" y="1666875"/>
                </a:lnTo>
                <a:lnTo>
                  <a:pt x="6696075" y="809625"/>
                </a:lnTo>
                <a:lnTo>
                  <a:pt x="6286500" y="790575"/>
                </a:lnTo>
                <a:lnTo>
                  <a:pt x="5867400" y="428625"/>
                </a:lnTo>
                <a:lnTo>
                  <a:pt x="5543550" y="266700"/>
                </a:lnTo>
                <a:lnTo>
                  <a:pt x="5010150" y="142875"/>
                </a:lnTo>
                <a:lnTo>
                  <a:pt x="4286250" y="104775"/>
                </a:lnTo>
                <a:lnTo>
                  <a:pt x="4029075" y="0"/>
                </a:lnTo>
                <a:lnTo>
                  <a:pt x="3638550" y="57150"/>
                </a:lnTo>
                <a:lnTo>
                  <a:pt x="3238500" y="47625"/>
                </a:lnTo>
                <a:lnTo>
                  <a:pt x="2524125" y="9525"/>
                </a:lnTo>
                <a:lnTo>
                  <a:pt x="1905000" y="438150"/>
                </a:lnTo>
                <a:lnTo>
                  <a:pt x="1619250" y="400050"/>
                </a:lnTo>
                <a:lnTo>
                  <a:pt x="1304925" y="180975"/>
                </a:lnTo>
                <a:lnTo>
                  <a:pt x="866775" y="76200"/>
                </a:lnTo>
                <a:lnTo>
                  <a:pt x="400050" y="95250"/>
                </a:lnTo>
                <a:lnTo>
                  <a:pt x="0" y="247650"/>
                </a:lnTo>
                <a:close/>
              </a:path>
            </a:pathLst>
          </a:custGeom>
          <a:blipFill dpi="0" rotWithShape="1">
            <a:blip r:embed="rId4">
              <a:alphaModFix amt="73000"/>
            </a:blip>
            <a:srcRect/>
            <a:tile tx="0" ty="0" sx="100000" sy="100000" flip="none" algn="tl"/>
          </a:blipFill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2590800" y="2062163"/>
            <a:ext cx="2668588" cy="1293812"/>
          </a:xfrm>
          <a:custGeom>
            <a:avLst/>
            <a:gdLst>
              <a:gd name="T0" fmla="*/ 2302462 w 11891"/>
              <a:gd name="T1" fmla="*/ 1293092 h 11957"/>
              <a:gd name="T2" fmla="*/ 2295277 w 11891"/>
              <a:gd name="T3" fmla="*/ 1132388 h 11957"/>
              <a:gd name="T4" fmla="*/ 2086248 w 11891"/>
              <a:gd name="T5" fmla="*/ 946811 h 11957"/>
              <a:gd name="T6" fmla="*/ 1641921 w 11891"/>
              <a:gd name="T7" fmla="*/ 695157 h 11957"/>
              <a:gd name="T8" fmla="*/ 1099030 w 11891"/>
              <a:gd name="T9" fmla="*/ 504714 h 11957"/>
              <a:gd name="T10" fmla="*/ 735755 w 11891"/>
              <a:gd name="T11" fmla="*/ 799842 h 11957"/>
              <a:gd name="T12" fmla="*/ 137182 w 11891"/>
              <a:gd name="T13" fmla="*/ 709432 h 11957"/>
              <a:gd name="T14" fmla="*/ 24473 w 11891"/>
              <a:gd name="T15" fmla="*/ 193472 h 11957"/>
              <a:gd name="T16" fmla="*/ 494395 w 11891"/>
              <a:gd name="T17" fmla="*/ 4650 h 11957"/>
              <a:gd name="T18" fmla="*/ 1108684 w 11891"/>
              <a:gd name="T19" fmla="*/ 358609 h 11957"/>
              <a:gd name="T20" fmla="*/ 1875423 w 11891"/>
              <a:gd name="T21" fmla="*/ 728466 h 11957"/>
              <a:gd name="T22" fmla="*/ 2375880 w 11891"/>
              <a:gd name="T23" fmla="*/ 1089346 h 11957"/>
              <a:gd name="T24" fmla="*/ 2669778 w 11891"/>
              <a:gd name="T25" fmla="*/ 1240317 h 119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891" h="11957">
                <a:moveTo>
                  <a:pt x="10255" y="11957"/>
                </a:moveTo>
                <a:cubicBezTo>
                  <a:pt x="10940" y="11303"/>
                  <a:pt x="10383" y="11005"/>
                  <a:pt x="10223" y="10471"/>
                </a:cubicBezTo>
                <a:cubicBezTo>
                  <a:pt x="10063" y="9937"/>
                  <a:pt x="9733" y="9432"/>
                  <a:pt x="9292" y="8755"/>
                </a:cubicBezTo>
                <a:cubicBezTo>
                  <a:pt x="8851" y="8077"/>
                  <a:pt x="8046" y="7109"/>
                  <a:pt x="7313" y="6428"/>
                </a:cubicBezTo>
                <a:cubicBezTo>
                  <a:pt x="6580" y="5747"/>
                  <a:pt x="5568" y="4506"/>
                  <a:pt x="4895" y="4667"/>
                </a:cubicBezTo>
                <a:cubicBezTo>
                  <a:pt x="4222" y="4828"/>
                  <a:pt x="3991" y="7081"/>
                  <a:pt x="3277" y="7396"/>
                </a:cubicBezTo>
                <a:cubicBezTo>
                  <a:pt x="2563" y="7711"/>
                  <a:pt x="1139" y="7495"/>
                  <a:pt x="611" y="6560"/>
                </a:cubicBezTo>
                <a:cubicBezTo>
                  <a:pt x="83" y="5626"/>
                  <a:pt x="-156" y="2875"/>
                  <a:pt x="109" y="1789"/>
                </a:cubicBezTo>
                <a:cubicBezTo>
                  <a:pt x="374" y="703"/>
                  <a:pt x="1397" y="-211"/>
                  <a:pt x="2202" y="43"/>
                </a:cubicBezTo>
                <a:cubicBezTo>
                  <a:pt x="3007" y="297"/>
                  <a:pt x="3977" y="2273"/>
                  <a:pt x="4938" y="3316"/>
                </a:cubicBezTo>
                <a:cubicBezTo>
                  <a:pt x="5899" y="4358"/>
                  <a:pt x="7412" y="5610"/>
                  <a:pt x="8353" y="6736"/>
                </a:cubicBezTo>
                <a:cubicBezTo>
                  <a:pt x="9294" y="7862"/>
                  <a:pt x="10011" y="9044"/>
                  <a:pt x="10582" y="10073"/>
                </a:cubicBezTo>
                <a:cubicBezTo>
                  <a:pt x="11175" y="11146"/>
                  <a:pt x="11106" y="11496"/>
                  <a:pt x="11891" y="11469"/>
                </a:cubicBezTo>
              </a:path>
            </a:pathLst>
          </a:custGeom>
          <a:solidFill>
            <a:srgbClr val="FFFFCC">
              <a:alpha val="50195"/>
            </a:srgbClr>
          </a:solidFill>
          <a:ln w="57150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Freeform 19"/>
          <p:cNvSpPr>
            <a:spLocks/>
          </p:cNvSpPr>
          <p:nvPr/>
        </p:nvSpPr>
        <p:spPr bwMode="auto">
          <a:xfrm>
            <a:off x="2678113" y="1033463"/>
            <a:ext cx="2616200" cy="2320925"/>
          </a:xfrm>
          <a:custGeom>
            <a:avLst/>
            <a:gdLst>
              <a:gd name="T0" fmla="*/ 2185676 w 11409"/>
              <a:gd name="T1" fmla="*/ 2321322 h 10262"/>
              <a:gd name="T2" fmla="*/ 2303040 w 11409"/>
              <a:gd name="T3" fmla="*/ 2195778 h 10262"/>
              <a:gd name="T4" fmla="*/ 1908312 w 11409"/>
              <a:gd name="T5" fmla="*/ 1737712 h 10262"/>
              <a:gd name="T6" fmla="*/ 1529630 w 11409"/>
              <a:gd name="T7" fmla="*/ 1513316 h 10262"/>
              <a:gd name="T8" fmla="*/ 830259 w 11409"/>
              <a:gd name="T9" fmla="*/ 1147993 h 10262"/>
              <a:gd name="T10" fmla="*/ 337651 w 11409"/>
              <a:gd name="T11" fmla="*/ 700559 h 10262"/>
              <a:gd name="T12" fmla="*/ 75874 w 11409"/>
              <a:gd name="T13" fmla="*/ 427302 h 10262"/>
              <a:gd name="T14" fmla="*/ 40802 w 11409"/>
              <a:gd name="T15" fmla="*/ 95685 h 10262"/>
              <a:gd name="T16" fmla="*/ 599657 w 11409"/>
              <a:gd name="T17" fmla="*/ 11536 h 10262"/>
              <a:gd name="T18" fmla="*/ 788540 w 11409"/>
              <a:gd name="T19" fmla="*/ 308318 h 10262"/>
              <a:gd name="T20" fmla="*/ 682179 w 11409"/>
              <a:gd name="T21" fmla="*/ 641745 h 10262"/>
              <a:gd name="T22" fmla="*/ 693869 w 11409"/>
              <a:gd name="T23" fmla="*/ 915907 h 10262"/>
              <a:gd name="T24" fmla="*/ 1029457 w 11409"/>
              <a:gd name="T25" fmla="*/ 1172876 h 10262"/>
              <a:gd name="T26" fmla="*/ 1731120 w 11409"/>
              <a:gd name="T27" fmla="*/ 1517161 h 10262"/>
              <a:gd name="T28" fmla="*/ 2153355 w 11409"/>
              <a:gd name="T29" fmla="*/ 1883614 h 10262"/>
              <a:gd name="T30" fmla="*/ 2447224 w 11409"/>
              <a:gd name="T31" fmla="*/ 2219077 h 10262"/>
              <a:gd name="T32" fmla="*/ 2615247 w 11409"/>
              <a:gd name="T33" fmla="*/ 2279248 h 102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409" h="10262">
                <a:moveTo>
                  <a:pt x="9535" y="10262"/>
                </a:moveTo>
                <a:cubicBezTo>
                  <a:pt x="9473" y="10255"/>
                  <a:pt x="10307" y="10066"/>
                  <a:pt x="10047" y="9707"/>
                </a:cubicBezTo>
                <a:cubicBezTo>
                  <a:pt x="9787" y="9348"/>
                  <a:pt x="8887" y="8185"/>
                  <a:pt x="8325" y="7682"/>
                </a:cubicBezTo>
                <a:cubicBezTo>
                  <a:pt x="7763" y="7179"/>
                  <a:pt x="7216" y="6947"/>
                  <a:pt x="6673" y="6690"/>
                </a:cubicBezTo>
                <a:cubicBezTo>
                  <a:pt x="6130" y="6433"/>
                  <a:pt x="4489" y="5674"/>
                  <a:pt x="3622" y="5075"/>
                </a:cubicBezTo>
                <a:cubicBezTo>
                  <a:pt x="2755" y="4476"/>
                  <a:pt x="2021" y="3628"/>
                  <a:pt x="1473" y="3097"/>
                </a:cubicBezTo>
                <a:cubicBezTo>
                  <a:pt x="925" y="2566"/>
                  <a:pt x="545" y="2331"/>
                  <a:pt x="331" y="1889"/>
                </a:cubicBezTo>
                <a:cubicBezTo>
                  <a:pt x="116" y="1447"/>
                  <a:pt x="-203" y="732"/>
                  <a:pt x="178" y="423"/>
                </a:cubicBezTo>
                <a:cubicBezTo>
                  <a:pt x="559" y="115"/>
                  <a:pt x="2069" y="-103"/>
                  <a:pt x="2616" y="51"/>
                </a:cubicBezTo>
                <a:cubicBezTo>
                  <a:pt x="3163" y="205"/>
                  <a:pt x="3378" y="900"/>
                  <a:pt x="3440" y="1363"/>
                </a:cubicBezTo>
                <a:cubicBezTo>
                  <a:pt x="3502" y="1826"/>
                  <a:pt x="3045" y="2389"/>
                  <a:pt x="2976" y="2837"/>
                </a:cubicBezTo>
                <a:cubicBezTo>
                  <a:pt x="2907" y="3285"/>
                  <a:pt x="2775" y="3658"/>
                  <a:pt x="3027" y="4049"/>
                </a:cubicBezTo>
                <a:cubicBezTo>
                  <a:pt x="3279" y="4440"/>
                  <a:pt x="3737" y="4742"/>
                  <a:pt x="4491" y="5185"/>
                </a:cubicBezTo>
                <a:cubicBezTo>
                  <a:pt x="5245" y="5628"/>
                  <a:pt x="6672" y="6236"/>
                  <a:pt x="7552" y="6707"/>
                </a:cubicBezTo>
                <a:cubicBezTo>
                  <a:pt x="8431" y="7176"/>
                  <a:pt x="8917" y="7699"/>
                  <a:pt x="9394" y="8327"/>
                </a:cubicBezTo>
                <a:cubicBezTo>
                  <a:pt x="9871" y="8955"/>
                  <a:pt x="10465" y="9586"/>
                  <a:pt x="10676" y="9810"/>
                </a:cubicBezTo>
                <a:cubicBezTo>
                  <a:pt x="11136" y="10097"/>
                  <a:pt x="11102" y="10114"/>
                  <a:pt x="11409" y="10076"/>
                </a:cubicBezTo>
              </a:path>
            </a:pathLst>
          </a:custGeom>
          <a:solidFill>
            <a:srgbClr val="FFFFCC">
              <a:alpha val="50195"/>
            </a:srgbClr>
          </a:solidFill>
          <a:ln w="57150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Freeform 20"/>
          <p:cNvSpPr>
            <a:spLocks/>
          </p:cNvSpPr>
          <p:nvPr/>
        </p:nvSpPr>
        <p:spPr bwMode="auto">
          <a:xfrm>
            <a:off x="3105150" y="1535113"/>
            <a:ext cx="1997075" cy="1930400"/>
          </a:xfrm>
          <a:custGeom>
            <a:avLst/>
            <a:gdLst>
              <a:gd name="T0" fmla="*/ 1258 w 1258"/>
              <a:gd name="T1" fmla="*/ 1216 h 1216"/>
              <a:gd name="T2" fmla="*/ 1230 w 1258"/>
              <a:gd name="T3" fmla="*/ 1060 h 1216"/>
              <a:gd name="T4" fmla="*/ 1009 w 1258"/>
              <a:gd name="T5" fmla="*/ 818 h 1216"/>
              <a:gd name="T6" fmla="*/ 881 w 1258"/>
              <a:gd name="T7" fmla="*/ 704 h 1216"/>
              <a:gd name="T8" fmla="*/ 568 w 1258"/>
              <a:gd name="T9" fmla="*/ 555 h 1216"/>
              <a:gd name="T10" fmla="*/ 362 w 1258"/>
              <a:gd name="T11" fmla="*/ 448 h 1216"/>
              <a:gd name="T12" fmla="*/ 199 w 1258"/>
              <a:gd name="T13" fmla="*/ 334 h 1216"/>
              <a:gd name="T14" fmla="*/ 35 w 1258"/>
              <a:gd name="T15" fmla="*/ 128 h 1216"/>
              <a:gd name="T16" fmla="*/ 0 w 1258"/>
              <a:gd name="T17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58" h="1216">
                <a:moveTo>
                  <a:pt x="1258" y="1216"/>
                </a:moveTo>
                <a:lnTo>
                  <a:pt x="1230" y="1060"/>
                </a:lnTo>
                <a:lnTo>
                  <a:pt x="1009" y="818"/>
                </a:lnTo>
                <a:lnTo>
                  <a:pt x="881" y="704"/>
                </a:lnTo>
                <a:lnTo>
                  <a:pt x="568" y="555"/>
                </a:lnTo>
                <a:lnTo>
                  <a:pt x="362" y="448"/>
                </a:lnTo>
                <a:lnTo>
                  <a:pt x="199" y="334"/>
                </a:lnTo>
                <a:lnTo>
                  <a:pt x="35" y="128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Freeform 21"/>
          <p:cNvSpPr>
            <a:spLocks/>
          </p:cNvSpPr>
          <p:nvPr/>
        </p:nvSpPr>
        <p:spPr bwMode="auto">
          <a:xfrm>
            <a:off x="3025775" y="1546225"/>
            <a:ext cx="2032000" cy="1919288"/>
          </a:xfrm>
          <a:custGeom>
            <a:avLst/>
            <a:gdLst>
              <a:gd name="T0" fmla="*/ 775 w 1280"/>
              <a:gd name="T1" fmla="*/ 1209 h 1209"/>
              <a:gd name="T2" fmla="*/ 1152 w 1280"/>
              <a:gd name="T3" fmla="*/ 1159 h 1209"/>
              <a:gd name="T4" fmla="*/ 1280 w 1280"/>
              <a:gd name="T5" fmla="*/ 1095 h 1209"/>
              <a:gd name="T6" fmla="*/ 1166 w 1280"/>
              <a:gd name="T7" fmla="*/ 946 h 1209"/>
              <a:gd name="T8" fmla="*/ 938 w 1280"/>
              <a:gd name="T9" fmla="*/ 711 h 1209"/>
              <a:gd name="T10" fmla="*/ 505 w 1280"/>
              <a:gd name="T11" fmla="*/ 505 h 1209"/>
              <a:gd name="T12" fmla="*/ 362 w 1280"/>
              <a:gd name="T13" fmla="*/ 441 h 1209"/>
              <a:gd name="T14" fmla="*/ 220 w 1280"/>
              <a:gd name="T15" fmla="*/ 320 h 1209"/>
              <a:gd name="T16" fmla="*/ 50 w 1280"/>
              <a:gd name="T17" fmla="*/ 114 h 1209"/>
              <a:gd name="T18" fmla="*/ 0 w 1280"/>
              <a:gd name="T19" fmla="*/ 0 h 1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80" h="1209">
                <a:moveTo>
                  <a:pt x="775" y="1209"/>
                </a:moveTo>
                <a:lnTo>
                  <a:pt x="1152" y="1159"/>
                </a:lnTo>
                <a:lnTo>
                  <a:pt x="1280" y="1095"/>
                </a:lnTo>
                <a:lnTo>
                  <a:pt x="1166" y="946"/>
                </a:lnTo>
                <a:lnTo>
                  <a:pt x="938" y="711"/>
                </a:lnTo>
                <a:lnTo>
                  <a:pt x="505" y="505"/>
                </a:lnTo>
                <a:lnTo>
                  <a:pt x="362" y="441"/>
                </a:lnTo>
                <a:lnTo>
                  <a:pt x="220" y="320"/>
                </a:lnTo>
                <a:lnTo>
                  <a:pt x="50" y="114"/>
                </a:lnTo>
                <a:lnTo>
                  <a:pt x="0" y="0"/>
                </a:lnTo>
              </a:path>
            </a:pathLst>
          </a:custGeom>
          <a:noFill/>
          <a:ln w="28575" cmpd="sng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647573" y="2181225"/>
            <a:ext cx="2749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nl-NL" sz="2800">
                <a:solidFill>
                  <a:srgbClr val="FFFFFF"/>
                </a:solidFill>
                <a:latin typeface="Arial" charset="0"/>
                <a:cs typeface="Arial" charset="0"/>
              </a:rPr>
              <a:t>Mesenterium</a:t>
            </a: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4647573" y="2517775"/>
            <a:ext cx="328464" cy="14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 flipV="1">
            <a:off x="3466211" y="1339702"/>
            <a:ext cx="44656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69882" y="1092928"/>
            <a:ext cx="29187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sz="2800">
                <a:solidFill>
                  <a:srgbClr val="FFFFFF"/>
                </a:solidFill>
                <a:latin typeface="Arial" charset="0"/>
                <a:cs typeface="Arial" charset="0"/>
              </a:rPr>
              <a:t>Visceraal </a:t>
            </a:r>
          </a:p>
          <a:p>
            <a:pPr eaLnBrk="1" hangingPunct="1"/>
            <a:r>
              <a:rPr lang="nl-NL" sz="2800">
                <a:solidFill>
                  <a:srgbClr val="FFFFFF"/>
                </a:solidFill>
                <a:latin typeface="Arial" charset="0"/>
                <a:cs typeface="Arial" charset="0"/>
              </a:rPr>
              <a:t>peritoneum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47626" y="4928"/>
            <a:ext cx="21321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sz="2800">
                <a:solidFill>
                  <a:srgbClr val="FFFFFF"/>
                </a:solidFill>
                <a:latin typeface="Arial" charset="0"/>
                <a:cs typeface="Arial" charset="0"/>
              </a:rPr>
              <a:t>Pariëtaal </a:t>
            </a:r>
          </a:p>
          <a:p>
            <a:pPr eaLnBrk="1" hangingPunct="1"/>
            <a:r>
              <a:rPr lang="nl-NL" sz="2800">
                <a:solidFill>
                  <a:srgbClr val="FFFFFF"/>
                </a:solidFill>
                <a:latin typeface="Arial" charset="0"/>
                <a:cs typeface="Arial" charset="0"/>
              </a:rPr>
              <a:t>peritoneum</a:t>
            </a: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H="1">
            <a:off x="7091362" y="854075"/>
            <a:ext cx="373098" cy="48562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12BEAE-5E19-42BD-9E09-A1AB41348D76}"/>
              </a:ext>
            </a:extLst>
          </p:cNvPr>
          <p:cNvGrpSpPr/>
          <p:nvPr/>
        </p:nvGrpSpPr>
        <p:grpSpPr>
          <a:xfrm>
            <a:off x="3929063" y="3289300"/>
            <a:ext cx="1727200" cy="511175"/>
            <a:chOff x="3929063" y="3289300"/>
            <a:chExt cx="1727200" cy="51117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05BC1CE-FDCD-491B-B821-E7D9F2DE23A8}"/>
                </a:ext>
              </a:extLst>
            </p:cNvPr>
            <p:cNvSpPr/>
            <p:nvPr/>
          </p:nvSpPr>
          <p:spPr>
            <a:xfrm>
              <a:off x="3929063" y="3328988"/>
              <a:ext cx="628650" cy="47148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nl-NL" sz="2000" b="1">
                  <a:solidFill>
                    <a:srgbClr val="FFFFFF"/>
                  </a:solidFill>
                </a:rPr>
                <a:t>VCI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C193392-0CC8-4D2B-849A-E5861B6E6ABC}"/>
                </a:ext>
              </a:extLst>
            </p:cNvPr>
            <p:cNvSpPr/>
            <p:nvPr/>
          </p:nvSpPr>
          <p:spPr>
            <a:xfrm>
              <a:off x="4792663" y="3357563"/>
              <a:ext cx="628650" cy="2952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191F4C-C997-4725-AE7F-0AA5F6408AF0}"/>
                </a:ext>
              </a:extLst>
            </p:cNvPr>
            <p:cNvSpPr txBox="1"/>
            <p:nvPr/>
          </p:nvSpPr>
          <p:spPr>
            <a:xfrm>
              <a:off x="4675188" y="3289300"/>
              <a:ext cx="981075" cy="457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l-NL" b="1" dirty="0">
                  <a:solidFill>
                    <a:srgbClr val="FFFFFF"/>
                  </a:solidFill>
                  <a:latin typeface="Calibri"/>
                  <a:cs typeface="Arial" charset="0"/>
                </a:rPr>
                <a:t>Aorta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2F58303-DF3D-43B4-9FA4-7B0FAF366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35" name="Text Box 12">
            <a:extLst>
              <a:ext uri="{FF2B5EF4-FFF2-40B4-BE49-F238E27FC236}">
                <a16:creationId xmlns:a16="http://schemas.microsoft.com/office/drawing/2014/main" id="{7CA4CAF0-F600-41FF-B0C9-AF2BE2D7C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719" y="6565643"/>
            <a:ext cx="3440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Bron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: Nat. </a:t>
            </a:r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Libr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. Med, Visible Human Female</a:t>
            </a:r>
          </a:p>
        </p:txBody>
      </p:sp>
      <p:pic>
        <p:nvPicPr>
          <p:cNvPr id="37" name="Picture 4">
            <a:hlinkClick r:id="rId6"/>
            <a:extLst>
              <a:ext uri="{FF2B5EF4-FFF2-40B4-BE49-F238E27FC236}">
                <a16:creationId xmlns:a16="http://schemas.microsoft.com/office/drawing/2014/main" id="{CA5B51F7-C58E-4894-B477-4874FA06E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82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69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87338" y="-183665"/>
            <a:ext cx="8856662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dirty="0" err="1">
                <a:solidFill>
                  <a:schemeClr val="bg1"/>
                </a:solidFill>
              </a:rPr>
              <a:t>Filmpje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dunne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darm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intraperitoneaal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dunne darm intraperiton">
            <a:hlinkClick r:id="" action="ppaction://media"/>
            <a:extLst>
              <a:ext uri="{FF2B5EF4-FFF2-40B4-BE49-F238E27FC236}">
                <a16:creationId xmlns:a16="http://schemas.microsoft.com/office/drawing/2014/main" id="{414F0832-837B-4172-91E2-2510ABACD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E1A2A7-16AA-4424-BC9D-5ACE524CDF23}"/>
              </a:ext>
            </a:extLst>
          </p:cNvPr>
          <p:cNvSpPr txBox="1">
            <a:spLocks/>
          </p:cNvSpPr>
          <p:nvPr/>
        </p:nvSpPr>
        <p:spPr bwMode="auto">
          <a:xfrm>
            <a:off x="0" y="6353175"/>
            <a:ext cx="8856662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72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GB" sz="1800" b="0" dirty="0">
                <a:solidFill>
                  <a:srgbClr val="003C7D"/>
                </a:solidFill>
                <a:latin typeface="+mn-lt"/>
                <a:hlinkClick r:id="rId5"/>
              </a:rPr>
              <a:t>http://www.anatomytool.org/content</a:t>
            </a:r>
            <a:r>
              <a:rPr lang="en-GB" sz="1800" b="0">
                <a:solidFill>
                  <a:srgbClr val="003C7D"/>
                </a:solidFill>
                <a:latin typeface="+mn-lt"/>
                <a:hlinkClick r:id="rId5"/>
              </a:rPr>
              <a:t>/intraperitoneal</a:t>
            </a:r>
            <a:r>
              <a:rPr lang="en-GB" sz="1800" b="0">
                <a:solidFill>
                  <a:srgbClr val="003C7D"/>
                </a:solidFill>
                <a:latin typeface="+mn-lt"/>
              </a:rPr>
              <a:t> </a:t>
            </a:r>
            <a:endParaRPr lang="en-GB" sz="1800" dirty="0">
              <a:solidFill>
                <a:srgbClr val="003C7D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89EE8-2C8F-4E3B-AD29-8D76EA976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10" name="Picture 4">
            <a:hlinkClick r:id="rId7"/>
            <a:extLst>
              <a:ext uri="{FF2B5EF4-FFF2-40B4-BE49-F238E27FC236}">
                <a16:creationId xmlns:a16="http://schemas.microsoft.com/office/drawing/2014/main" id="{9F75DD5B-2EF6-4099-869E-41F168B7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15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605"/>
            <a:ext cx="2431466" cy="200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22" y="864708"/>
            <a:ext cx="1747393" cy="179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Intraperitoneaal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136605" y="2191697"/>
            <a:ext cx="60073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3600" dirty="0">
                <a:solidFill>
                  <a:srgbClr val="003C66"/>
                </a:solidFill>
                <a:latin typeface="Calibri"/>
                <a:cs typeface="Arial" charset="0"/>
              </a:rPr>
              <a:t>Intraperitoneaal</a:t>
            </a:r>
          </a:p>
          <a:p>
            <a:pPr algn="ctr">
              <a:defRPr/>
            </a:pPr>
            <a:endParaRPr lang="nl-NL" sz="3600" dirty="0">
              <a:solidFill>
                <a:srgbClr val="003C66"/>
              </a:solidFill>
              <a:latin typeface="Calibri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  <a:t>(Grotendeels) omhuld </a:t>
            </a:r>
            <a:b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</a:br>
            <a: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  <a:t>door peritoneum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  <a:t>Zichtbaar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  <a:t>Beweeglijk (meestal)</a:t>
            </a:r>
          </a:p>
          <a:p>
            <a:pPr>
              <a:defRPr/>
            </a:pPr>
            <a:endParaRPr lang="nl-NL" sz="3600" i="1">
              <a:solidFill>
                <a:srgbClr val="003C66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nl-NL" i="1">
                <a:solidFill>
                  <a:srgbClr val="003C66"/>
                </a:solidFill>
                <a:latin typeface="Calibri"/>
                <a:cs typeface="Arial" charset="0"/>
              </a:rPr>
              <a:t>Jejunum, ileum, colon transversum, sigmoid, lever, maag, milt </a:t>
            </a:r>
            <a:endParaRPr lang="nl-NL" i="1" dirty="0">
              <a:solidFill>
                <a:srgbClr val="003C66"/>
              </a:solidFill>
              <a:latin typeface="Calibri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2749"/>
            <a:ext cx="2902688" cy="167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1CAA72-6B79-4F3C-91D2-FCD0847383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06" t="45895" r="31113" b="22519"/>
          <a:stretch/>
        </p:blipFill>
        <p:spPr>
          <a:xfrm>
            <a:off x="0" y="2856103"/>
            <a:ext cx="2262666" cy="23266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B9A4D7-16F8-46D7-935E-806F7A2D8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3" name="Picture 4">
            <a:hlinkClick r:id="rId7"/>
            <a:extLst>
              <a:ext uri="{FF2B5EF4-FFF2-40B4-BE49-F238E27FC236}">
                <a16:creationId xmlns:a16="http://schemas.microsoft.com/office/drawing/2014/main" id="{4806FF50-21BA-4755-8E21-FDBB3D6E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607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</a:rPr>
              <a:t>Peritoneum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07522" y="2466922"/>
            <a:ext cx="7315200" cy="146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360000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720000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1080000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GB" sz="3600" b="1">
                <a:solidFill>
                  <a:srgbClr val="003C7D"/>
                </a:solidFill>
              </a:rPr>
              <a:t>Secundair</a:t>
            </a:r>
          </a:p>
          <a:p>
            <a:pPr algn="ctr"/>
            <a:r>
              <a:rPr lang="en-GB" sz="3600" b="1">
                <a:solidFill>
                  <a:srgbClr val="003C7D"/>
                </a:solidFill>
              </a:rPr>
              <a:t>retroperitoneaal</a:t>
            </a:r>
            <a:endParaRPr lang="en-GB" sz="3600" b="1" dirty="0">
              <a:solidFill>
                <a:srgbClr val="003C7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9E20D-E111-45FA-883F-55342CA0B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72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Secundair retroperitoneaal</a:t>
            </a:r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33" y="1040234"/>
            <a:ext cx="6588839" cy="355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 bwMode="auto">
          <a:xfrm>
            <a:off x="1109133" y="5189243"/>
            <a:ext cx="6677246" cy="97764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cs typeface="Arial" charset="0"/>
              </a:rPr>
              <a:t>Ontwikkeling</a:t>
            </a:r>
            <a:endParaRPr lang="en-GB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6" name="TextBox 41"/>
          <p:cNvSpPr txBox="1">
            <a:spLocks noChangeArrowheads="1"/>
          </p:cNvSpPr>
          <p:nvPr/>
        </p:nvSpPr>
        <p:spPr bwMode="auto">
          <a:xfrm rot="20790639">
            <a:off x="5611460" y="2775696"/>
            <a:ext cx="11728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sz="2000" dirty="0">
                <a:solidFill>
                  <a:srgbClr val="003C66"/>
                </a:solidFill>
                <a:latin typeface="GrilledCheese BTN Toasted" pitchFamily="34" charset="0"/>
                <a:cs typeface="Arial" charset="0"/>
              </a:rPr>
              <a:t>Verkleefd</a:t>
            </a:r>
            <a:endParaRPr lang="nl-NL" dirty="0">
              <a:solidFill>
                <a:srgbClr val="003C66"/>
              </a:solidFill>
              <a:latin typeface="GrilledCheese BTN Toasted" pitchFamily="34" charset="0"/>
              <a:cs typeface="Arial" charset="0"/>
            </a:endParaRPr>
          </a:p>
        </p:txBody>
      </p:sp>
      <p:sp>
        <p:nvSpPr>
          <p:cNvPr id="7" name="Arc 6"/>
          <p:cNvSpPr/>
          <p:nvPr/>
        </p:nvSpPr>
        <p:spPr bwMode="auto">
          <a:xfrm rot="4512308">
            <a:off x="5280796" y="2924498"/>
            <a:ext cx="447675" cy="765175"/>
          </a:xfrm>
          <a:prstGeom prst="arc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003C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F8EFC-D823-4B96-B252-127B4C44B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2C52EE-C99C-407E-843A-E9BC68AC017E}"/>
              </a:ext>
            </a:extLst>
          </p:cNvPr>
          <p:cNvSpPr txBox="1"/>
          <p:nvPr/>
        </p:nvSpPr>
        <p:spPr>
          <a:xfrm>
            <a:off x="933205" y="6610627"/>
            <a:ext cx="7135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Schemes development - intraperitoneal, (secondary) retroperitoneal locations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Ron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Slagter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LUMC Anatomy,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license: CC BY NC SA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>
            <a:hlinkClick r:id="rId5"/>
            <a:extLst>
              <a:ext uri="{FF2B5EF4-FFF2-40B4-BE49-F238E27FC236}">
                <a16:creationId xmlns:a16="http://schemas.microsoft.com/office/drawing/2014/main" id="{26EB2273-FD51-4C3C-8AF7-7479809E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934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D:\My Dropbox\ACTIVE\Anatomische programma's\humanbrowser Daniels VH viewer nieuwe versie\cryotrans\18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-4763"/>
            <a:ext cx="82835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21"/>
          <p:cNvSpPr>
            <a:spLocks/>
          </p:cNvSpPr>
          <p:nvPr/>
        </p:nvSpPr>
        <p:spPr bwMode="auto">
          <a:xfrm>
            <a:off x="1544638" y="1365250"/>
            <a:ext cx="3732212" cy="2228850"/>
          </a:xfrm>
          <a:custGeom>
            <a:avLst/>
            <a:gdLst>
              <a:gd name="T0" fmla="*/ 3331482 w 10858"/>
              <a:gd name="T1" fmla="*/ 1977185 h 10523"/>
              <a:gd name="T2" fmla="*/ 3275453 w 10858"/>
              <a:gd name="T3" fmla="*/ 1877214 h 10523"/>
              <a:gd name="T4" fmla="*/ 2644011 w 10858"/>
              <a:gd name="T5" fmla="*/ 1808802 h 10523"/>
              <a:gd name="T6" fmla="*/ 2078911 w 10858"/>
              <a:gd name="T7" fmla="*/ 2126295 h 10523"/>
              <a:gd name="T8" fmla="*/ 1786736 w 10858"/>
              <a:gd name="T9" fmla="*/ 2219700 h 10523"/>
              <a:gd name="T10" fmla="*/ 1222666 w 10858"/>
              <a:gd name="T11" fmla="*/ 1932707 h 10523"/>
              <a:gd name="T12" fmla="*/ 700876 w 10858"/>
              <a:gd name="T13" fmla="*/ 1889711 h 10523"/>
              <a:gd name="T14" fmla="*/ 113433 w 10858"/>
              <a:gd name="T15" fmla="*/ 1899454 h 10523"/>
              <a:gd name="T16" fmla="*/ 8593 w 10858"/>
              <a:gd name="T17" fmla="*/ 1310428 h 10523"/>
              <a:gd name="T18" fmla="*/ 240615 w 10858"/>
              <a:gd name="T19" fmla="*/ 697469 h 10523"/>
              <a:gd name="T20" fmla="*/ 600849 w 10858"/>
              <a:gd name="T21" fmla="*/ 170502 h 10523"/>
              <a:gd name="T22" fmla="*/ 987551 w 10858"/>
              <a:gd name="T23" fmla="*/ 424 h 10523"/>
              <a:gd name="T24" fmla="*/ 1201355 w 10858"/>
              <a:gd name="T25" fmla="*/ 212651 h 10523"/>
              <a:gd name="T26" fmla="*/ 1466031 w 10858"/>
              <a:gd name="T27" fmla="*/ 521248 h 10523"/>
              <a:gd name="T28" fmla="*/ 1127795 w 10858"/>
              <a:gd name="T29" fmla="*/ 704670 h 10523"/>
              <a:gd name="T30" fmla="*/ 795747 w 10858"/>
              <a:gd name="T31" fmla="*/ 749784 h 10523"/>
              <a:gd name="T32" fmla="*/ 605318 w 10858"/>
              <a:gd name="T33" fmla="*/ 1200926 h 10523"/>
              <a:gd name="T34" fmla="*/ 664096 w 10858"/>
              <a:gd name="T35" fmla="*/ 1723233 h 10523"/>
              <a:gd name="T36" fmla="*/ 1270102 w 10858"/>
              <a:gd name="T37" fmla="*/ 1838878 h 10523"/>
              <a:gd name="T38" fmla="*/ 1707333 w 10858"/>
              <a:gd name="T39" fmla="*/ 2088382 h 10523"/>
              <a:gd name="T40" fmla="*/ 1942448 w 10858"/>
              <a:gd name="T41" fmla="*/ 2088170 h 10523"/>
              <a:gd name="T42" fmla="*/ 2328119 w 10858"/>
              <a:gd name="T43" fmla="*/ 1842055 h 10523"/>
              <a:gd name="T44" fmla="*/ 2855065 w 10858"/>
              <a:gd name="T45" fmla="*/ 1696122 h 10523"/>
              <a:gd name="T46" fmla="*/ 3494756 w 10858"/>
              <a:gd name="T47" fmla="*/ 1845232 h 10523"/>
              <a:gd name="T48" fmla="*/ 3732277 w 10858"/>
              <a:gd name="T49" fmla="*/ 1935460 h 1052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858" h="10523">
                <a:moveTo>
                  <a:pt x="9692" y="9335"/>
                </a:moveTo>
                <a:cubicBezTo>
                  <a:pt x="10074" y="8937"/>
                  <a:pt x="9862" y="8996"/>
                  <a:pt x="9529" y="8863"/>
                </a:cubicBezTo>
                <a:cubicBezTo>
                  <a:pt x="9196" y="8731"/>
                  <a:pt x="8355" y="8479"/>
                  <a:pt x="7692" y="8540"/>
                </a:cubicBezTo>
                <a:cubicBezTo>
                  <a:pt x="7029" y="8601"/>
                  <a:pt x="6464" y="9716"/>
                  <a:pt x="6048" y="10039"/>
                </a:cubicBezTo>
                <a:cubicBezTo>
                  <a:pt x="5632" y="10362"/>
                  <a:pt x="5613" y="10632"/>
                  <a:pt x="5198" y="10480"/>
                </a:cubicBezTo>
                <a:cubicBezTo>
                  <a:pt x="4783" y="10328"/>
                  <a:pt x="4083" y="9385"/>
                  <a:pt x="3557" y="9125"/>
                </a:cubicBezTo>
                <a:cubicBezTo>
                  <a:pt x="3031" y="8865"/>
                  <a:pt x="2577" y="8948"/>
                  <a:pt x="2039" y="8922"/>
                </a:cubicBezTo>
                <a:cubicBezTo>
                  <a:pt x="1501" y="8896"/>
                  <a:pt x="666" y="9424"/>
                  <a:pt x="330" y="8968"/>
                </a:cubicBezTo>
                <a:cubicBezTo>
                  <a:pt x="-6" y="8512"/>
                  <a:pt x="-37" y="7133"/>
                  <a:pt x="25" y="6187"/>
                </a:cubicBezTo>
                <a:cubicBezTo>
                  <a:pt x="87" y="5241"/>
                  <a:pt x="413" y="4190"/>
                  <a:pt x="700" y="3293"/>
                </a:cubicBezTo>
                <a:cubicBezTo>
                  <a:pt x="987" y="2396"/>
                  <a:pt x="1386" y="1353"/>
                  <a:pt x="1748" y="805"/>
                </a:cubicBezTo>
                <a:cubicBezTo>
                  <a:pt x="2110" y="257"/>
                  <a:pt x="2582" y="-31"/>
                  <a:pt x="2873" y="2"/>
                </a:cubicBezTo>
                <a:cubicBezTo>
                  <a:pt x="3164" y="35"/>
                  <a:pt x="3263" y="594"/>
                  <a:pt x="3495" y="1004"/>
                </a:cubicBezTo>
                <a:cubicBezTo>
                  <a:pt x="3727" y="1414"/>
                  <a:pt x="4379" y="2186"/>
                  <a:pt x="4265" y="2461"/>
                </a:cubicBezTo>
                <a:cubicBezTo>
                  <a:pt x="4151" y="2736"/>
                  <a:pt x="3606" y="3147"/>
                  <a:pt x="3281" y="3327"/>
                </a:cubicBezTo>
                <a:cubicBezTo>
                  <a:pt x="2956" y="3507"/>
                  <a:pt x="2568" y="3150"/>
                  <a:pt x="2315" y="3540"/>
                </a:cubicBezTo>
                <a:cubicBezTo>
                  <a:pt x="2062" y="3930"/>
                  <a:pt x="1826" y="4904"/>
                  <a:pt x="1761" y="5670"/>
                </a:cubicBezTo>
                <a:cubicBezTo>
                  <a:pt x="1697" y="6434"/>
                  <a:pt x="1610" y="7634"/>
                  <a:pt x="1932" y="8136"/>
                </a:cubicBezTo>
                <a:cubicBezTo>
                  <a:pt x="2254" y="8638"/>
                  <a:pt x="3189" y="8395"/>
                  <a:pt x="3695" y="8682"/>
                </a:cubicBezTo>
                <a:cubicBezTo>
                  <a:pt x="4201" y="8969"/>
                  <a:pt x="4641" y="9664"/>
                  <a:pt x="4967" y="9860"/>
                </a:cubicBezTo>
                <a:cubicBezTo>
                  <a:pt x="5293" y="10056"/>
                  <a:pt x="5350" y="10053"/>
                  <a:pt x="5651" y="9859"/>
                </a:cubicBezTo>
                <a:cubicBezTo>
                  <a:pt x="5952" y="9665"/>
                  <a:pt x="6348" y="9079"/>
                  <a:pt x="6773" y="8697"/>
                </a:cubicBezTo>
                <a:cubicBezTo>
                  <a:pt x="7198" y="8315"/>
                  <a:pt x="7740" y="8006"/>
                  <a:pt x="8306" y="8008"/>
                </a:cubicBezTo>
                <a:cubicBezTo>
                  <a:pt x="8872" y="8011"/>
                  <a:pt x="9664" y="8374"/>
                  <a:pt x="10167" y="8712"/>
                </a:cubicBezTo>
                <a:cubicBezTo>
                  <a:pt x="10504" y="9005"/>
                  <a:pt x="10378" y="9060"/>
                  <a:pt x="10858" y="9138"/>
                </a:cubicBezTo>
              </a:path>
            </a:pathLst>
          </a:custGeom>
          <a:solidFill>
            <a:srgbClr val="FFFFCC">
              <a:alpha val="50196"/>
            </a:srgbClr>
          </a:solidFill>
          <a:ln w="57150">
            <a:solidFill>
              <a:srgbClr val="FF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586163" y="3786188"/>
            <a:ext cx="2443162" cy="2371725"/>
          </a:xfrm>
          <a:custGeom>
            <a:avLst/>
            <a:gdLst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914525 w 2343150"/>
              <a:gd name="connsiteY7" fmla="*/ 1042987 h 2371725"/>
              <a:gd name="connsiteX8" fmla="*/ 1928812 w 2343150"/>
              <a:gd name="connsiteY8" fmla="*/ 1228725 h 2371725"/>
              <a:gd name="connsiteX9" fmla="*/ 2343150 w 2343150"/>
              <a:gd name="connsiteY9" fmla="*/ 1471612 h 2371725"/>
              <a:gd name="connsiteX10" fmla="*/ 1514475 w 2343150"/>
              <a:gd name="connsiteY10" fmla="*/ 1557337 h 2371725"/>
              <a:gd name="connsiteX11" fmla="*/ 1371600 w 2343150"/>
              <a:gd name="connsiteY11" fmla="*/ 1871662 h 2371725"/>
              <a:gd name="connsiteX12" fmla="*/ 1357312 w 2343150"/>
              <a:gd name="connsiteY12" fmla="*/ 2300287 h 2371725"/>
              <a:gd name="connsiteX13" fmla="*/ 1200150 w 2343150"/>
              <a:gd name="connsiteY13" fmla="*/ 2371725 h 2371725"/>
              <a:gd name="connsiteX14" fmla="*/ 1114425 w 2343150"/>
              <a:gd name="connsiteY14" fmla="*/ 2300287 h 2371725"/>
              <a:gd name="connsiteX15" fmla="*/ 1100137 w 2343150"/>
              <a:gd name="connsiteY15" fmla="*/ 1700212 h 2371725"/>
              <a:gd name="connsiteX16" fmla="*/ 957262 w 2343150"/>
              <a:gd name="connsiteY16" fmla="*/ 1343025 h 2371725"/>
              <a:gd name="connsiteX17" fmla="*/ 657225 w 2343150"/>
              <a:gd name="connsiteY17" fmla="*/ 1300162 h 2371725"/>
              <a:gd name="connsiteX18" fmla="*/ 28575 w 2343150"/>
              <a:gd name="connsiteY18" fmla="*/ 1471612 h 2371725"/>
              <a:gd name="connsiteX19" fmla="*/ 28575 w 2343150"/>
              <a:gd name="connsiteY19" fmla="*/ 1471612 h 2371725"/>
              <a:gd name="connsiteX20" fmla="*/ 0 w 2343150"/>
              <a:gd name="connsiteY20" fmla="*/ 1400175 h 2371725"/>
              <a:gd name="connsiteX21" fmla="*/ 442912 w 2343150"/>
              <a:gd name="connsiteY21" fmla="*/ 1114425 h 2371725"/>
              <a:gd name="connsiteX22" fmla="*/ 771525 w 2343150"/>
              <a:gd name="connsiteY22" fmla="*/ 97155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914525 w 2343150"/>
              <a:gd name="connsiteY7" fmla="*/ 1042987 h 2371725"/>
              <a:gd name="connsiteX8" fmla="*/ 1928812 w 2343150"/>
              <a:gd name="connsiteY8" fmla="*/ 1228725 h 2371725"/>
              <a:gd name="connsiteX9" fmla="*/ 2343150 w 2343150"/>
              <a:gd name="connsiteY9" fmla="*/ 1471612 h 2371725"/>
              <a:gd name="connsiteX10" fmla="*/ 1514475 w 2343150"/>
              <a:gd name="connsiteY10" fmla="*/ 1557337 h 2371725"/>
              <a:gd name="connsiteX11" fmla="*/ 1371600 w 2343150"/>
              <a:gd name="connsiteY11" fmla="*/ 1871662 h 2371725"/>
              <a:gd name="connsiteX12" fmla="*/ 1357312 w 2343150"/>
              <a:gd name="connsiteY12" fmla="*/ 2300287 h 2371725"/>
              <a:gd name="connsiteX13" fmla="*/ 1200150 w 2343150"/>
              <a:gd name="connsiteY13" fmla="*/ 2371725 h 2371725"/>
              <a:gd name="connsiteX14" fmla="*/ 1114425 w 2343150"/>
              <a:gd name="connsiteY14" fmla="*/ 2300287 h 2371725"/>
              <a:gd name="connsiteX15" fmla="*/ 1100137 w 2343150"/>
              <a:gd name="connsiteY15" fmla="*/ 1700212 h 2371725"/>
              <a:gd name="connsiteX16" fmla="*/ 957262 w 2343150"/>
              <a:gd name="connsiteY16" fmla="*/ 1343025 h 2371725"/>
              <a:gd name="connsiteX17" fmla="*/ 657225 w 2343150"/>
              <a:gd name="connsiteY17" fmla="*/ 1300162 h 2371725"/>
              <a:gd name="connsiteX18" fmla="*/ 28575 w 2343150"/>
              <a:gd name="connsiteY18" fmla="*/ 1471612 h 2371725"/>
              <a:gd name="connsiteX19" fmla="*/ 28575 w 2343150"/>
              <a:gd name="connsiteY19" fmla="*/ 1471612 h 2371725"/>
              <a:gd name="connsiteX20" fmla="*/ 0 w 2343150"/>
              <a:gd name="connsiteY20" fmla="*/ 1400175 h 2371725"/>
              <a:gd name="connsiteX21" fmla="*/ 442912 w 2343150"/>
              <a:gd name="connsiteY21" fmla="*/ 1114425 h 2371725"/>
              <a:gd name="connsiteX22" fmla="*/ 757237 w 2343150"/>
              <a:gd name="connsiteY22" fmla="*/ 871537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914525 w 2343150"/>
              <a:gd name="connsiteY7" fmla="*/ 1042987 h 2371725"/>
              <a:gd name="connsiteX8" fmla="*/ 1928812 w 2343150"/>
              <a:gd name="connsiteY8" fmla="*/ 1228725 h 2371725"/>
              <a:gd name="connsiteX9" fmla="*/ 2343150 w 2343150"/>
              <a:gd name="connsiteY9" fmla="*/ 1471612 h 2371725"/>
              <a:gd name="connsiteX10" fmla="*/ 1514475 w 2343150"/>
              <a:gd name="connsiteY10" fmla="*/ 1557337 h 2371725"/>
              <a:gd name="connsiteX11" fmla="*/ 1371600 w 2343150"/>
              <a:gd name="connsiteY11" fmla="*/ 1871662 h 2371725"/>
              <a:gd name="connsiteX12" fmla="*/ 1357312 w 2343150"/>
              <a:gd name="connsiteY12" fmla="*/ 2300287 h 2371725"/>
              <a:gd name="connsiteX13" fmla="*/ 1200150 w 2343150"/>
              <a:gd name="connsiteY13" fmla="*/ 2371725 h 2371725"/>
              <a:gd name="connsiteX14" fmla="*/ 1114425 w 2343150"/>
              <a:gd name="connsiteY14" fmla="*/ 2300287 h 2371725"/>
              <a:gd name="connsiteX15" fmla="*/ 1100137 w 2343150"/>
              <a:gd name="connsiteY15" fmla="*/ 1700212 h 2371725"/>
              <a:gd name="connsiteX16" fmla="*/ 957262 w 2343150"/>
              <a:gd name="connsiteY16" fmla="*/ 1343025 h 2371725"/>
              <a:gd name="connsiteX17" fmla="*/ 657225 w 2343150"/>
              <a:gd name="connsiteY17" fmla="*/ 1300162 h 2371725"/>
              <a:gd name="connsiteX18" fmla="*/ 28575 w 2343150"/>
              <a:gd name="connsiteY18" fmla="*/ 1471612 h 2371725"/>
              <a:gd name="connsiteX19" fmla="*/ 28575 w 2343150"/>
              <a:gd name="connsiteY19" fmla="*/ 1471612 h 2371725"/>
              <a:gd name="connsiteX20" fmla="*/ 0 w 2343150"/>
              <a:gd name="connsiteY20" fmla="*/ 1400175 h 2371725"/>
              <a:gd name="connsiteX21" fmla="*/ 442912 w 2343150"/>
              <a:gd name="connsiteY21" fmla="*/ 1114425 h 2371725"/>
              <a:gd name="connsiteX22" fmla="*/ 757237 w 2343150"/>
              <a:gd name="connsiteY22" fmla="*/ 928687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914525 w 2343150"/>
              <a:gd name="connsiteY7" fmla="*/ 1042987 h 2371725"/>
              <a:gd name="connsiteX8" fmla="*/ 1928812 w 2343150"/>
              <a:gd name="connsiteY8" fmla="*/ 1228725 h 2371725"/>
              <a:gd name="connsiteX9" fmla="*/ 2343150 w 2343150"/>
              <a:gd name="connsiteY9" fmla="*/ 1471612 h 2371725"/>
              <a:gd name="connsiteX10" fmla="*/ 1514475 w 2343150"/>
              <a:gd name="connsiteY10" fmla="*/ 1557337 h 2371725"/>
              <a:gd name="connsiteX11" fmla="*/ 1371600 w 2343150"/>
              <a:gd name="connsiteY11" fmla="*/ 1871662 h 2371725"/>
              <a:gd name="connsiteX12" fmla="*/ 1357312 w 2343150"/>
              <a:gd name="connsiteY12" fmla="*/ 2300287 h 2371725"/>
              <a:gd name="connsiteX13" fmla="*/ 1200150 w 2343150"/>
              <a:gd name="connsiteY13" fmla="*/ 2371725 h 2371725"/>
              <a:gd name="connsiteX14" fmla="*/ 1114425 w 2343150"/>
              <a:gd name="connsiteY14" fmla="*/ 2300287 h 2371725"/>
              <a:gd name="connsiteX15" fmla="*/ 1100137 w 2343150"/>
              <a:gd name="connsiteY15" fmla="*/ 1700212 h 2371725"/>
              <a:gd name="connsiteX16" fmla="*/ 957262 w 2343150"/>
              <a:gd name="connsiteY16" fmla="*/ 1343025 h 2371725"/>
              <a:gd name="connsiteX17" fmla="*/ 657225 w 2343150"/>
              <a:gd name="connsiteY17" fmla="*/ 1300162 h 2371725"/>
              <a:gd name="connsiteX18" fmla="*/ 28575 w 2343150"/>
              <a:gd name="connsiteY18" fmla="*/ 1471612 h 2371725"/>
              <a:gd name="connsiteX19" fmla="*/ 28575 w 2343150"/>
              <a:gd name="connsiteY19" fmla="*/ 1471612 h 2371725"/>
              <a:gd name="connsiteX20" fmla="*/ 0 w 2343150"/>
              <a:gd name="connsiteY20" fmla="*/ 1400175 h 2371725"/>
              <a:gd name="connsiteX21" fmla="*/ 442912 w 2343150"/>
              <a:gd name="connsiteY21" fmla="*/ 1114425 h 2371725"/>
              <a:gd name="connsiteX22" fmla="*/ 757237 w 2343150"/>
              <a:gd name="connsiteY22" fmla="*/ 928687 h 2371725"/>
              <a:gd name="connsiteX23" fmla="*/ 742950 w 2343150"/>
              <a:gd name="connsiteY23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700213 w 2343150"/>
              <a:gd name="connsiteY7" fmla="*/ 1057275 h 2371725"/>
              <a:gd name="connsiteX8" fmla="*/ 1928812 w 2343150"/>
              <a:gd name="connsiteY8" fmla="*/ 1228725 h 2371725"/>
              <a:gd name="connsiteX9" fmla="*/ 2343150 w 2343150"/>
              <a:gd name="connsiteY9" fmla="*/ 1471612 h 2371725"/>
              <a:gd name="connsiteX10" fmla="*/ 1514475 w 2343150"/>
              <a:gd name="connsiteY10" fmla="*/ 1557337 h 2371725"/>
              <a:gd name="connsiteX11" fmla="*/ 1371600 w 2343150"/>
              <a:gd name="connsiteY11" fmla="*/ 1871662 h 2371725"/>
              <a:gd name="connsiteX12" fmla="*/ 1357312 w 2343150"/>
              <a:gd name="connsiteY12" fmla="*/ 2300287 h 2371725"/>
              <a:gd name="connsiteX13" fmla="*/ 1200150 w 2343150"/>
              <a:gd name="connsiteY13" fmla="*/ 2371725 h 2371725"/>
              <a:gd name="connsiteX14" fmla="*/ 1114425 w 2343150"/>
              <a:gd name="connsiteY14" fmla="*/ 2300287 h 2371725"/>
              <a:gd name="connsiteX15" fmla="*/ 1100137 w 2343150"/>
              <a:gd name="connsiteY15" fmla="*/ 1700212 h 2371725"/>
              <a:gd name="connsiteX16" fmla="*/ 957262 w 2343150"/>
              <a:gd name="connsiteY16" fmla="*/ 1343025 h 2371725"/>
              <a:gd name="connsiteX17" fmla="*/ 657225 w 2343150"/>
              <a:gd name="connsiteY17" fmla="*/ 1300162 h 2371725"/>
              <a:gd name="connsiteX18" fmla="*/ 28575 w 2343150"/>
              <a:gd name="connsiteY18" fmla="*/ 1471612 h 2371725"/>
              <a:gd name="connsiteX19" fmla="*/ 28575 w 2343150"/>
              <a:gd name="connsiteY19" fmla="*/ 1471612 h 2371725"/>
              <a:gd name="connsiteX20" fmla="*/ 0 w 2343150"/>
              <a:gd name="connsiteY20" fmla="*/ 1400175 h 2371725"/>
              <a:gd name="connsiteX21" fmla="*/ 442912 w 2343150"/>
              <a:gd name="connsiteY21" fmla="*/ 1114425 h 2371725"/>
              <a:gd name="connsiteX22" fmla="*/ 757237 w 2343150"/>
              <a:gd name="connsiteY22" fmla="*/ 928687 h 2371725"/>
              <a:gd name="connsiteX23" fmla="*/ 742950 w 2343150"/>
              <a:gd name="connsiteY23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700213 w 2343150"/>
              <a:gd name="connsiteY7" fmla="*/ 1057275 h 2371725"/>
              <a:gd name="connsiteX8" fmla="*/ 1928812 w 2343150"/>
              <a:gd name="connsiteY8" fmla="*/ 1228725 h 2371725"/>
              <a:gd name="connsiteX9" fmla="*/ 2343150 w 2343150"/>
              <a:gd name="connsiteY9" fmla="*/ 1471612 h 2371725"/>
              <a:gd name="connsiteX10" fmla="*/ 1514475 w 2343150"/>
              <a:gd name="connsiteY10" fmla="*/ 1557337 h 2371725"/>
              <a:gd name="connsiteX11" fmla="*/ 1371600 w 2343150"/>
              <a:gd name="connsiteY11" fmla="*/ 1871662 h 2371725"/>
              <a:gd name="connsiteX12" fmla="*/ 1357312 w 2343150"/>
              <a:gd name="connsiteY12" fmla="*/ 2300287 h 2371725"/>
              <a:gd name="connsiteX13" fmla="*/ 1200150 w 2343150"/>
              <a:gd name="connsiteY13" fmla="*/ 2371725 h 2371725"/>
              <a:gd name="connsiteX14" fmla="*/ 1114425 w 2343150"/>
              <a:gd name="connsiteY14" fmla="*/ 2300287 h 2371725"/>
              <a:gd name="connsiteX15" fmla="*/ 1100137 w 2343150"/>
              <a:gd name="connsiteY15" fmla="*/ 1700212 h 2371725"/>
              <a:gd name="connsiteX16" fmla="*/ 957262 w 2343150"/>
              <a:gd name="connsiteY16" fmla="*/ 1343025 h 2371725"/>
              <a:gd name="connsiteX17" fmla="*/ 657225 w 2343150"/>
              <a:gd name="connsiteY17" fmla="*/ 1300162 h 2371725"/>
              <a:gd name="connsiteX18" fmla="*/ 28575 w 2343150"/>
              <a:gd name="connsiteY18" fmla="*/ 1471612 h 2371725"/>
              <a:gd name="connsiteX19" fmla="*/ 28575 w 2343150"/>
              <a:gd name="connsiteY19" fmla="*/ 1471612 h 2371725"/>
              <a:gd name="connsiteX20" fmla="*/ 0 w 2343150"/>
              <a:gd name="connsiteY20" fmla="*/ 1400175 h 2371725"/>
              <a:gd name="connsiteX21" fmla="*/ 442912 w 2343150"/>
              <a:gd name="connsiteY21" fmla="*/ 1114425 h 2371725"/>
              <a:gd name="connsiteX22" fmla="*/ 757237 w 2343150"/>
              <a:gd name="connsiteY22" fmla="*/ 928687 h 2371725"/>
              <a:gd name="connsiteX23" fmla="*/ 742950 w 2343150"/>
              <a:gd name="connsiteY23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657350 w 2343150"/>
              <a:gd name="connsiteY7" fmla="*/ 1000125 h 2371725"/>
              <a:gd name="connsiteX8" fmla="*/ 1928812 w 2343150"/>
              <a:gd name="connsiteY8" fmla="*/ 1228725 h 2371725"/>
              <a:gd name="connsiteX9" fmla="*/ 2343150 w 2343150"/>
              <a:gd name="connsiteY9" fmla="*/ 1471612 h 2371725"/>
              <a:gd name="connsiteX10" fmla="*/ 1514475 w 2343150"/>
              <a:gd name="connsiteY10" fmla="*/ 1557337 h 2371725"/>
              <a:gd name="connsiteX11" fmla="*/ 1371600 w 2343150"/>
              <a:gd name="connsiteY11" fmla="*/ 1871662 h 2371725"/>
              <a:gd name="connsiteX12" fmla="*/ 1357312 w 2343150"/>
              <a:gd name="connsiteY12" fmla="*/ 2300287 h 2371725"/>
              <a:gd name="connsiteX13" fmla="*/ 1200150 w 2343150"/>
              <a:gd name="connsiteY13" fmla="*/ 2371725 h 2371725"/>
              <a:gd name="connsiteX14" fmla="*/ 1114425 w 2343150"/>
              <a:gd name="connsiteY14" fmla="*/ 2300287 h 2371725"/>
              <a:gd name="connsiteX15" fmla="*/ 1100137 w 2343150"/>
              <a:gd name="connsiteY15" fmla="*/ 1700212 h 2371725"/>
              <a:gd name="connsiteX16" fmla="*/ 957262 w 2343150"/>
              <a:gd name="connsiteY16" fmla="*/ 1343025 h 2371725"/>
              <a:gd name="connsiteX17" fmla="*/ 657225 w 2343150"/>
              <a:gd name="connsiteY17" fmla="*/ 1300162 h 2371725"/>
              <a:gd name="connsiteX18" fmla="*/ 28575 w 2343150"/>
              <a:gd name="connsiteY18" fmla="*/ 1471612 h 2371725"/>
              <a:gd name="connsiteX19" fmla="*/ 28575 w 2343150"/>
              <a:gd name="connsiteY19" fmla="*/ 1471612 h 2371725"/>
              <a:gd name="connsiteX20" fmla="*/ 0 w 2343150"/>
              <a:gd name="connsiteY20" fmla="*/ 1400175 h 2371725"/>
              <a:gd name="connsiteX21" fmla="*/ 442912 w 2343150"/>
              <a:gd name="connsiteY21" fmla="*/ 1114425 h 2371725"/>
              <a:gd name="connsiteX22" fmla="*/ 757237 w 2343150"/>
              <a:gd name="connsiteY22" fmla="*/ 928687 h 2371725"/>
              <a:gd name="connsiteX23" fmla="*/ 742950 w 2343150"/>
              <a:gd name="connsiteY23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657350 w 2343150"/>
              <a:gd name="connsiteY7" fmla="*/ 1000125 h 2371725"/>
              <a:gd name="connsiteX8" fmla="*/ 1928812 w 2343150"/>
              <a:gd name="connsiteY8" fmla="*/ 1228725 h 2371725"/>
              <a:gd name="connsiteX9" fmla="*/ 2343150 w 2343150"/>
              <a:gd name="connsiteY9" fmla="*/ 1471612 h 2371725"/>
              <a:gd name="connsiteX10" fmla="*/ 1514475 w 2343150"/>
              <a:gd name="connsiteY10" fmla="*/ 1557337 h 2371725"/>
              <a:gd name="connsiteX11" fmla="*/ 1371600 w 2343150"/>
              <a:gd name="connsiteY11" fmla="*/ 1871662 h 2371725"/>
              <a:gd name="connsiteX12" fmla="*/ 1357312 w 2343150"/>
              <a:gd name="connsiteY12" fmla="*/ 2300287 h 2371725"/>
              <a:gd name="connsiteX13" fmla="*/ 1200150 w 2343150"/>
              <a:gd name="connsiteY13" fmla="*/ 2371725 h 2371725"/>
              <a:gd name="connsiteX14" fmla="*/ 1114425 w 2343150"/>
              <a:gd name="connsiteY14" fmla="*/ 2300287 h 2371725"/>
              <a:gd name="connsiteX15" fmla="*/ 1100137 w 2343150"/>
              <a:gd name="connsiteY15" fmla="*/ 1700212 h 2371725"/>
              <a:gd name="connsiteX16" fmla="*/ 957262 w 2343150"/>
              <a:gd name="connsiteY16" fmla="*/ 1343025 h 2371725"/>
              <a:gd name="connsiteX17" fmla="*/ 657225 w 2343150"/>
              <a:gd name="connsiteY17" fmla="*/ 1300162 h 2371725"/>
              <a:gd name="connsiteX18" fmla="*/ 28575 w 2343150"/>
              <a:gd name="connsiteY18" fmla="*/ 1471612 h 2371725"/>
              <a:gd name="connsiteX19" fmla="*/ 28575 w 2343150"/>
              <a:gd name="connsiteY19" fmla="*/ 1471612 h 2371725"/>
              <a:gd name="connsiteX20" fmla="*/ 0 w 2343150"/>
              <a:gd name="connsiteY20" fmla="*/ 1400175 h 2371725"/>
              <a:gd name="connsiteX21" fmla="*/ 442912 w 2343150"/>
              <a:gd name="connsiteY21" fmla="*/ 1114425 h 2371725"/>
              <a:gd name="connsiteX22" fmla="*/ 757237 w 2343150"/>
              <a:gd name="connsiteY22" fmla="*/ 928687 h 2371725"/>
              <a:gd name="connsiteX23" fmla="*/ 742950 w 2343150"/>
              <a:gd name="connsiteY23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928812 w 2343150"/>
              <a:gd name="connsiteY7" fmla="*/ 1228725 h 2371725"/>
              <a:gd name="connsiteX8" fmla="*/ 2343150 w 2343150"/>
              <a:gd name="connsiteY8" fmla="*/ 1471612 h 2371725"/>
              <a:gd name="connsiteX9" fmla="*/ 1514475 w 2343150"/>
              <a:gd name="connsiteY9" fmla="*/ 1557337 h 2371725"/>
              <a:gd name="connsiteX10" fmla="*/ 1371600 w 2343150"/>
              <a:gd name="connsiteY10" fmla="*/ 1871662 h 2371725"/>
              <a:gd name="connsiteX11" fmla="*/ 1357312 w 2343150"/>
              <a:gd name="connsiteY11" fmla="*/ 2300287 h 2371725"/>
              <a:gd name="connsiteX12" fmla="*/ 1200150 w 2343150"/>
              <a:gd name="connsiteY12" fmla="*/ 2371725 h 2371725"/>
              <a:gd name="connsiteX13" fmla="*/ 1114425 w 2343150"/>
              <a:gd name="connsiteY13" fmla="*/ 2300287 h 2371725"/>
              <a:gd name="connsiteX14" fmla="*/ 1100137 w 2343150"/>
              <a:gd name="connsiteY14" fmla="*/ 1700212 h 2371725"/>
              <a:gd name="connsiteX15" fmla="*/ 957262 w 2343150"/>
              <a:gd name="connsiteY15" fmla="*/ 1343025 h 2371725"/>
              <a:gd name="connsiteX16" fmla="*/ 657225 w 2343150"/>
              <a:gd name="connsiteY16" fmla="*/ 1300162 h 2371725"/>
              <a:gd name="connsiteX17" fmla="*/ 28575 w 2343150"/>
              <a:gd name="connsiteY17" fmla="*/ 1471612 h 2371725"/>
              <a:gd name="connsiteX18" fmla="*/ 28575 w 2343150"/>
              <a:gd name="connsiteY18" fmla="*/ 1471612 h 2371725"/>
              <a:gd name="connsiteX19" fmla="*/ 0 w 2343150"/>
              <a:gd name="connsiteY19" fmla="*/ 1400175 h 2371725"/>
              <a:gd name="connsiteX20" fmla="*/ 442912 w 2343150"/>
              <a:gd name="connsiteY20" fmla="*/ 1114425 h 2371725"/>
              <a:gd name="connsiteX21" fmla="*/ 757237 w 2343150"/>
              <a:gd name="connsiteY21" fmla="*/ 928687 h 2371725"/>
              <a:gd name="connsiteX22" fmla="*/ 742950 w 2343150"/>
              <a:gd name="connsiteY22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728787 w 2343150"/>
              <a:gd name="connsiteY7" fmla="*/ 1143000 h 2371725"/>
              <a:gd name="connsiteX8" fmla="*/ 2343150 w 2343150"/>
              <a:gd name="connsiteY8" fmla="*/ 1471612 h 2371725"/>
              <a:gd name="connsiteX9" fmla="*/ 1514475 w 2343150"/>
              <a:gd name="connsiteY9" fmla="*/ 1557337 h 2371725"/>
              <a:gd name="connsiteX10" fmla="*/ 1371600 w 2343150"/>
              <a:gd name="connsiteY10" fmla="*/ 1871662 h 2371725"/>
              <a:gd name="connsiteX11" fmla="*/ 1357312 w 2343150"/>
              <a:gd name="connsiteY11" fmla="*/ 2300287 h 2371725"/>
              <a:gd name="connsiteX12" fmla="*/ 1200150 w 2343150"/>
              <a:gd name="connsiteY12" fmla="*/ 2371725 h 2371725"/>
              <a:gd name="connsiteX13" fmla="*/ 1114425 w 2343150"/>
              <a:gd name="connsiteY13" fmla="*/ 2300287 h 2371725"/>
              <a:gd name="connsiteX14" fmla="*/ 1100137 w 2343150"/>
              <a:gd name="connsiteY14" fmla="*/ 1700212 h 2371725"/>
              <a:gd name="connsiteX15" fmla="*/ 957262 w 2343150"/>
              <a:gd name="connsiteY15" fmla="*/ 1343025 h 2371725"/>
              <a:gd name="connsiteX16" fmla="*/ 657225 w 2343150"/>
              <a:gd name="connsiteY16" fmla="*/ 1300162 h 2371725"/>
              <a:gd name="connsiteX17" fmla="*/ 28575 w 2343150"/>
              <a:gd name="connsiteY17" fmla="*/ 1471612 h 2371725"/>
              <a:gd name="connsiteX18" fmla="*/ 28575 w 2343150"/>
              <a:gd name="connsiteY18" fmla="*/ 1471612 h 2371725"/>
              <a:gd name="connsiteX19" fmla="*/ 0 w 2343150"/>
              <a:gd name="connsiteY19" fmla="*/ 1400175 h 2371725"/>
              <a:gd name="connsiteX20" fmla="*/ 442912 w 2343150"/>
              <a:gd name="connsiteY20" fmla="*/ 1114425 h 2371725"/>
              <a:gd name="connsiteX21" fmla="*/ 757237 w 2343150"/>
              <a:gd name="connsiteY21" fmla="*/ 928687 h 2371725"/>
              <a:gd name="connsiteX22" fmla="*/ 742950 w 2343150"/>
              <a:gd name="connsiteY22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728787 w 2343150"/>
              <a:gd name="connsiteY7" fmla="*/ 1143000 h 2371725"/>
              <a:gd name="connsiteX8" fmla="*/ 2343150 w 2343150"/>
              <a:gd name="connsiteY8" fmla="*/ 1471612 h 2371725"/>
              <a:gd name="connsiteX9" fmla="*/ 1514475 w 2343150"/>
              <a:gd name="connsiteY9" fmla="*/ 1557337 h 2371725"/>
              <a:gd name="connsiteX10" fmla="*/ 1371600 w 2343150"/>
              <a:gd name="connsiteY10" fmla="*/ 1871662 h 2371725"/>
              <a:gd name="connsiteX11" fmla="*/ 1357312 w 2343150"/>
              <a:gd name="connsiteY11" fmla="*/ 2300287 h 2371725"/>
              <a:gd name="connsiteX12" fmla="*/ 1200150 w 2343150"/>
              <a:gd name="connsiteY12" fmla="*/ 2371725 h 2371725"/>
              <a:gd name="connsiteX13" fmla="*/ 1114425 w 2343150"/>
              <a:gd name="connsiteY13" fmla="*/ 2300287 h 2371725"/>
              <a:gd name="connsiteX14" fmla="*/ 1100137 w 2343150"/>
              <a:gd name="connsiteY14" fmla="*/ 1700212 h 2371725"/>
              <a:gd name="connsiteX15" fmla="*/ 957262 w 2343150"/>
              <a:gd name="connsiteY15" fmla="*/ 1343025 h 2371725"/>
              <a:gd name="connsiteX16" fmla="*/ 657225 w 2343150"/>
              <a:gd name="connsiteY16" fmla="*/ 1300162 h 2371725"/>
              <a:gd name="connsiteX17" fmla="*/ 28575 w 2343150"/>
              <a:gd name="connsiteY17" fmla="*/ 1471612 h 2371725"/>
              <a:gd name="connsiteX18" fmla="*/ 28575 w 2343150"/>
              <a:gd name="connsiteY18" fmla="*/ 1471612 h 2371725"/>
              <a:gd name="connsiteX19" fmla="*/ 0 w 2343150"/>
              <a:gd name="connsiteY19" fmla="*/ 1400175 h 2371725"/>
              <a:gd name="connsiteX20" fmla="*/ 442912 w 2343150"/>
              <a:gd name="connsiteY20" fmla="*/ 1114425 h 2371725"/>
              <a:gd name="connsiteX21" fmla="*/ 757237 w 2343150"/>
              <a:gd name="connsiteY21" fmla="*/ 928687 h 2371725"/>
              <a:gd name="connsiteX22" fmla="*/ 742950 w 2343150"/>
              <a:gd name="connsiteY22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728787 w 2343150"/>
              <a:gd name="connsiteY7" fmla="*/ 1143000 h 2371725"/>
              <a:gd name="connsiteX8" fmla="*/ 2343150 w 2343150"/>
              <a:gd name="connsiteY8" fmla="*/ 1471612 h 2371725"/>
              <a:gd name="connsiteX9" fmla="*/ 1514475 w 2343150"/>
              <a:gd name="connsiteY9" fmla="*/ 1557337 h 2371725"/>
              <a:gd name="connsiteX10" fmla="*/ 1371600 w 2343150"/>
              <a:gd name="connsiteY10" fmla="*/ 1871662 h 2371725"/>
              <a:gd name="connsiteX11" fmla="*/ 1357312 w 2343150"/>
              <a:gd name="connsiteY11" fmla="*/ 2300287 h 2371725"/>
              <a:gd name="connsiteX12" fmla="*/ 1200150 w 2343150"/>
              <a:gd name="connsiteY12" fmla="*/ 2371725 h 2371725"/>
              <a:gd name="connsiteX13" fmla="*/ 1114425 w 2343150"/>
              <a:gd name="connsiteY13" fmla="*/ 2300287 h 2371725"/>
              <a:gd name="connsiteX14" fmla="*/ 1100137 w 2343150"/>
              <a:gd name="connsiteY14" fmla="*/ 1700212 h 2371725"/>
              <a:gd name="connsiteX15" fmla="*/ 957262 w 2343150"/>
              <a:gd name="connsiteY15" fmla="*/ 1343025 h 2371725"/>
              <a:gd name="connsiteX16" fmla="*/ 657225 w 2343150"/>
              <a:gd name="connsiteY16" fmla="*/ 1300162 h 2371725"/>
              <a:gd name="connsiteX17" fmla="*/ 28575 w 2343150"/>
              <a:gd name="connsiteY17" fmla="*/ 1471612 h 2371725"/>
              <a:gd name="connsiteX18" fmla="*/ 28575 w 2343150"/>
              <a:gd name="connsiteY18" fmla="*/ 1471612 h 2371725"/>
              <a:gd name="connsiteX19" fmla="*/ 0 w 2343150"/>
              <a:gd name="connsiteY19" fmla="*/ 1400175 h 2371725"/>
              <a:gd name="connsiteX20" fmla="*/ 442912 w 2343150"/>
              <a:gd name="connsiteY20" fmla="*/ 1114425 h 2371725"/>
              <a:gd name="connsiteX21" fmla="*/ 757237 w 2343150"/>
              <a:gd name="connsiteY21" fmla="*/ 928687 h 2371725"/>
              <a:gd name="connsiteX22" fmla="*/ 742950 w 2343150"/>
              <a:gd name="connsiteY22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728787 w 2343150"/>
              <a:gd name="connsiteY7" fmla="*/ 1028700 h 2371725"/>
              <a:gd name="connsiteX8" fmla="*/ 2343150 w 2343150"/>
              <a:gd name="connsiteY8" fmla="*/ 1471612 h 2371725"/>
              <a:gd name="connsiteX9" fmla="*/ 1514475 w 2343150"/>
              <a:gd name="connsiteY9" fmla="*/ 1557337 h 2371725"/>
              <a:gd name="connsiteX10" fmla="*/ 1371600 w 2343150"/>
              <a:gd name="connsiteY10" fmla="*/ 1871662 h 2371725"/>
              <a:gd name="connsiteX11" fmla="*/ 1357312 w 2343150"/>
              <a:gd name="connsiteY11" fmla="*/ 2300287 h 2371725"/>
              <a:gd name="connsiteX12" fmla="*/ 1200150 w 2343150"/>
              <a:gd name="connsiteY12" fmla="*/ 2371725 h 2371725"/>
              <a:gd name="connsiteX13" fmla="*/ 1114425 w 2343150"/>
              <a:gd name="connsiteY13" fmla="*/ 2300287 h 2371725"/>
              <a:gd name="connsiteX14" fmla="*/ 1100137 w 2343150"/>
              <a:gd name="connsiteY14" fmla="*/ 1700212 h 2371725"/>
              <a:gd name="connsiteX15" fmla="*/ 957262 w 2343150"/>
              <a:gd name="connsiteY15" fmla="*/ 1343025 h 2371725"/>
              <a:gd name="connsiteX16" fmla="*/ 657225 w 2343150"/>
              <a:gd name="connsiteY16" fmla="*/ 1300162 h 2371725"/>
              <a:gd name="connsiteX17" fmla="*/ 28575 w 2343150"/>
              <a:gd name="connsiteY17" fmla="*/ 1471612 h 2371725"/>
              <a:gd name="connsiteX18" fmla="*/ 28575 w 2343150"/>
              <a:gd name="connsiteY18" fmla="*/ 1471612 h 2371725"/>
              <a:gd name="connsiteX19" fmla="*/ 0 w 2343150"/>
              <a:gd name="connsiteY19" fmla="*/ 1400175 h 2371725"/>
              <a:gd name="connsiteX20" fmla="*/ 442912 w 2343150"/>
              <a:gd name="connsiteY20" fmla="*/ 1114425 h 2371725"/>
              <a:gd name="connsiteX21" fmla="*/ 757237 w 2343150"/>
              <a:gd name="connsiteY21" fmla="*/ 928687 h 2371725"/>
              <a:gd name="connsiteX22" fmla="*/ 742950 w 2343150"/>
              <a:gd name="connsiteY22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771649 w 2343150"/>
              <a:gd name="connsiteY7" fmla="*/ 1000125 h 2371725"/>
              <a:gd name="connsiteX8" fmla="*/ 2343150 w 2343150"/>
              <a:gd name="connsiteY8" fmla="*/ 1471612 h 2371725"/>
              <a:gd name="connsiteX9" fmla="*/ 1514475 w 2343150"/>
              <a:gd name="connsiteY9" fmla="*/ 1557337 h 2371725"/>
              <a:gd name="connsiteX10" fmla="*/ 1371600 w 2343150"/>
              <a:gd name="connsiteY10" fmla="*/ 1871662 h 2371725"/>
              <a:gd name="connsiteX11" fmla="*/ 1357312 w 2343150"/>
              <a:gd name="connsiteY11" fmla="*/ 2300287 h 2371725"/>
              <a:gd name="connsiteX12" fmla="*/ 1200150 w 2343150"/>
              <a:gd name="connsiteY12" fmla="*/ 2371725 h 2371725"/>
              <a:gd name="connsiteX13" fmla="*/ 1114425 w 2343150"/>
              <a:gd name="connsiteY13" fmla="*/ 2300287 h 2371725"/>
              <a:gd name="connsiteX14" fmla="*/ 1100137 w 2343150"/>
              <a:gd name="connsiteY14" fmla="*/ 1700212 h 2371725"/>
              <a:gd name="connsiteX15" fmla="*/ 957262 w 2343150"/>
              <a:gd name="connsiteY15" fmla="*/ 1343025 h 2371725"/>
              <a:gd name="connsiteX16" fmla="*/ 657225 w 2343150"/>
              <a:gd name="connsiteY16" fmla="*/ 1300162 h 2371725"/>
              <a:gd name="connsiteX17" fmla="*/ 28575 w 2343150"/>
              <a:gd name="connsiteY17" fmla="*/ 1471612 h 2371725"/>
              <a:gd name="connsiteX18" fmla="*/ 28575 w 2343150"/>
              <a:gd name="connsiteY18" fmla="*/ 1471612 h 2371725"/>
              <a:gd name="connsiteX19" fmla="*/ 0 w 2343150"/>
              <a:gd name="connsiteY19" fmla="*/ 1400175 h 2371725"/>
              <a:gd name="connsiteX20" fmla="*/ 442912 w 2343150"/>
              <a:gd name="connsiteY20" fmla="*/ 1114425 h 2371725"/>
              <a:gd name="connsiteX21" fmla="*/ 757237 w 2343150"/>
              <a:gd name="connsiteY21" fmla="*/ 928687 h 2371725"/>
              <a:gd name="connsiteX22" fmla="*/ 742950 w 2343150"/>
              <a:gd name="connsiteY22" fmla="*/ 914400 h 2371725"/>
              <a:gd name="connsiteX0" fmla="*/ 742950 w 2343150"/>
              <a:gd name="connsiteY0" fmla="*/ 914400 h 2371725"/>
              <a:gd name="connsiteX1" fmla="*/ 700087 w 2343150"/>
              <a:gd name="connsiteY1" fmla="*/ 571500 h 2371725"/>
              <a:gd name="connsiteX2" fmla="*/ 814387 w 2343150"/>
              <a:gd name="connsiteY2" fmla="*/ 257175 h 2371725"/>
              <a:gd name="connsiteX3" fmla="*/ 1071562 w 2343150"/>
              <a:gd name="connsiteY3" fmla="*/ 28575 h 2371725"/>
              <a:gd name="connsiteX4" fmla="*/ 1357312 w 2343150"/>
              <a:gd name="connsiteY4" fmla="*/ 0 h 2371725"/>
              <a:gd name="connsiteX5" fmla="*/ 1671637 w 2343150"/>
              <a:gd name="connsiteY5" fmla="*/ 142875 h 2371725"/>
              <a:gd name="connsiteX6" fmla="*/ 1843087 w 2343150"/>
              <a:gd name="connsiteY6" fmla="*/ 457200 h 2371725"/>
              <a:gd name="connsiteX7" fmla="*/ 1771649 w 2343150"/>
              <a:gd name="connsiteY7" fmla="*/ 1000125 h 2371725"/>
              <a:gd name="connsiteX8" fmla="*/ 2343150 w 2343150"/>
              <a:gd name="connsiteY8" fmla="*/ 1471612 h 2371725"/>
              <a:gd name="connsiteX9" fmla="*/ 1514475 w 2343150"/>
              <a:gd name="connsiteY9" fmla="*/ 1557337 h 2371725"/>
              <a:gd name="connsiteX10" fmla="*/ 1371600 w 2343150"/>
              <a:gd name="connsiteY10" fmla="*/ 1871662 h 2371725"/>
              <a:gd name="connsiteX11" fmla="*/ 1357312 w 2343150"/>
              <a:gd name="connsiteY11" fmla="*/ 2300287 h 2371725"/>
              <a:gd name="connsiteX12" fmla="*/ 1200150 w 2343150"/>
              <a:gd name="connsiteY12" fmla="*/ 2371725 h 2371725"/>
              <a:gd name="connsiteX13" fmla="*/ 1114425 w 2343150"/>
              <a:gd name="connsiteY13" fmla="*/ 2300287 h 2371725"/>
              <a:gd name="connsiteX14" fmla="*/ 1100137 w 2343150"/>
              <a:gd name="connsiteY14" fmla="*/ 1700212 h 2371725"/>
              <a:gd name="connsiteX15" fmla="*/ 957262 w 2343150"/>
              <a:gd name="connsiteY15" fmla="*/ 1343025 h 2371725"/>
              <a:gd name="connsiteX16" fmla="*/ 657225 w 2343150"/>
              <a:gd name="connsiteY16" fmla="*/ 1300162 h 2371725"/>
              <a:gd name="connsiteX17" fmla="*/ 28575 w 2343150"/>
              <a:gd name="connsiteY17" fmla="*/ 1471612 h 2371725"/>
              <a:gd name="connsiteX18" fmla="*/ 28575 w 2343150"/>
              <a:gd name="connsiteY18" fmla="*/ 1471612 h 2371725"/>
              <a:gd name="connsiteX19" fmla="*/ 0 w 2343150"/>
              <a:gd name="connsiteY19" fmla="*/ 1400175 h 2371725"/>
              <a:gd name="connsiteX20" fmla="*/ 442912 w 2343150"/>
              <a:gd name="connsiteY20" fmla="*/ 1114425 h 2371725"/>
              <a:gd name="connsiteX21" fmla="*/ 757237 w 2343150"/>
              <a:gd name="connsiteY21" fmla="*/ 928687 h 2371725"/>
              <a:gd name="connsiteX22" fmla="*/ 742950 w 2343150"/>
              <a:gd name="connsiteY22" fmla="*/ 914400 h 2371725"/>
              <a:gd name="connsiteX0" fmla="*/ 742950 w 2443163"/>
              <a:gd name="connsiteY0" fmla="*/ 914400 h 2371725"/>
              <a:gd name="connsiteX1" fmla="*/ 700087 w 2443163"/>
              <a:gd name="connsiteY1" fmla="*/ 571500 h 2371725"/>
              <a:gd name="connsiteX2" fmla="*/ 814387 w 2443163"/>
              <a:gd name="connsiteY2" fmla="*/ 257175 h 2371725"/>
              <a:gd name="connsiteX3" fmla="*/ 1071562 w 2443163"/>
              <a:gd name="connsiteY3" fmla="*/ 28575 h 2371725"/>
              <a:gd name="connsiteX4" fmla="*/ 1357312 w 2443163"/>
              <a:gd name="connsiteY4" fmla="*/ 0 h 2371725"/>
              <a:gd name="connsiteX5" fmla="*/ 1671637 w 2443163"/>
              <a:gd name="connsiteY5" fmla="*/ 142875 h 2371725"/>
              <a:gd name="connsiteX6" fmla="*/ 1843087 w 2443163"/>
              <a:gd name="connsiteY6" fmla="*/ 457200 h 2371725"/>
              <a:gd name="connsiteX7" fmla="*/ 1771649 w 2443163"/>
              <a:gd name="connsiteY7" fmla="*/ 1000125 h 2371725"/>
              <a:gd name="connsiteX8" fmla="*/ 2443163 w 2443163"/>
              <a:gd name="connsiteY8" fmla="*/ 1485899 h 2371725"/>
              <a:gd name="connsiteX9" fmla="*/ 1514475 w 2443163"/>
              <a:gd name="connsiteY9" fmla="*/ 1557337 h 2371725"/>
              <a:gd name="connsiteX10" fmla="*/ 1371600 w 2443163"/>
              <a:gd name="connsiteY10" fmla="*/ 1871662 h 2371725"/>
              <a:gd name="connsiteX11" fmla="*/ 1357312 w 2443163"/>
              <a:gd name="connsiteY11" fmla="*/ 2300287 h 2371725"/>
              <a:gd name="connsiteX12" fmla="*/ 1200150 w 2443163"/>
              <a:gd name="connsiteY12" fmla="*/ 2371725 h 2371725"/>
              <a:gd name="connsiteX13" fmla="*/ 1114425 w 2443163"/>
              <a:gd name="connsiteY13" fmla="*/ 2300287 h 2371725"/>
              <a:gd name="connsiteX14" fmla="*/ 1100137 w 2443163"/>
              <a:gd name="connsiteY14" fmla="*/ 1700212 h 2371725"/>
              <a:gd name="connsiteX15" fmla="*/ 957262 w 2443163"/>
              <a:gd name="connsiteY15" fmla="*/ 1343025 h 2371725"/>
              <a:gd name="connsiteX16" fmla="*/ 657225 w 2443163"/>
              <a:gd name="connsiteY16" fmla="*/ 1300162 h 2371725"/>
              <a:gd name="connsiteX17" fmla="*/ 28575 w 2443163"/>
              <a:gd name="connsiteY17" fmla="*/ 1471612 h 2371725"/>
              <a:gd name="connsiteX18" fmla="*/ 28575 w 2443163"/>
              <a:gd name="connsiteY18" fmla="*/ 1471612 h 2371725"/>
              <a:gd name="connsiteX19" fmla="*/ 0 w 2443163"/>
              <a:gd name="connsiteY19" fmla="*/ 1400175 h 2371725"/>
              <a:gd name="connsiteX20" fmla="*/ 442912 w 2443163"/>
              <a:gd name="connsiteY20" fmla="*/ 1114425 h 2371725"/>
              <a:gd name="connsiteX21" fmla="*/ 757237 w 2443163"/>
              <a:gd name="connsiteY21" fmla="*/ 928687 h 2371725"/>
              <a:gd name="connsiteX22" fmla="*/ 742950 w 2443163"/>
              <a:gd name="connsiteY22" fmla="*/ 914400 h 2371725"/>
              <a:gd name="connsiteX0" fmla="*/ 742950 w 2443163"/>
              <a:gd name="connsiteY0" fmla="*/ 914400 h 2371725"/>
              <a:gd name="connsiteX1" fmla="*/ 700087 w 2443163"/>
              <a:gd name="connsiteY1" fmla="*/ 571500 h 2371725"/>
              <a:gd name="connsiteX2" fmla="*/ 814387 w 2443163"/>
              <a:gd name="connsiteY2" fmla="*/ 257175 h 2371725"/>
              <a:gd name="connsiteX3" fmla="*/ 1071562 w 2443163"/>
              <a:gd name="connsiteY3" fmla="*/ 28575 h 2371725"/>
              <a:gd name="connsiteX4" fmla="*/ 1357312 w 2443163"/>
              <a:gd name="connsiteY4" fmla="*/ 0 h 2371725"/>
              <a:gd name="connsiteX5" fmla="*/ 1671637 w 2443163"/>
              <a:gd name="connsiteY5" fmla="*/ 142875 h 2371725"/>
              <a:gd name="connsiteX6" fmla="*/ 1843087 w 2443163"/>
              <a:gd name="connsiteY6" fmla="*/ 457200 h 2371725"/>
              <a:gd name="connsiteX7" fmla="*/ 1771649 w 2443163"/>
              <a:gd name="connsiteY7" fmla="*/ 1000125 h 2371725"/>
              <a:gd name="connsiteX8" fmla="*/ 2443163 w 2443163"/>
              <a:gd name="connsiteY8" fmla="*/ 1485899 h 2371725"/>
              <a:gd name="connsiteX9" fmla="*/ 1514475 w 2443163"/>
              <a:gd name="connsiteY9" fmla="*/ 1557337 h 2371725"/>
              <a:gd name="connsiteX10" fmla="*/ 1371600 w 2443163"/>
              <a:gd name="connsiteY10" fmla="*/ 1871662 h 2371725"/>
              <a:gd name="connsiteX11" fmla="*/ 1357312 w 2443163"/>
              <a:gd name="connsiteY11" fmla="*/ 2300287 h 2371725"/>
              <a:gd name="connsiteX12" fmla="*/ 1200150 w 2443163"/>
              <a:gd name="connsiteY12" fmla="*/ 2371725 h 2371725"/>
              <a:gd name="connsiteX13" fmla="*/ 1114425 w 2443163"/>
              <a:gd name="connsiteY13" fmla="*/ 2300287 h 2371725"/>
              <a:gd name="connsiteX14" fmla="*/ 1100137 w 2443163"/>
              <a:gd name="connsiteY14" fmla="*/ 1700212 h 2371725"/>
              <a:gd name="connsiteX15" fmla="*/ 957262 w 2443163"/>
              <a:gd name="connsiteY15" fmla="*/ 1343025 h 2371725"/>
              <a:gd name="connsiteX16" fmla="*/ 657225 w 2443163"/>
              <a:gd name="connsiteY16" fmla="*/ 1300162 h 2371725"/>
              <a:gd name="connsiteX17" fmla="*/ 28575 w 2443163"/>
              <a:gd name="connsiteY17" fmla="*/ 1471612 h 2371725"/>
              <a:gd name="connsiteX18" fmla="*/ 28575 w 2443163"/>
              <a:gd name="connsiteY18" fmla="*/ 1471612 h 2371725"/>
              <a:gd name="connsiteX19" fmla="*/ 0 w 2443163"/>
              <a:gd name="connsiteY19" fmla="*/ 1400175 h 2371725"/>
              <a:gd name="connsiteX20" fmla="*/ 442912 w 2443163"/>
              <a:gd name="connsiteY20" fmla="*/ 1114425 h 2371725"/>
              <a:gd name="connsiteX21" fmla="*/ 757237 w 2443163"/>
              <a:gd name="connsiteY21" fmla="*/ 928687 h 2371725"/>
              <a:gd name="connsiteX22" fmla="*/ 742950 w 2443163"/>
              <a:gd name="connsiteY22" fmla="*/ 914400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43163" h="2371725">
                <a:moveTo>
                  <a:pt x="742950" y="914400"/>
                </a:moveTo>
                <a:lnTo>
                  <a:pt x="700087" y="571500"/>
                </a:lnTo>
                <a:lnTo>
                  <a:pt x="814387" y="257175"/>
                </a:lnTo>
                <a:lnTo>
                  <a:pt x="1071562" y="28575"/>
                </a:lnTo>
                <a:lnTo>
                  <a:pt x="1357312" y="0"/>
                </a:lnTo>
                <a:lnTo>
                  <a:pt x="1671637" y="142875"/>
                </a:lnTo>
                <a:lnTo>
                  <a:pt x="1843087" y="457200"/>
                </a:lnTo>
                <a:cubicBezTo>
                  <a:pt x="1885949" y="638175"/>
                  <a:pt x="1731167" y="788193"/>
                  <a:pt x="1771649" y="1000125"/>
                </a:cubicBezTo>
                <a:cubicBezTo>
                  <a:pt x="1933574" y="1171575"/>
                  <a:pt x="2095500" y="1328737"/>
                  <a:pt x="2443163" y="1485899"/>
                </a:cubicBezTo>
                <a:lnTo>
                  <a:pt x="1514475" y="1557337"/>
                </a:lnTo>
                <a:lnTo>
                  <a:pt x="1371600" y="1871662"/>
                </a:lnTo>
                <a:lnTo>
                  <a:pt x="1357312" y="2300287"/>
                </a:lnTo>
                <a:lnTo>
                  <a:pt x="1200150" y="2371725"/>
                </a:lnTo>
                <a:lnTo>
                  <a:pt x="1114425" y="2300287"/>
                </a:lnTo>
                <a:lnTo>
                  <a:pt x="1100137" y="1700212"/>
                </a:lnTo>
                <a:lnTo>
                  <a:pt x="957262" y="1343025"/>
                </a:lnTo>
                <a:lnTo>
                  <a:pt x="657225" y="1300162"/>
                </a:lnTo>
                <a:lnTo>
                  <a:pt x="28575" y="1471612"/>
                </a:lnTo>
                <a:lnTo>
                  <a:pt x="28575" y="1471612"/>
                </a:lnTo>
                <a:lnTo>
                  <a:pt x="0" y="1400175"/>
                </a:lnTo>
                <a:lnTo>
                  <a:pt x="442912" y="1114425"/>
                </a:lnTo>
                <a:lnTo>
                  <a:pt x="757237" y="928687"/>
                </a:lnTo>
                <a:lnTo>
                  <a:pt x="742950" y="914400"/>
                </a:lnTo>
                <a:close/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929063" y="3328988"/>
            <a:ext cx="628650" cy="471487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792663" y="3357563"/>
            <a:ext cx="628650" cy="295275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4849813" y="2674938"/>
            <a:ext cx="3308350" cy="1076325"/>
          </a:xfrm>
          <a:custGeom>
            <a:avLst/>
            <a:gdLst>
              <a:gd name="T0" fmla="*/ 408566 w 10000"/>
              <a:gd name="T1" fmla="*/ 593844 h 10000"/>
              <a:gd name="T2" fmla="*/ 723178 w 10000"/>
              <a:gd name="T3" fmla="*/ 465262 h 10000"/>
              <a:gd name="T4" fmla="*/ 1101638 w 10000"/>
              <a:gd name="T5" fmla="*/ 571894 h 10000"/>
              <a:gd name="T6" fmla="*/ 1859883 w 10000"/>
              <a:gd name="T7" fmla="*/ 613428 h 10000"/>
              <a:gd name="T8" fmla="*/ 2555271 w 10000"/>
              <a:gd name="T9" fmla="*/ 823570 h 10000"/>
              <a:gd name="T10" fmla="*/ 2928108 w 10000"/>
              <a:gd name="T11" fmla="*/ 1075032 h 10000"/>
              <a:gd name="T12" fmla="*/ 3307561 w 10000"/>
              <a:gd name="T13" fmla="*/ 721028 h 10000"/>
              <a:gd name="T14" fmla="*/ 3011145 w 10000"/>
              <a:gd name="T15" fmla="*/ 68541 h 10000"/>
              <a:gd name="T16" fmla="*/ 2523513 w 10000"/>
              <a:gd name="T17" fmla="*/ 68541 h 10000"/>
              <a:gd name="T18" fmla="*/ 2594970 w 10000"/>
              <a:gd name="T19" fmla="*/ 508195 h 10000"/>
              <a:gd name="T20" fmla="*/ 2588684 w 10000"/>
              <a:gd name="T21" fmla="*/ 734800 h 10000"/>
              <a:gd name="T22" fmla="*/ 2231396 w 10000"/>
              <a:gd name="T23" fmla="*/ 606541 h 10000"/>
              <a:gd name="T24" fmla="*/ 1700757 w 10000"/>
              <a:gd name="T25" fmla="*/ 505505 h 10000"/>
              <a:gd name="T26" fmla="*/ 1126119 w 10000"/>
              <a:gd name="T27" fmla="*/ 486352 h 10000"/>
              <a:gd name="T28" fmla="*/ 620292 w 10000"/>
              <a:gd name="T29" fmla="*/ 404576 h 10000"/>
              <a:gd name="T30" fmla="*/ 327845 w 10000"/>
              <a:gd name="T31" fmla="*/ 519385 h 10000"/>
              <a:gd name="T32" fmla="*/ 0 w 10000"/>
              <a:gd name="T33" fmla="*/ 661632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00" h="10000">
                <a:moveTo>
                  <a:pt x="1235" y="5519"/>
                </a:moveTo>
                <a:cubicBezTo>
                  <a:pt x="881" y="5091"/>
                  <a:pt x="1837" y="4358"/>
                  <a:pt x="2186" y="4324"/>
                </a:cubicBezTo>
                <a:cubicBezTo>
                  <a:pt x="2535" y="4290"/>
                  <a:pt x="2757" y="5086"/>
                  <a:pt x="3330" y="5315"/>
                </a:cubicBezTo>
                <a:cubicBezTo>
                  <a:pt x="3903" y="5544"/>
                  <a:pt x="4890" y="5311"/>
                  <a:pt x="5622" y="5701"/>
                </a:cubicBezTo>
                <a:cubicBezTo>
                  <a:pt x="6354" y="6091"/>
                  <a:pt x="7322" y="7030"/>
                  <a:pt x="7724" y="7654"/>
                </a:cubicBezTo>
                <a:cubicBezTo>
                  <a:pt x="8125" y="8279"/>
                  <a:pt x="8472" y="10150"/>
                  <a:pt x="8851" y="9991"/>
                </a:cubicBezTo>
                <a:cubicBezTo>
                  <a:pt x="9230" y="9832"/>
                  <a:pt x="9956" y="8260"/>
                  <a:pt x="9998" y="6701"/>
                </a:cubicBezTo>
                <a:cubicBezTo>
                  <a:pt x="10040" y="5142"/>
                  <a:pt x="9495" y="1640"/>
                  <a:pt x="9102" y="637"/>
                </a:cubicBezTo>
                <a:cubicBezTo>
                  <a:pt x="8708" y="-366"/>
                  <a:pt x="7839" y="-42"/>
                  <a:pt x="7628" y="637"/>
                </a:cubicBezTo>
                <a:cubicBezTo>
                  <a:pt x="7417" y="1315"/>
                  <a:pt x="7811" y="3692"/>
                  <a:pt x="7844" y="4723"/>
                </a:cubicBezTo>
                <a:cubicBezTo>
                  <a:pt x="7877" y="5755"/>
                  <a:pt x="8008" y="6677"/>
                  <a:pt x="7825" y="6829"/>
                </a:cubicBezTo>
                <a:cubicBezTo>
                  <a:pt x="7642" y="6981"/>
                  <a:pt x="7192" y="5992"/>
                  <a:pt x="6745" y="5637"/>
                </a:cubicBezTo>
                <a:cubicBezTo>
                  <a:pt x="6298" y="5282"/>
                  <a:pt x="5698" y="4884"/>
                  <a:pt x="5141" y="4698"/>
                </a:cubicBezTo>
                <a:cubicBezTo>
                  <a:pt x="4584" y="4512"/>
                  <a:pt x="3686" y="4667"/>
                  <a:pt x="3404" y="4520"/>
                </a:cubicBezTo>
                <a:cubicBezTo>
                  <a:pt x="2637" y="3796"/>
                  <a:pt x="2479" y="3449"/>
                  <a:pt x="1875" y="3760"/>
                </a:cubicBezTo>
                <a:cubicBezTo>
                  <a:pt x="1396" y="3831"/>
                  <a:pt x="1303" y="4429"/>
                  <a:pt x="991" y="4827"/>
                </a:cubicBezTo>
                <a:cubicBezTo>
                  <a:pt x="679" y="5225"/>
                  <a:pt x="540" y="6213"/>
                  <a:pt x="0" y="6149"/>
                </a:cubicBezTo>
              </a:path>
            </a:pathLst>
          </a:custGeom>
          <a:solidFill>
            <a:srgbClr val="FFFFCC">
              <a:alpha val="50196"/>
            </a:srgbClr>
          </a:solidFill>
          <a:ln w="57150">
            <a:solidFill>
              <a:srgbClr val="FF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1425575" y="700088"/>
            <a:ext cx="6838950" cy="3349625"/>
          </a:xfrm>
          <a:custGeom>
            <a:avLst/>
            <a:gdLst>
              <a:gd name="T0" fmla="*/ 248938 w 10000"/>
              <a:gd name="T1" fmla="*/ 2743343 h 10000"/>
              <a:gd name="T2" fmla="*/ 0 w 10000"/>
              <a:gd name="T3" fmla="*/ 2340048 h 10000"/>
              <a:gd name="T4" fmla="*/ 95061 w 10000"/>
              <a:gd name="T5" fmla="*/ 1627248 h 10000"/>
              <a:gd name="T6" fmla="*/ 593621 w 10000"/>
              <a:gd name="T7" fmla="*/ 773093 h 10000"/>
              <a:gd name="T8" fmla="*/ 1376681 w 10000"/>
              <a:gd name="T9" fmla="*/ 368459 h 10000"/>
              <a:gd name="T10" fmla="*/ 2375167 w 10000"/>
              <a:gd name="T11" fmla="*/ 166811 h 10000"/>
              <a:gd name="T12" fmla="*/ 3074792 w 10000"/>
              <a:gd name="T13" fmla="*/ 0 h 10000"/>
              <a:gd name="T14" fmla="*/ 3538473 w 10000"/>
              <a:gd name="T15" fmla="*/ 0 h 10000"/>
              <a:gd name="T16" fmla="*/ 4095847 w 10000"/>
              <a:gd name="T17" fmla="*/ 179540 h 10000"/>
              <a:gd name="T18" fmla="*/ 4808466 w 10000"/>
              <a:gd name="T19" fmla="*/ 285723 h 10000"/>
              <a:gd name="T20" fmla="*/ 5486206 w 10000"/>
              <a:gd name="T21" fmla="*/ 522207 h 10000"/>
              <a:gd name="T22" fmla="*/ 5794642 w 10000"/>
              <a:gd name="T23" fmla="*/ 773093 h 10000"/>
              <a:gd name="T24" fmla="*/ 6281576 w 10000"/>
              <a:gd name="T25" fmla="*/ 1295300 h 10000"/>
              <a:gd name="T26" fmla="*/ 6661137 w 10000"/>
              <a:gd name="T27" fmla="*/ 2067054 h 10000"/>
              <a:gd name="T28" fmla="*/ 6804071 w 10000"/>
              <a:gd name="T29" fmla="*/ 2541695 h 10000"/>
              <a:gd name="T30" fmla="*/ 6838950 w 10000"/>
              <a:gd name="T31" fmla="*/ 3076631 h 10000"/>
              <a:gd name="T32" fmla="*/ 6838950 w 10000"/>
              <a:gd name="T33" fmla="*/ 3349625 h 10000"/>
              <a:gd name="T34" fmla="*/ 6465543 w 10000"/>
              <a:gd name="T35" fmla="*/ 3327517 h 1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0000">
                <a:moveTo>
                  <a:pt x="364" y="8190"/>
                </a:moveTo>
                <a:lnTo>
                  <a:pt x="0" y="6986"/>
                </a:lnTo>
                <a:cubicBezTo>
                  <a:pt x="46" y="6277"/>
                  <a:pt x="93" y="5567"/>
                  <a:pt x="139" y="4858"/>
                </a:cubicBezTo>
                <a:lnTo>
                  <a:pt x="868" y="2308"/>
                </a:lnTo>
                <a:lnTo>
                  <a:pt x="2013" y="1100"/>
                </a:lnTo>
                <a:lnTo>
                  <a:pt x="3473" y="498"/>
                </a:lnTo>
                <a:lnTo>
                  <a:pt x="4496" y="0"/>
                </a:lnTo>
                <a:lnTo>
                  <a:pt x="5174" y="0"/>
                </a:lnTo>
                <a:lnTo>
                  <a:pt x="5989" y="536"/>
                </a:lnTo>
                <a:lnTo>
                  <a:pt x="7031" y="853"/>
                </a:lnTo>
                <a:lnTo>
                  <a:pt x="8022" y="1559"/>
                </a:lnTo>
                <a:lnTo>
                  <a:pt x="8473" y="2308"/>
                </a:lnTo>
                <a:lnTo>
                  <a:pt x="9185" y="3867"/>
                </a:lnTo>
                <a:lnTo>
                  <a:pt x="9740" y="6171"/>
                </a:lnTo>
                <a:cubicBezTo>
                  <a:pt x="9810" y="6643"/>
                  <a:pt x="9879" y="7116"/>
                  <a:pt x="9949" y="7588"/>
                </a:cubicBezTo>
                <a:cubicBezTo>
                  <a:pt x="9966" y="8120"/>
                  <a:pt x="9983" y="8653"/>
                  <a:pt x="10000" y="9185"/>
                </a:cubicBezTo>
                <a:lnTo>
                  <a:pt x="10000" y="10000"/>
                </a:lnTo>
                <a:cubicBezTo>
                  <a:pt x="9844" y="9964"/>
                  <a:pt x="9610" y="9970"/>
                  <a:pt x="9454" y="9934"/>
                </a:cubicBezTo>
              </a:path>
            </a:pathLst>
          </a:custGeom>
          <a:noFill/>
          <a:ln w="76200" cmpd="sng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2406650" y="2668588"/>
            <a:ext cx="2857500" cy="908050"/>
          </a:xfrm>
          <a:custGeom>
            <a:avLst/>
            <a:gdLst>
              <a:gd name="T0" fmla="*/ 2494230 w 10013"/>
              <a:gd name="T1" fmla="*/ 649836 h 10000"/>
              <a:gd name="T2" fmla="*/ 2479676 w 10013"/>
              <a:gd name="T3" fmla="*/ 613568 h 10000"/>
              <a:gd name="T4" fmla="*/ 1680894 w 10013"/>
              <a:gd name="T5" fmla="*/ 521305 h 10000"/>
              <a:gd name="T6" fmla="*/ 1158932 w 10013"/>
              <a:gd name="T7" fmla="*/ 856359 h 10000"/>
              <a:gd name="T8" fmla="*/ 871839 w 10013"/>
              <a:gd name="T9" fmla="*/ 892718 h 10000"/>
              <a:gd name="T10" fmla="*/ 523674 w 10013"/>
              <a:gd name="T11" fmla="*/ 699194 h 10000"/>
              <a:gd name="T12" fmla="*/ 11130 w 10013"/>
              <a:gd name="T13" fmla="*/ 535758 h 10000"/>
              <a:gd name="T14" fmla="*/ 230302 w 10013"/>
              <a:gd name="T15" fmla="*/ 256335 h 10000"/>
              <a:gd name="T16" fmla="*/ 905229 w 10013"/>
              <a:gd name="T17" fmla="*/ 276878 h 10000"/>
              <a:gd name="T18" fmla="*/ 1350708 w 10013"/>
              <a:gd name="T19" fmla="*/ 2091 h 10000"/>
              <a:gd name="T20" fmla="*/ 1782775 w 10013"/>
              <a:gd name="T21" fmla="*/ 162436 h 10000"/>
              <a:gd name="T22" fmla="*/ 2151202 w 10013"/>
              <a:gd name="T23" fmla="*/ 375412 h 10000"/>
              <a:gd name="T24" fmla="*/ 2632069 w 10013"/>
              <a:gd name="T25" fmla="*/ 561119 h 10000"/>
              <a:gd name="T26" fmla="*/ 2857520 w 10013"/>
              <a:gd name="T27" fmla="*/ 610295 h 1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13" h="10000">
                <a:moveTo>
                  <a:pt x="8740" y="7149"/>
                </a:moveTo>
                <a:cubicBezTo>
                  <a:pt x="8690" y="7135"/>
                  <a:pt x="9116" y="6898"/>
                  <a:pt x="8689" y="6750"/>
                </a:cubicBezTo>
                <a:cubicBezTo>
                  <a:pt x="8261" y="6600"/>
                  <a:pt x="6661" y="5291"/>
                  <a:pt x="5890" y="5735"/>
                </a:cubicBezTo>
                <a:cubicBezTo>
                  <a:pt x="5119" y="6180"/>
                  <a:pt x="4533" y="8741"/>
                  <a:pt x="4061" y="9421"/>
                </a:cubicBezTo>
                <a:cubicBezTo>
                  <a:pt x="3589" y="10101"/>
                  <a:pt x="3426" y="10109"/>
                  <a:pt x="3055" y="9821"/>
                </a:cubicBezTo>
                <a:cubicBezTo>
                  <a:pt x="2684" y="9533"/>
                  <a:pt x="2338" y="8346"/>
                  <a:pt x="1835" y="7692"/>
                </a:cubicBezTo>
                <a:cubicBezTo>
                  <a:pt x="1332" y="7038"/>
                  <a:pt x="210" y="6706"/>
                  <a:pt x="39" y="5894"/>
                </a:cubicBezTo>
                <a:cubicBezTo>
                  <a:pt x="-132" y="5082"/>
                  <a:pt x="285" y="3295"/>
                  <a:pt x="807" y="2820"/>
                </a:cubicBezTo>
                <a:cubicBezTo>
                  <a:pt x="1329" y="2345"/>
                  <a:pt x="2518" y="3514"/>
                  <a:pt x="3172" y="3046"/>
                </a:cubicBezTo>
                <a:cubicBezTo>
                  <a:pt x="3826" y="2581"/>
                  <a:pt x="4221" y="233"/>
                  <a:pt x="4733" y="23"/>
                </a:cubicBezTo>
                <a:cubicBezTo>
                  <a:pt x="5245" y="-186"/>
                  <a:pt x="5780" y="1103"/>
                  <a:pt x="6247" y="1787"/>
                </a:cubicBezTo>
                <a:cubicBezTo>
                  <a:pt x="6714" y="2472"/>
                  <a:pt x="7109" y="3467"/>
                  <a:pt x="7538" y="4130"/>
                </a:cubicBezTo>
                <a:cubicBezTo>
                  <a:pt x="7967" y="4789"/>
                  <a:pt x="8834" y="5673"/>
                  <a:pt x="9223" y="6173"/>
                </a:cubicBezTo>
                <a:cubicBezTo>
                  <a:pt x="9614" y="6674"/>
                  <a:pt x="9837" y="6501"/>
                  <a:pt x="10013" y="6714"/>
                </a:cubicBezTo>
              </a:path>
            </a:pathLst>
          </a:custGeom>
          <a:solidFill>
            <a:srgbClr val="FFFFCC">
              <a:alpha val="50196"/>
            </a:srgbClr>
          </a:solidFill>
          <a:ln w="57150">
            <a:solidFill>
              <a:srgbClr val="FF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546475" y="1165225"/>
            <a:ext cx="30638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nl-NL" sz="2800" i="1">
                <a:solidFill>
                  <a:srgbClr val="FFFFFF"/>
                </a:solidFill>
                <a:latin typeface="Arial" charset="0"/>
                <a:cs typeface="Arial" charset="0"/>
              </a:rPr>
              <a:t>Secundair</a:t>
            </a:r>
            <a:r>
              <a:rPr lang="nl-NL" sz="280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nl-NL" sz="2800" i="1">
                <a:solidFill>
                  <a:srgbClr val="FFFFFF"/>
                </a:solidFill>
                <a:latin typeface="Arial" charset="0"/>
                <a:cs typeface="Arial" charset="0"/>
              </a:rPr>
              <a:t>Retroperitoneale</a:t>
            </a:r>
            <a:r>
              <a:rPr lang="nl-NL" sz="2800">
                <a:solidFill>
                  <a:srgbClr val="FFFFFF"/>
                </a:solidFill>
                <a:latin typeface="Arial" charset="0"/>
                <a:cs typeface="Arial" charset="0"/>
              </a:rPr>
              <a:t> organen</a:t>
            </a:r>
          </a:p>
        </p:txBody>
      </p:sp>
      <p:sp>
        <p:nvSpPr>
          <p:cNvPr id="17" name="Freeform 16"/>
          <p:cNvSpPr/>
          <p:nvPr/>
        </p:nvSpPr>
        <p:spPr>
          <a:xfrm>
            <a:off x="1600200" y="3276600"/>
            <a:ext cx="6696075" cy="3086100"/>
          </a:xfrm>
          <a:custGeom>
            <a:avLst/>
            <a:gdLst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48075 w 6715125"/>
              <a:gd name="connsiteY17" fmla="*/ 57150 h 3124200"/>
              <a:gd name="connsiteX18" fmla="*/ 3295650 w 6715125"/>
              <a:gd name="connsiteY18" fmla="*/ 142875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38550 w 6715125"/>
              <a:gd name="connsiteY17" fmla="*/ 95250 h 3124200"/>
              <a:gd name="connsiteX18" fmla="*/ 3295650 w 6715125"/>
              <a:gd name="connsiteY18" fmla="*/ 142875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38550 w 6715125"/>
              <a:gd name="connsiteY17" fmla="*/ 95250 h 3124200"/>
              <a:gd name="connsiteX18" fmla="*/ 3305175 w 6715125"/>
              <a:gd name="connsiteY18" fmla="*/ 171450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324600 w 6715125"/>
              <a:gd name="connsiteY11" fmla="*/ 762000 h 3086100"/>
              <a:gd name="connsiteX12" fmla="*/ 5867400 w 6715125"/>
              <a:gd name="connsiteY12" fmla="*/ 409575 h 3086100"/>
              <a:gd name="connsiteX13" fmla="*/ 5534025 w 6715125"/>
              <a:gd name="connsiteY13" fmla="*/ 228600 h 3086100"/>
              <a:gd name="connsiteX14" fmla="*/ 4991100 w 6715125"/>
              <a:gd name="connsiteY14" fmla="*/ 114300 h 3086100"/>
              <a:gd name="connsiteX15" fmla="*/ 4286250 w 6715125"/>
              <a:gd name="connsiteY15" fmla="*/ 76200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876425 w 6715125"/>
              <a:gd name="connsiteY20" fmla="*/ 41910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324600 w 6715125"/>
              <a:gd name="connsiteY11" fmla="*/ 790575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876425 w 6715125"/>
              <a:gd name="connsiteY20" fmla="*/ 44767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324600 w 6715125"/>
              <a:gd name="connsiteY11" fmla="*/ 790575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809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80975 h 3114675"/>
              <a:gd name="connsiteX15" fmla="*/ 4286250 w 6715125"/>
              <a:gd name="connsiteY15" fmla="*/ 133350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57200 h 3086100"/>
              <a:gd name="connsiteX13" fmla="*/ 5543550 w 6715125"/>
              <a:gd name="connsiteY13" fmla="*/ 266700 h 3086100"/>
              <a:gd name="connsiteX14" fmla="*/ 4991100 w 6715125"/>
              <a:gd name="connsiteY14" fmla="*/ 152400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57200 h 3086100"/>
              <a:gd name="connsiteX13" fmla="*/ 5543550 w 6715125"/>
              <a:gd name="connsiteY13" fmla="*/ 266700 h 3086100"/>
              <a:gd name="connsiteX14" fmla="*/ 5010150 w 6715125"/>
              <a:gd name="connsiteY14" fmla="*/ 142875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28625 h 3086100"/>
              <a:gd name="connsiteX13" fmla="*/ 5543550 w 6715125"/>
              <a:gd name="connsiteY13" fmla="*/ 266700 h 3086100"/>
              <a:gd name="connsiteX14" fmla="*/ 5010150 w 6715125"/>
              <a:gd name="connsiteY14" fmla="*/ 142875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305175 w 6696075"/>
              <a:gd name="connsiteY18" fmla="*/ 133350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76200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47625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96075" h="3086100">
                <a:moveTo>
                  <a:pt x="0" y="247650"/>
                </a:moveTo>
                <a:lnTo>
                  <a:pt x="47625" y="771525"/>
                </a:lnTo>
                <a:lnTo>
                  <a:pt x="457200" y="1847850"/>
                </a:lnTo>
                <a:lnTo>
                  <a:pt x="1181100" y="2686050"/>
                </a:lnTo>
                <a:lnTo>
                  <a:pt x="1876425" y="3076575"/>
                </a:lnTo>
                <a:lnTo>
                  <a:pt x="2990850" y="3067050"/>
                </a:lnTo>
                <a:lnTo>
                  <a:pt x="4057650" y="3086100"/>
                </a:lnTo>
                <a:lnTo>
                  <a:pt x="5000625" y="2876550"/>
                </a:lnTo>
                <a:lnTo>
                  <a:pt x="5867400" y="2324100"/>
                </a:lnTo>
                <a:lnTo>
                  <a:pt x="6543675" y="1666875"/>
                </a:lnTo>
                <a:lnTo>
                  <a:pt x="6696075" y="809625"/>
                </a:lnTo>
                <a:lnTo>
                  <a:pt x="6286500" y="790575"/>
                </a:lnTo>
                <a:lnTo>
                  <a:pt x="5867400" y="428625"/>
                </a:lnTo>
                <a:lnTo>
                  <a:pt x="5543550" y="266700"/>
                </a:lnTo>
                <a:lnTo>
                  <a:pt x="5010150" y="142875"/>
                </a:lnTo>
                <a:lnTo>
                  <a:pt x="4286250" y="104775"/>
                </a:lnTo>
                <a:lnTo>
                  <a:pt x="4029075" y="0"/>
                </a:lnTo>
                <a:lnTo>
                  <a:pt x="3638550" y="57150"/>
                </a:lnTo>
                <a:lnTo>
                  <a:pt x="3238500" y="47625"/>
                </a:lnTo>
                <a:lnTo>
                  <a:pt x="2524125" y="9525"/>
                </a:lnTo>
                <a:lnTo>
                  <a:pt x="1905000" y="438150"/>
                </a:lnTo>
                <a:lnTo>
                  <a:pt x="1619250" y="400050"/>
                </a:lnTo>
                <a:lnTo>
                  <a:pt x="1304925" y="180975"/>
                </a:lnTo>
                <a:lnTo>
                  <a:pt x="866775" y="76200"/>
                </a:lnTo>
                <a:lnTo>
                  <a:pt x="400050" y="95250"/>
                </a:lnTo>
                <a:lnTo>
                  <a:pt x="0" y="247650"/>
                </a:lnTo>
                <a:close/>
              </a:path>
            </a:pathLst>
          </a:custGeom>
          <a:blipFill dpi="0" rotWithShape="1">
            <a:blip r:embed="rId4">
              <a:alphaModFix amt="73000"/>
            </a:blip>
            <a:srcRect/>
            <a:tile tx="0" ty="0" sx="100000" sy="100000" flip="none" algn="tl"/>
          </a:blipFill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 flipH="1">
            <a:off x="2584450" y="1444625"/>
            <a:ext cx="1547813" cy="373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5961063" y="1411288"/>
            <a:ext cx="1905000" cy="1501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1670050" y="3217863"/>
            <a:ext cx="6243638" cy="801688"/>
          </a:xfrm>
          <a:custGeom>
            <a:avLst/>
            <a:gdLst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872088 w 6242755"/>
              <a:gd name="connsiteY5" fmla="*/ 0 h 801511"/>
              <a:gd name="connsiteX6" fmla="*/ 3567288 w 6242755"/>
              <a:gd name="connsiteY6" fmla="*/ 11289 h 801511"/>
              <a:gd name="connsiteX7" fmla="*/ 3375377 w 6242755"/>
              <a:gd name="connsiteY7" fmla="*/ 124178 h 801511"/>
              <a:gd name="connsiteX8" fmla="*/ 3160888 w 6242755"/>
              <a:gd name="connsiteY8" fmla="*/ 67734 h 801511"/>
              <a:gd name="connsiteX9" fmla="*/ 2427111 w 6242755"/>
              <a:gd name="connsiteY9" fmla="*/ 90311 h 801511"/>
              <a:gd name="connsiteX10" fmla="*/ 2099733 w 6242755"/>
              <a:gd name="connsiteY10" fmla="*/ 282223 h 801511"/>
              <a:gd name="connsiteX11" fmla="*/ 1783644 w 6242755"/>
              <a:gd name="connsiteY11" fmla="*/ 474134 h 801511"/>
              <a:gd name="connsiteX12" fmla="*/ 1580444 w 6242755"/>
              <a:gd name="connsiteY12" fmla="*/ 451556 h 801511"/>
              <a:gd name="connsiteX13" fmla="*/ 1241777 w 6242755"/>
              <a:gd name="connsiteY13" fmla="*/ 237067 h 801511"/>
              <a:gd name="connsiteX14" fmla="*/ 824088 w 6242755"/>
              <a:gd name="connsiteY14" fmla="*/ 124178 h 801511"/>
              <a:gd name="connsiteX15" fmla="*/ 338666 w 6242755"/>
              <a:gd name="connsiteY15" fmla="*/ 135467 h 801511"/>
              <a:gd name="connsiteX16" fmla="*/ 225777 w 6242755"/>
              <a:gd name="connsiteY16" fmla="*/ 158045 h 801511"/>
              <a:gd name="connsiteX17" fmla="*/ 0 w 6242755"/>
              <a:gd name="connsiteY17" fmla="*/ 259645 h 801511"/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872088 w 6242755"/>
              <a:gd name="connsiteY5" fmla="*/ 0 h 801511"/>
              <a:gd name="connsiteX6" fmla="*/ 3567288 w 6242755"/>
              <a:gd name="connsiteY6" fmla="*/ 11289 h 801511"/>
              <a:gd name="connsiteX7" fmla="*/ 3160888 w 6242755"/>
              <a:gd name="connsiteY7" fmla="*/ 67734 h 801511"/>
              <a:gd name="connsiteX8" fmla="*/ 2427111 w 6242755"/>
              <a:gd name="connsiteY8" fmla="*/ 90311 h 801511"/>
              <a:gd name="connsiteX9" fmla="*/ 2099733 w 6242755"/>
              <a:gd name="connsiteY9" fmla="*/ 282223 h 801511"/>
              <a:gd name="connsiteX10" fmla="*/ 1783644 w 6242755"/>
              <a:gd name="connsiteY10" fmla="*/ 474134 h 801511"/>
              <a:gd name="connsiteX11" fmla="*/ 1580444 w 6242755"/>
              <a:gd name="connsiteY11" fmla="*/ 451556 h 801511"/>
              <a:gd name="connsiteX12" fmla="*/ 1241777 w 6242755"/>
              <a:gd name="connsiteY12" fmla="*/ 237067 h 801511"/>
              <a:gd name="connsiteX13" fmla="*/ 824088 w 6242755"/>
              <a:gd name="connsiteY13" fmla="*/ 124178 h 801511"/>
              <a:gd name="connsiteX14" fmla="*/ 338666 w 6242755"/>
              <a:gd name="connsiteY14" fmla="*/ 135467 h 801511"/>
              <a:gd name="connsiteX15" fmla="*/ 225777 w 6242755"/>
              <a:gd name="connsiteY15" fmla="*/ 158045 h 801511"/>
              <a:gd name="connsiteX16" fmla="*/ 0 w 6242755"/>
              <a:gd name="connsiteY16" fmla="*/ 259645 h 801511"/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872088 w 6242755"/>
              <a:gd name="connsiteY5" fmla="*/ 0 h 801511"/>
              <a:gd name="connsiteX6" fmla="*/ 3567288 w 6242755"/>
              <a:gd name="connsiteY6" fmla="*/ 11289 h 801511"/>
              <a:gd name="connsiteX7" fmla="*/ 3160888 w 6242755"/>
              <a:gd name="connsiteY7" fmla="*/ 67734 h 801511"/>
              <a:gd name="connsiteX8" fmla="*/ 2438400 w 6242755"/>
              <a:gd name="connsiteY8" fmla="*/ 45155 h 801511"/>
              <a:gd name="connsiteX9" fmla="*/ 2099733 w 6242755"/>
              <a:gd name="connsiteY9" fmla="*/ 282223 h 801511"/>
              <a:gd name="connsiteX10" fmla="*/ 1783644 w 6242755"/>
              <a:gd name="connsiteY10" fmla="*/ 474134 h 801511"/>
              <a:gd name="connsiteX11" fmla="*/ 1580444 w 6242755"/>
              <a:gd name="connsiteY11" fmla="*/ 451556 h 801511"/>
              <a:gd name="connsiteX12" fmla="*/ 1241777 w 6242755"/>
              <a:gd name="connsiteY12" fmla="*/ 237067 h 801511"/>
              <a:gd name="connsiteX13" fmla="*/ 824088 w 6242755"/>
              <a:gd name="connsiteY13" fmla="*/ 124178 h 801511"/>
              <a:gd name="connsiteX14" fmla="*/ 338666 w 6242755"/>
              <a:gd name="connsiteY14" fmla="*/ 135467 h 801511"/>
              <a:gd name="connsiteX15" fmla="*/ 225777 w 6242755"/>
              <a:gd name="connsiteY15" fmla="*/ 158045 h 801511"/>
              <a:gd name="connsiteX16" fmla="*/ 0 w 6242755"/>
              <a:gd name="connsiteY16" fmla="*/ 259645 h 801511"/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872088 w 6242755"/>
              <a:gd name="connsiteY5" fmla="*/ 0 h 801511"/>
              <a:gd name="connsiteX6" fmla="*/ 3589866 w 6242755"/>
              <a:gd name="connsiteY6" fmla="*/ 67734 h 801511"/>
              <a:gd name="connsiteX7" fmla="*/ 3160888 w 6242755"/>
              <a:gd name="connsiteY7" fmla="*/ 67734 h 801511"/>
              <a:gd name="connsiteX8" fmla="*/ 2438400 w 6242755"/>
              <a:gd name="connsiteY8" fmla="*/ 45155 h 801511"/>
              <a:gd name="connsiteX9" fmla="*/ 2099733 w 6242755"/>
              <a:gd name="connsiteY9" fmla="*/ 282223 h 801511"/>
              <a:gd name="connsiteX10" fmla="*/ 1783644 w 6242755"/>
              <a:gd name="connsiteY10" fmla="*/ 474134 h 801511"/>
              <a:gd name="connsiteX11" fmla="*/ 1580444 w 6242755"/>
              <a:gd name="connsiteY11" fmla="*/ 451556 h 801511"/>
              <a:gd name="connsiteX12" fmla="*/ 1241777 w 6242755"/>
              <a:gd name="connsiteY12" fmla="*/ 237067 h 801511"/>
              <a:gd name="connsiteX13" fmla="*/ 824088 w 6242755"/>
              <a:gd name="connsiteY13" fmla="*/ 124178 h 801511"/>
              <a:gd name="connsiteX14" fmla="*/ 338666 w 6242755"/>
              <a:gd name="connsiteY14" fmla="*/ 135467 h 801511"/>
              <a:gd name="connsiteX15" fmla="*/ 225777 w 6242755"/>
              <a:gd name="connsiteY15" fmla="*/ 158045 h 801511"/>
              <a:gd name="connsiteX16" fmla="*/ 0 w 6242755"/>
              <a:gd name="connsiteY16" fmla="*/ 259645 h 801511"/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928532 w 6242755"/>
              <a:gd name="connsiteY5" fmla="*/ 0 h 801511"/>
              <a:gd name="connsiteX6" fmla="*/ 3589866 w 6242755"/>
              <a:gd name="connsiteY6" fmla="*/ 67734 h 801511"/>
              <a:gd name="connsiteX7" fmla="*/ 3160888 w 6242755"/>
              <a:gd name="connsiteY7" fmla="*/ 67734 h 801511"/>
              <a:gd name="connsiteX8" fmla="*/ 2438400 w 6242755"/>
              <a:gd name="connsiteY8" fmla="*/ 45155 h 801511"/>
              <a:gd name="connsiteX9" fmla="*/ 2099733 w 6242755"/>
              <a:gd name="connsiteY9" fmla="*/ 282223 h 801511"/>
              <a:gd name="connsiteX10" fmla="*/ 1783644 w 6242755"/>
              <a:gd name="connsiteY10" fmla="*/ 474134 h 801511"/>
              <a:gd name="connsiteX11" fmla="*/ 1580444 w 6242755"/>
              <a:gd name="connsiteY11" fmla="*/ 451556 h 801511"/>
              <a:gd name="connsiteX12" fmla="*/ 1241777 w 6242755"/>
              <a:gd name="connsiteY12" fmla="*/ 237067 h 801511"/>
              <a:gd name="connsiteX13" fmla="*/ 824088 w 6242755"/>
              <a:gd name="connsiteY13" fmla="*/ 124178 h 801511"/>
              <a:gd name="connsiteX14" fmla="*/ 338666 w 6242755"/>
              <a:gd name="connsiteY14" fmla="*/ 135467 h 801511"/>
              <a:gd name="connsiteX15" fmla="*/ 225777 w 6242755"/>
              <a:gd name="connsiteY15" fmla="*/ 158045 h 801511"/>
              <a:gd name="connsiteX16" fmla="*/ 0 w 6242755"/>
              <a:gd name="connsiteY16" fmla="*/ 259645 h 80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242755" h="801511">
                <a:moveTo>
                  <a:pt x="6242755" y="801511"/>
                </a:moveTo>
                <a:lnTo>
                  <a:pt x="5802488" y="440267"/>
                </a:lnTo>
                <a:lnTo>
                  <a:pt x="5486400" y="270934"/>
                </a:lnTo>
                <a:lnTo>
                  <a:pt x="4944533" y="146756"/>
                </a:lnTo>
                <a:lnTo>
                  <a:pt x="4210755" y="112889"/>
                </a:lnTo>
                <a:lnTo>
                  <a:pt x="3928532" y="0"/>
                </a:lnTo>
                <a:lnTo>
                  <a:pt x="3589866" y="67734"/>
                </a:lnTo>
                <a:cubicBezTo>
                  <a:pt x="3454399" y="86549"/>
                  <a:pt x="3352799" y="71497"/>
                  <a:pt x="3160888" y="67734"/>
                </a:cubicBezTo>
                <a:cubicBezTo>
                  <a:pt x="2968977" y="63971"/>
                  <a:pt x="2679229" y="52681"/>
                  <a:pt x="2438400" y="45155"/>
                </a:cubicBezTo>
                <a:lnTo>
                  <a:pt x="2099733" y="282223"/>
                </a:lnTo>
                <a:lnTo>
                  <a:pt x="1783644" y="474134"/>
                </a:lnTo>
                <a:lnTo>
                  <a:pt x="1580444" y="451556"/>
                </a:lnTo>
                <a:lnTo>
                  <a:pt x="1241777" y="237067"/>
                </a:lnTo>
                <a:lnTo>
                  <a:pt x="824088" y="124178"/>
                </a:lnTo>
                <a:lnTo>
                  <a:pt x="338666" y="135467"/>
                </a:lnTo>
                <a:lnTo>
                  <a:pt x="225777" y="158045"/>
                </a:lnTo>
                <a:lnTo>
                  <a:pt x="0" y="259645"/>
                </a:lnTo>
              </a:path>
            </a:pathLst>
          </a:custGeom>
          <a:ln w="76200">
            <a:solidFill>
              <a:srgbClr val="FF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C170E-D12D-483D-AD33-A562764EA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9" name="Text Box 12">
            <a:extLst>
              <a:ext uri="{FF2B5EF4-FFF2-40B4-BE49-F238E27FC236}">
                <a16:creationId xmlns:a16="http://schemas.microsoft.com/office/drawing/2014/main" id="{A0D9687B-8BBA-47F9-99BD-8138698F6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719" y="6565643"/>
            <a:ext cx="3440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Bron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: Nat. </a:t>
            </a:r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Libr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. Med, Visible Human Female</a:t>
            </a:r>
          </a:p>
        </p:txBody>
      </p:sp>
      <p:pic>
        <p:nvPicPr>
          <p:cNvPr id="11" name="Picture 4">
            <a:hlinkClick r:id="rId6"/>
            <a:extLst>
              <a:ext uri="{FF2B5EF4-FFF2-40B4-BE49-F238E27FC236}">
                <a16:creationId xmlns:a16="http://schemas.microsoft.com/office/drawing/2014/main" id="{908E5C7C-C705-488D-8765-781DED0A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82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66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33036" y="-225202"/>
            <a:ext cx="8856662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dirty="0" err="1">
                <a:solidFill>
                  <a:schemeClr val="bg1"/>
                </a:solidFill>
              </a:rPr>
              <a:t>Filmpje</a:t>
            </a:r>
            <a:r>
              <a:rPr lang="en-GB" dirty="0">
                <a:solidFill>
                  <a:schemeClr val="bg1"/>
                </a:solidFill>
              </a:rPr>
              <a:t> colon </a:t>
            </a:r>
            <a:r>
              <a:rPr lang="en-GB" dirty="0" err="1">
                <a:solidFill>
                  <a:schemeClr val="bg1"/>
                </a:solidFill>
              </a:rPr>
              <a:t>descendens</a:t>
            </a:r>
            <a:r>
              <a:rPr lang="en-GB" dirty="0">
                <a:solidFill>
                  <a:schemeClr val="bg1"/>
                </a:solidFill>
              </a:rPr>
              <a:t> sec. </a:t>
            </a:r>
            <a:r>
              <a:rPr lang="en-GB" dirty="0" err="1">
                <a:solidFill>
                  <a:schemeClr val="bg1"/>
                </a:solidFill>
              </a:rPr>
              <a:t>retroperitoneaal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colon desc sec retro">
            <a:hlinkClick r:id="" action="ppaction://media"/>
            <a:extLst>
              <a:ext uri="{FF2B5EF4-FFF2-40B4-BE49-F238E27FC236}">
                <a16:creationId xmlns:a16="http://schemas.microsoft.com/office/drawing/2014/main" id="{0639F083-71CD-4FCE-8528-281B5C0D5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B9C023-2F99-4ECE-96BC-529CEDABAFB0}"/>
              </a:ext>
            </a:extLst>
          </p:cNvPr>
          <p:cNvSpPr txBox="1">
            <a:spLocks/>
          </p:cNvSpPr>
          <p:nvPr/>
        </p:nvSpPr>
        <p:spPr bwMode="auto">
          <a:xfrm>
            <a:off x="197612" y="6357801"/>
            <a:ext cx="8856662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72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GB" sz="1800" b="0" dirty="0">
                <a:solidFill>
                  <a:srgbClr val="003C7D"/>
                </a:solidFill>
                <a:hlinkClick r:id="rId6"/>
              </a:rPr>
              <a:t>http://www.anatomytool.org/content/secondary-retroperitoneal</a:t>
            </a:r>
            <a:r>
              <a:rPr lang="en-GB" sz="1800" b="0" dirty="0">
                <a:solidFill>
                  <a:srgbClr val="003C7D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2D166-E6A1-4969-A392-59EC86179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8" name="Picture 4">
            <a:hlinkClick r:id="rId8"/>
            <a:extLst>
              <a:ext uri="{FF2B5EF4-FFF2-40B4-BE49-F238E27FC236}">
                <a16:creationId xmlns:a16="http://schemas.microsoft.com/office/drawing/2014/main" id="{7303C37E-C73D-4192-A142-DAD2FB987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Secundair retroperitoneaal</a:t>
            </a:r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4075"/>
            <a:ext cx="2764465" cy="228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0" y="950617"/>
            <a:ext cx="1848523" cy="176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89498" y="2883458"/>
            <a:ext cx="52312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3600">
                <a:solidFill>
                  <a:srgbClr val="003C66"/>
                </a:solidFill>
                <a:latin typeface="Calibri"/>
                <a:cs typeface="Arial" charset="0"/>
              </a:rPr>
              <a:t>Secundair retroperitoneaal</a:t>
            </a:r>
          </a:p>
          <a:p>
            <a:pPr algn="ctr">
              <a:defRPr/>
            </a:pPr>
            <a:endParaRPr lang="nl-NL" sz="3600" dirty="0">
              <a:solidFill>
                <a:srgbClr val="003C66"/>
              </a:solidFill>
              <a:latin typeface="Calibri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  <a:t>Zichtbaar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  <a:t>Vast zittend (maar kan los gemaakt worden)</a:t>
            </a:r>
          </a:p>
          <a:p>
            <a:pPr>
              <a:defRPr/>
            </a:pPr>
            <a:br>
              <a:rPr lang="nl-NL" i="1">
                <a:solidFill>
                  <a:srgbClr val="003C66"/>
                </a:solidFill>
                <a:latin typeface="Calibri"/>
                <a:cs typeface="Arial" charset="0"/>
              </a:rPr>
            </a:br>
            <a:r>
              <a:rPr lang="nl-NL" i="1">
                <a:solidFill>
                  <a:srgbClr val="003C66"/>
                </a:solidFill>
                <a:latin typeface="Calibri"/>
                <a:cs typeface="Arial" charset="0"/>
              </a:rPr>
              <a:t>Colon ascendens/descendens, duodenum, pancreas</a:t>
            </a:r>
            <a:endParaRPr lang="nl-NL" sz="3600" i="1" dirty="0">
              <a:solidFill>
                <a:srgbClr val="003C66"/>
              </a:solidFill>
              <a:latin typeface="Calibri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CD7C4-D31A-4C2A-B1AB-8DC1068763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96" t="42245" r="26969" b="12280"/>
          <a:stretch/>
        </p:blipFill>
        <p:spPr>
          <a:xfrm>
            <a:off x="0" y="2635004"/>
            <a:ext cx="1619291" cy="2284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E52573-77ED-4337-9EBF-732EE9BCC932}"/>
              </a:ext>
            </a:extLst>
          </p:cNvPr>
          <p:cNvSpPr txBox="1"/>
          <p:nvPr/>
        </p:nvSpPr>
        <p:spPr>
          <a:xfrm>
            <a:off x="155457" y="346149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chemeClr val="tx2"/>
                </a:solidFill>
              </a:rPr>
              <a:t>*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47767-F80C-4F96-8200-54CA9141D932}"/>
              </a:ext>
            </a:extLst>
          </p:cNvPr>
          <p:cNvSpPr txBox="1"/>
          <p:nvPr/>
        </p:nvSpPr>
        <p:spPr>
          <a:xfrm>
            <a:off x="1097871" y="345422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solidFill>
                  <a:schemeClr val="tx2"/>
                </a:solidFill>
              </a:rPr>
              <a:t>*</a:t>
            </a:r>
            <a:endParaRPr lang="en-US" sz="3600">
              <a:solidFill>
                <a:schemeClr val="tx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69712"/>
            <a:ext cx="3055965" cy="19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2C311-12FA-4BAF-852F-014497893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D4469693-721B-42C9-A74C-41ABDBF9E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hlinkClick r:id="rId7"/>
            <a:extLst>
              <a:ext uri="{FF2B5EF4-FFF2-40B4-BE49-F238E27FC236}">
                <a16:creationId xmlns:a16="http://schemas.microsoft.com/office/drawing/2014/main" id="{76E3B45B-21C9-496E-8A51-622AFD3D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046" y="67200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904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</a:rPr>
              <a:t>Peritoneum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07522" y="2466922"/>
            <a:ext cx="7315200" cy="146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360000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720000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1080000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3600" b="1">
                <a:solidFill>
                  <a:srgbClr val="003C7D"/>
                </a:solidFill>
              </a:rPr>
              <a:t>(primair)</a:t>
            </a:r>
            <a:endParaRPr lang="en-GB" sz="3600" b="1">
              <a:solidFill>
                <a:srgbClr val="003C7D"/>
              </a:solidFill>
            </a:endParaRPr>
          </a:p>
          <a:p>
            <a:pPr algn="ctr"/>
            <a:r>
              <a:rPr lang="en-GB" sz="3600" b="1">
                <a:solidFill>
                  <a:srgbClr val="003C7D"/>
                </a:solidFill>
              </a:rPr>
              <a:t>Retroperitoneaal</a:t>
            </a:r>
            <a:endParaRPr lang="en-GB" sz="3600" b="1" dirty="0">
              <a:solidFill>
                <a:srgbClr val="003C7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71A45-5919-4514-995E-71F15690E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9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</a:rPr>
              <a:t>Peritoneum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07522" y="1399310"/>
            <a:ext cx="731520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360000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720000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1080000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GB" sz="3600" dirty="0">
                <a:solidFill>
                  <a:srgbClr val="003C7D"/>
                </a:solidFill>
              </a:rPr>
              <a:t>De </a:t>
            </a:r>
            <a:r>
              <a:rPr lang="en-GB" sz="3600" dirty="0" err="1">
                <a:solidFill>
                  <a:srgbClr val="003C7D"/>
                </a:solidFill>
              </a:rPr>
              <a:t>structuren</a:t>
            </a:r>
            <a:r>
              <a:rPr lang="en-GB" sz="3600" dirty="0">
                <a:solidFill>
                  <a:srgbClr val="003C7D"/>
                </a:solidFill>
              </a:rPr>
              <a:t> in de </a:t>
            </a:r>
            <a:r>
              <a:rPr lang="en-GB" sz="3600" dirty="0" err="1">
                <a:solidFill>
                  <a:srgbClr val="003C7D"/>
                </a:solidFill>
              </a:rPr>
              <a:t>buik</a:t>
            </a:r>
            <a:r>
              <a:rPr lang="en-GB" sz="3600" dirty="0">
                <a:solidFill>
                  <a:srgbClr val="003C7D"/>
                </a:solidFill>
              </a:rPr>
              <a:t> </a:t>
            </a:r>
            <a:r>
              <a:rPr lang="en-GB" sz="3600" dirty="0" err="1">
                <a:solidFill>
                  <a:srgbClr val="003C7D"/>
                </a:solidFill>
              </a:rPr>
              <a:t>zijn</a:t>
            </a:r>
            <a:r>
              <a:rPr lang="en-GB" sz="3600" dirty="0">
                <a:solidFill>
                  <a:srgbClr val="003C7D"/>
                </a:solidFill>
              </a:rPr>
              <a:t> ‘</a:t>
            </a:r>
            <a:r>
              <a:rPr lang="en-GB" sz="3600" dirty="0" err="1">
                <a:solidFill>
                  <a:srgbClr val="003C7D"/>
                </a:solidFill>
              </a:rPr>
              <a:t>opgehangen</a:t>
            </a:r>
            <a:r>
              <a:rPr lang="en-GB" sz="3600" dirty="0">
                <a:solidFill>
                  <a:srgbClr val="003C7D"/>
                </a:solidFill>
              </a:rPr>
              <a:t> </a:t>
            </a:r>
            <a:r>
              <a:rPr lang="en-GB" sz="3600" dirty="0" err="1">
                <a:solidFill>
                  <a:srgbClr val="003C7D"/>
                </a:solidFill>
              </a:rPr>
              <a:t>aan</a:t>
            </a:r>
            <a:r>
              <a:rPr lang="en-GB" sz="3600" dirty="0">
                <a:solidFill>
                  <a:srgbClr val="003C7D"/>
                </a:solidFill>
              </a:rPr>
              <a:t>’, of </a:t>
            </a:r>
            <a:r>
              <a:rPr lang="en-GB" sz="3600" dirty="0" err="1">
                <a:solidFill>
                  <a:srgbClr val="003C7D"/>
                </a:solidFill>
              </a:rPr>
              <a:t>omgeven</a:t>
            </a:r>
            <a:r>
              <a:rPr lang="en-GB" sz="3600" dirty="0">
                <a:solidFill>
                  <a:srgbClr val="003C7D"/>
                </a:solidFill>
              </a:rPr>
              <a:t> door </a:t>
            </a:r>
            <a:r>
              <a:rPr lang="en-GB" sz="3600" b="1" dirty="0">
                <a:solidFill>
                  <a:srgbClr val="003C7D"/>
                </a:solidFill>
              </a:rPr>
              <a:t>peritoneum</a:t>
            </a:r>
            <a:r>
              <a:rPr lang="en-GB" sz="3600" dirty="0">
                <a:solidFill>
                  <a:srgbClr val="003C7D"/>
                </a:solidFill>
              </a:rPr>
              <a:t>, of </a:t>
            </a:r>
            <a:r>
              <a:rPr lang="en-GB" sz="3600" dirty="0" err="1">
                <a:solidFill>
                  <a:srgbClr val="003C7D"/>
                </a:solidFill>
              </a:rPr>
              <a:t>liggen</a:t>
            </a:r>
            <a:r>
              <a:rPr lang="en-GB" sz="3600" dirty="0">
                <a:solidFill>
                  <a:srgbClr val="003C7D"/>
                </a:solidFill>
              </a:rPr>
              <a:t> </a:t>
            </a:r>
            <a:r>
              <a:rPr lang="en-GB" sz="3600" dirty="0" err="1">
                <a:solidFill>
                  <a:srgbClr val="003C7D"/>
                </a:solidFill>
              </a:rPr>
              <a:t>buiten</a:t>
            </a:r>
            <a:r>
              <a:rPr lang="en-GB" sz="3600" dirty="0">
                <a:solidFill>
                  <a:srgbClr val="003C7D"/>
                </a:solidFill>
              </a:rPr>
              <a:t> </a:t>
            </a:r>
            <a:r>
              <a:rPr lang="en-GB" sz="3600" err="1">
                <a:solidFill>
                  <a:srgbClr val="003C7D"/>
                </a:solidFill>
              </a:rPr>
              <a:t>peritoneale</a:t>
            </a:r>
            <a:r>
              <a:rPr lang="en-GB" sz="3600">
                <a:solidFill>
                  <a:srgbClr val="003C7D"/>
                </a:solidFill>
              </a:rPr>
              <a:t> holte </a:t>
            </a:r>
            <a:r>
              <a:rPr lang="en-GB" sz="3600">
                <a:solidFill>
                  <a:srgbClr val="003C7D"/>
                </a:solidFill>
                <a:sym typeface="Wingdings" panose="05000000000000000000" pitchFamily="2" charset="2"/>
              </a:rPr>
              <a:t></a:t>
            </a:r>
            <a:endParaRPr lang="en-GB" sz="3600" dirty="0">
              <a:solidFill>
                <a:srgbClr val="003C7D"/>
              </a:solidFill>
              <a:sym typeface="Wingdings" panose="05000000000000000000" pitchFamily="2" charset="2"/>
            </a:endParaRPr>
          </a:p>
          <a:p>
            <a:pPr algn="ctr"/>
            <a:endParaRPr lang="en-GB" sz="3600" dirty="0">
              <a:solidFill>
                <a:srgbClr val="003C7D"/>
              </a:solidFill>
            </a:endParaRPr>
          </a:p>
          <a:p>
            <a:pPr algn="ctr"/>
            <a:r>
              <a:rPr lang="en-GB" sz="3600" dirty="0">
                <a:solidFill>
                  <a:srgbClr val="003C7D"/>
                </a:solidFill>
              </a:rPr>
              <a:t>Peritoneum </a:t>
            </a:r>
            <a:r>
              <a:rPr lang="en-GB" sz="3600" dirty="0" err="1">
                <a:solidFill>
                  <a:srgbClr val="003C7D"/>
                </a:solidFill>
              </a:rPr>
              <a:t>bepaalt</a:t>
            </a:r>
            <a:r>
              <a:rPr lang="en-GB" sz="3600" dirty="0">
                <a:solidFill>
                  <a:srgbClr val="003C7D"/>
                </a:solidFill>
              </a:rPr>
              <a:t> </a:t>
            </a:r>
            <a:r>
              <a:rPr lang="en-GB" sz="3600" dirty="0" err="1">
                <a:solidFill>
                  <a:srgbClr val="003C7D"/>
                </a:solidFill>
              </a:rPr>
              <a:t>belangrijkste</a:t>
            </a:r>
            <a:r>
              <a:rPr lang="en-GB" sz="3600" dirty="0">
                <a:solidFill>
                  <a:srgbClr val="003C7D"/>
                </a:solidFill>
              </a:rPr>
              <a:t> </a:t>
            </a:r>
            <a:r>
              <a:rPr lang="en-GB" sz="3600" dirty="0" err="1">
                <a:solidFill>
                  <a:srgbClr val="003C7D"/>
                </a:solidFill>
              </a:rPr>
              <a:t>orientatie</a:t>
            </a:r>
            <a:endParaRPr lang="en-GB" sz="3600" dirty="0">
              <a:solidFill>
                <a:srgbClr val="003C7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4B2A6-F4AB-47AB-9CFB-8DD3A7D02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9" name="Picture 4">
            <a:hlinkClick r:id="rId3"/>
            <a:extLst>
              <a:ext uri="{FF2B5EF4-FFF2-40B4-BE49-F238E27FC236}">
                <a16:creationId xmlns:a16="http://schemas.microsoft.com/office/drawing/2014/main" id="{BCC0A862-2D48-4EBD-A5F4-15A279890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21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D:\My Dropbox\ACTIVE\Anatomische programma's\humanbrowser Daniels VH viewer nieuwe versie\cryotrans\18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0"/>
            <a:ext cx="8283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425575" y="700088"/>
            <a:ext cx="6838950" cy="3349625"/>
            <a:chOff x="898" y="441"/>
            <a:chExt cx="4308" cy="2110"/>
          </a:xfrm>
        </p:grpSpPr>
        <p:sp>
          <p:nvSpPr>
            <p:cNvPr id="6" name="Freeform 5"/>
            <p:cNvSpPr/>
            <p:nvPr/>
          </p:nvSpPr>
          <p:spPr>
            <a:xfrm>
              <a:off x="1052" y="2027"/>
              <a:ext cx="3933" cy="505"/>
            </a:xfrm>
            <a:custGeom>
              <a:avLst/>
              <a:gdLst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375377 w 6242755"/>
                <a:gd name="connsiteY7" fmla="*/ 124178 h 801511"/>
                <a:gd name="connsiteX8" fmla="*/ 3160888 w 6242755"/>
                <a:gd name="connsiteY8" fmla="*/ 67734 h 801511"/>
                <a:gd name="connsiteX9" fmla="*/ 2427111 w 6242755"/>
                <a:gd name="connsiteY9" fmla="*/ 90311 h 801511"/>
                <a:gd name="connsiteX10" fmla="*/ 2099733 w 6242755"/>
                <a:gd name="connsiteY10" fmla="*/ 282223 h 801511"/>
                <a:gd name="connsiteX11" fmla="*/ 1783644 w 6242755"/>
                <a:gd name="connsiteY11" fmla="*/ 474134 h 801511"/>
                <a:gd name="connsiteX12" fmla="*/ 1580444 w 6242755"/>
                <a:gd name="connsiteY12" fmla="*/ 451556 h 801511"/>
                <a:gd name="connsiteX13" fmla="*/ 1241777 w 6242755"/>
                <a:gd name="connsiteY13" fmla="*/ 237067 h 801511"/>
                <a:gd name="connsiteX14" fmla="*/ 824088 w 6242755"/>
                <a:gd name="connsiteY14" fmla="*/ 124178 h 801511"/>
                <a:gd name="connsiteX15" fmla="*/ 338666 w 6242755"/>
                <a:gd name="connsiteY15" fmla="*/ 135467 h 801511"/>
                <a:gd name="connsiteX16" fmla="*/ 225777 w 6242755"/>
                <a:gd name="connsiteY16" fmla="*/ 158045 h 801511"/>
                <a:gd name="connsiteX17" fmla="*/ 0 w 6242755"/>
                <a:gd name="connsiteY17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160888 w 6242755"/>
                <a:gd name="connsiteY7" fmla="*/ 67734 h 801511"/>
                <a:gd name="connsiteX8" fmla="*/ 2427111 w 6242755"/>
                <a:gd name="connsiteY8" fmla="*/ 90311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89866 w 6242755"/>
                <a:gd name="connsiteY6" fmla="*/ 67734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928532 w 6242755"/>
                <a:gd name="connsiteY5" fmla="*/ 0 h 801511"/>
                <a:gd name="connsiteX6" fmla="*/ 3589866 w 6242755"/>
                <a:gd name="connsiteY6" fmla="*/ 67734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42755" h="801511">
                  <a:moveTo>
                    <a:pt x="6242755" y="801511"/>
                  </a:moveTo>
                  <a:lnTo>
                    <a:pt x="5802488" y="440267"/>
                  </a:lnTo>
                  <a:lnTo>
                    <a:pt x="5486400" y="270934"/>
                  </a:lnTo>
                  <a:lnTo>
                    <a:pt x="4944533" y="146756"/>
                  </a:lnTo>
                  <a:lnTo>
                    <a:pt x="4210755" y="112889"/>
                  </a:lnTo>
                  <a:lnTo>
                    <a:pt x="3928532" y="0"/>
                  </a:lnTo>
                  <a:lnTo>
                    <a:pt x="3589866" y="67734"/>
                  </a:lnTo>
                  <a:cubicBezTo>
                    <a:pt x="3454399" y="86549"/>
                    <a:pt x="3352799" y="71497"/>
                    <a:pt x="3160888" y="67734"/>
                  </a:cubicBezTo>
                  <a:cubicBezTo>
                    <a:pt x="2968977" y="63971"/>
                    <a:pt x="2679229" y="52681"/>
                    <a:pt x="2438400" y="45155"/>
                  </a:cubicBezTo>
                  <a:lnTo>
                    <a:pt x="2099733" y="282223"/>
                  </a:lnTo>
                  <a:lnTo>
                    <a:pt x="1783644" y="474134"/>
                  </a:lnTo>
                  <a:lnTo>
                    <a:pt x="1580444" y="451556"/>
                  </a:lnTo>
                  <a:lnTo>
                    <a:pt x="1241777" y="237067"/>
                  </a:lnTo>
                  <a:lnTo>
                    <a:pt x="824088" y="124178"/>
                  </a:lnTo>
                  <a:lnTo>
                    <a:pt x="338666" y="135467"/>
                  </a:lnTo>
                  <a:lnTo>
                    <a:pt x="225777" y="158045"/>
                  </a:lnTo>
                  <a:lnTo>
                    <a:pt x="0" y="259645"/>
                  </a:lnTo>
                </a:path>
              </a:pathLst>
            </a:custGeom>
            <a:ln w="7620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898" y="441"/>
              <a:ext cx="4308" cy="2110"/>
            </a:xfrm>
            <a:custGeom>
              <a:avLst/>
              <a:gdLst>
                <a:gd name="T0" fmla="*/ 270822 w 10000"/>
                <a:gd name="T1" fmla="*/ 2776504 h 10000"/>
                <a:gd name="T2" fmla="*/ 0 w 10000"/>
                <a:gd name="T3" fmla="*/ 2340048 h 10000"/>
                <a:gd name="T4" fmla="*/ 95061 w 10000"/>
                <a:gd name="T5" fmla="*/ 1627248 h 10000"/>
                <a:gd name="T6" fmla="*/ 593621 w 10000"/>
                <a:gd name="T7" fmla="*/ 773093 h 10000"/>
                <a:gd name="T8" fmla="*/ 1376681 w 10000"/>
                <a:gd name="T9" fmla="*/ 368459 h 10000"/>
                <a:gd name="T10" fmla="*/ 2375167 w 10000"/>
                <a:gd name="T11" fmla="*/ 166811 h 10000"/>
                <a:gd name="T12" fmla="*/ 3074792 w 10000"/>
                <a:gd name="T13" fmla="*/ 0 h 10000"/>
                <a:gd name="T14" fmla="*/ 3538473 w 10000"/>
                <a:gd name="T15" fmla="*/ 0 h 10000"/>
                <a:gd name="T16" fmla="*/ 4095847 w 10000"/>
                <a:gd name="T17" fmla="*/ 179540 h 10000"/>
                <a:gd name="T18" fmla="*/ 4808466 w 10000"/>
                <a:gd name="T19" fmla="*/ 285723 h 10000"/>
                <a:gd name="T20" fmla="*/ 5486206 w 10000"/>
                <a:gd name="T21" fmla="*/ 522207 h 10000"/>
                <a:gd name="T22" fmla="*/ 5794642 w 10000"/>
                <a:gd name="T23" fmla="*/ 773093 h 10000"/>
                <a:gd name="T24" fmla="*/ 6281576 w 10000"/>
                <a:gd name="T25" fmla="*/ 1295300 h 10000"/>
                <a:gd name="T26" fmla="*/ 6661137 w 10000"/>
                <a:gd name="T27" fmla="*/ 2067054 h 10000"/>
                <a:gd name="T28" fmla="*/ 6804071 w 10000"/>
                <a:gd name="T29" fmla="*/ 2541695 h 10000"/>
                <a:gd name="T30" fmla="*/ 6838950 w 10000"/>
                <a:gd name="T31" fmla="*/ 3076631 h 10000"/>
                <a:gd name="T32" fmla="*/ 6838950 w 10000"/>
                <a:gd name="T33" fmla="*/ 3349625 h 10000"/>
                <a:gd name="T34" fmla="*/ 6473750 w 10000"/>
                <a:gd name="T35" fmla="*/ 3310099 h 1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0000">
                  <a:moveTo>
                    <a:pt x="396" y="8289"/>
                  </a:moveTo>
                  <a:lnTo>
                    <a:pt x="0" y="6986"/>
                  </a:lnTo>
                  <a:cubicBezTo>
                    <a:pt x="46" y="6277"/>
                    <a:pt x="93" y="5567"/>
                    <a:pt x="139" y="4858"/>
                  </a:cubicBezTo>
                  <a:lnTo>
                    <a:pt x="868" y="2308"/>
                  </a:lnTo>
                  <a:lnTo>
                    <a:pt x="2013" y="1100"/>
                  </a:lnTo>
                  <a:lnTo>
                    <a:pt x="3473" y="498"/>
                  </a:lnTo>
                  <a:lnTo>
                    <a:pt x="4496" y="0"/>
                  </a:lnTo>
                  <a:lnTo>
                    <a:pt x="5174" y="0"/>
                  </a:lnTo>
                  <a:lnTo>
                    <a:pt x="5989" y="536"/>
                  </a:lnTo>
                  <a:lnTo>
                    <a:pt x="7031" y="853"/>
                  </a:lnTo>
                  <a:lnTo>
                    <a:pt x="8022" y="1559"/>
                  </a:lnTo>
                  <a:lnTo>
                    <a:pt x="8473" y="2308"/>
                  </a:lnTo>
                  <a:lnTo>
                    <a:pt x="9185" y="3867"/>
                  </a:lnTo>
                  <a:lnTo>
                    <a:pt x="9740" y="6171"/>
                  </a:lnTo>
                  <a:cubicBezTo>
                    <a:pt x="9810" y="6643"/>
                    <a:pt x="9879" y="7116"/>
                    <a:pt x="9949" y="7588"/>
                  </a:cubicBezTo>
                  <a:cubicBezTo>
                    <a:pt x="9966" y="8120"/>
                    <a:pt x="9983" y="8653"/>
                    <a:pt x="10000" y="9185"/>
                  </a:cubicBezTo>
                  <a:lnTo>
                    <a:pt x="10000" y="10000"/>
                  </a:lnTo>
                  <a:lnTo>
                    <a:pt x="9466" y="9882"/>
                  </a:lnTo>
                </a:path>
              </a:pathLst>
            </a:custGeom>
            <a:noFill/>
            <a:ln w="76200" cmpd="sng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73363" y="-44450"/>
            <a:ext cx="3935412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4400" dirty="0">
                <a:solidFill>
                  <a:srgbClr val="FFFFFF"/>
                </a:solidFill>
                <a:latin typeface="Calibri"/>
                <a:cs typeface="Arial" charset="0"/>
              </a:rPr>
              <a:t>PERITONEUM</a:t>
            </a:r>
          </a:p>
        </p:txBody>
      </p:sp>
      <p:sp>
        <p:nvSpPr>
          <p:cNvPr id="10" name="Freeform 9"/>
          <p:cNvSpPr/>
          <p:nvPr/>
        </p:nvSpPr>
        <p:spPr>
          <a:xfrm>
            <a:off x="1629304" y="3276599"/>
            <a:ext cx="6634314" cy="2031079"/>
          </a:xfrm>
          <a:custGeom>
            <a:avLst/>
            <a:gdLst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48075 w 6715125"/>
              <a:gd name="connsiteY17" fmla="*/ 57150 h 3124200"/>
              <a:gd name="connsiteX18" fmla="*/ 3295650 w 6715125"/>
              <a:gd name="connsiteY18" fmla="*/ 142875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38550 w 6715125"/>
              <a:gd name="connsiteY17" fmla="*/ 95250 h 3124200"/>
              <a:gd name="connsiteX18" fmla="*/ 3295650 w 6715125"/>
              <a:gd name="connsiteY18" fmla="*/ 142875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85750 h 3124200"/>
              <a:gd name="connsiteX1" fmla="*/ 47625 w 6715125"/>
              <a:gd name="connsiteY1" fmla="*/ 809625 h 3124200"/>
              <a:gd name="connsiteX2" fmla="*/ 457200 w 6715125"/>
              <a:gd name="connsiteY2" fmla="*/ 1885950 h 3124200"/>
              <a:gd name="connsiteX3" fmla="*/ 1181100 w 6715125"/>
              <a:gd name="connsiteY3" fmla="*/ 2724150 h 3124200"/>
              <a:gd name="connsiteX4" fmla="*/ 1876425 w 6715125"/>
              <a:gd name="connsiteY4" fmla="*/ 3114675 h 3124200"/>
              <a:gd name="connsiteX5" fmla="*/ 2990850 w 6715125"/>
              <a:gd name="connsiteY5" fmla="*/ 3105150 h 3124200"/>
              <a:gd name="connsiteX6" fmla="*/ 4057650 w 6715125"/>
              <a:gd name="connsiteY6" fmla="*/ 3124200 h 3124200"/>
              <a:gd name="connsiteX7" fmla="*/ 5000625 w 6715125"/>
              <a:gd name="connsiteY7" fmla="*/ 2914650 h 3124200"/>
              <a:gd name="connsiteX8" fmla="*/ 5867400 w 6715125"/>
              <a:gd name="connsiteY8" fmla="*/ 2362200 h 3124200"/>
              <a:gd name="connsiteX9" fmla="*/ 6543675 w 6715125"/>
              <a:gd name="connsiteY9" fmla="*/ 1704975 h 3124200"/>
              <a:gd name="connsiteX10" fmla="*/ 6715125 w 6715125"/>
              <a:gd name="connsiteY10" fmla="*/ 809625 h 3124200"/>
              <a:gd name="connsiteX11" fmla="*/ 6324600 w 6715125"/>
              <a:gd name="connsiteY11" fmla="*/ 800100 h 3124200"/>
              <a:gd name="connsiteX12" fmla="*/ 5867400 w 6715125"/>
              <a:gd name="connsiteY12" fmla="*/ 447675 h 3124200"/>
              <a:gd name="connsiteX13" fmla="*/ 5534025 w 6715125"/>
              <a:gd name="connsiteY13" fmla="*/ 266700 h 3124200"/>
              <a:gd name="connsiteX14" fmla="*/ 4991100 w 6715125"/>
              <a:gd name="connsiteY14" fmla="*/ 152400 h 3124200"/>
              <a:gd name="connsiteX15" fmla="*/ 4286250 w 6715125"/>
              <a:gd name="connsiteY15" fmla="*/ 114300 h 3124200"/>
              <a:gd name="connsiteX16" fmla="*/ 4029075 w 6715125"/>
              <a:gd name="connsiteY16" fmla="*/ 0 h 3124200"/>
              <a:gd name="connsiteX17" fmla="*/ 3638550 w 6715125"/>
              <a:gd name="connsiteY17" fmla="*/ 95250 h 3124200"/>
              <a:gd name="connsiteX18" fmla="*/ 3305175 w 6715125"/>
              <a:gd name="connsiteY18" fmla="*/ 171450 h 3124200"/>
              <a:gd name="connsiteX19" fmla="*/ 2524125 w 6715125"/>
              <a:gd name="connsiteY19" fmla="*/ 47625 h 3124200"/>
              <a:gd name="connsiteX20" fmla="*/ 1876425 w 6715125"/>
              <a:gd name="connsiteY20" fmla="*/ 457200 h 3124200"/>
              <a:gd name="connsiteX21" fmla="*/ 1619250 w 6715125"/>
              <a:gd name="connsiteY21" fmla="*/ 438150 h 3124200"/>
              <a:gd name="connsiteX22" fmla="*/ 1304925 w 6715125"/>
              <a:gd name="connsiteY22" fmla="*/ 219075 h 3124200"/>
              <a:gd name="connsiteX23" fmla="*/ 866775 w 6715125"/>
              <a:gd name="connsiteY23" fmla="*/ 114300 h 3124200"/>
              <a:gd name="connsiteX24" fmla="*/ 400050 w 6715125"/>
              <a:gd name="connsiteY24" fmla="*/ 133350 h 3124200"/>
              <a:gd name="connsiteX25" fmla="*/ 0 w 6715125"/>
              <a:gd name="connsiteY25" fmla="*/ 285750 h 31242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324600 w 6715125"/>
              <a:gd name="connsiteY11" fmla="*/ 762000 h 3086100"/>
              <a:gd name="connsiteX12" fmla="*/ 5867400 w 6715125"/>
              <a:gd name="connsiteY12" fmla="*/ 409575 h 3086100"/>
              <a:gd name="connsiteX13" fmla="*/ 5534025 w 6715125"/>
              <a:gd name="connsiteY13" fmla="*/ 228600 h 3086100"/>
              <a:gd name="connsiteX14" fmla="*/ 4991100 w 6715125"/>
              <a:gd name="connsiteY14" fmla="*/ 114300 h 3086100"/>
              <a:gd name="connsiteX15" fmla="*/ 4286250 w 6715125"/>
              <a:gd name="connsiteY15" fmla="*/ 76200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876425 w 6715125"/>
              <a:gd name="connsiteY20" fmla="*/ 41910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324600 w 6715125"/>
              <a:gd name="connsiteY11" fmla="*/ 790575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876425 w 6715125"/>
              <a:gd name="connsiteY20" fmla="*/ 44767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324600 w 6715125"/>
              <a:gd name="connsiteY11" fmla="*/ 790575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38150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34025 w 6715125"/>
              <a:gd name="connsiteY13" fmla="*/ 2571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428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80975 h 3114675"/>
              <a:gd name="connsiteX15" fmla="*/ 4286250 w 6715125"/>
              <a:gd name="connsiteY15" fmla="*/ 104775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76225 h 3114675"/>
              <a:gd name="connsiteX1" fmla="*/ 47625 w 6715125"/>
              <a:gd name="connsiteY1" fmla="*/ 800100 h 3114675"/>
              <a:gd name="connsiteX2" fmla="*/ 457200 w 6715125"/>
              <a:gd name="connsiteY2" fmla="*/ 1876425 h 3114675"/>
              <a:gd name="connsiteX3" fmla="*/ 1181100 w 6715125"/>
              <a:gd name="connsiteY3" fmla="*/ 2714625 h 3114675"/>
              <a:gd name="connsiteX4" fmla="*/ 1876425 w 6715125"/>
              <a:gd name="connsiteY4" fmla="*/ 3105150 h 3114675"/>
              <a:gd name="connsiteX5" fmla="*/ 2990850 w 6715125"/>
              <a:gd name="connsiteY5" fmla="*/ 3095625 h 3114675"/>
              <a:gd name="connsiteX6" fmla="*/ 4057650 w 6715125"/>
              <a:gd name="connsiteY6" fmla="*/ 3114675 h 3114675"/>
              <a:gd name="connsiteX7" fmla="*/ 5000625 w 6715125"/>
              <a:gd name="connsiteY7" fmla="*/ 2905125 h 3114675"/>
              <a:gd name="connsiteX8" fmla="*/ 5867400 w 6715125"/>
              <a:gd name="connsiteY8" fmla="*/ 2352675 h 3114675"/>
              <a:gd name="connsiteX9" fmla="*/ 6543675 w 6715125"/>
              <a:gd name="connsiteY9" fmla="*/ 1695450 h 3114675"/>
              <a:gd name="connsiteX10" fmla="*/ 6715125 w 6715125"/>
              <a:gd name="connsiteY10" fmla="*/ 800100 h 3114675"/>
              <a:gd name="connsiteX11" fmla="*/ 6286500 w 6715125"/>
              <a:gd name="connsiteY11" fmla="*/ 819150 h 3114675"/>
              <a:gd name="connsiteX12" fmla="*/ 5867400 w 6715125"/>
              <a:gd name="connsiteY12" fmla="*/ 485775 h 3114675"/>
              <a:gd name="connsiteX13" fmla="*/ 5543550 w 6715125"/>
              <a:gd name="connsiteY13" fmla="*/ 295275 h 3114675"/>
              <a:gd name="connsiteX14" fmla="*/ 4991100 w 6715125"/>
              <a:gd name="connsiteY14" fmla="*/ 180975 h 3114675"/>
              <a:gd name="connsiteX15" fmla="*/ 4286250 w 6715125"/>
              <a:gd name="connsiteY15" fmla="*/ 133350 h 3114675"/>
              <a:gd name="connsiteX16" fmla="*/ 4029075 w 6715125"/>
              <a:gd name="connsiteY16" fmla="*/ 0 h 3114675"/>
              <a:gd name="connsiteX17" fmla="*/ 3638550 w 6715125"/>
              <a:gd name="connsiteY17" fmla="*/ 85725 h 3114675"/>
              <a:gd name="connsiteX18" fmla="*/ 3305175 w 6715125"/>
              <a:gd name="connsiteY18" fmla="*/ 161925 h 3114675"/>
              <a:gd name="connsiteX19" fmla="*/ 2524125 w 6715125"/>
              <a:gd name="connsiteY19" fmla="*/ 38100 h 3114675"/>
              <a:gd name="connsiteX20" fmla="*/ 1905000 w 6715125"/>
              <a:gd name="connsiteY20" fmla="*/ 466725 h 3114675"/>
              <a:gd name="connsiteX21" fmla="*/ 1619250 w 6715125"/>
              <a:gd name="connsiteY21" fmla="*/ 428625 h 3114675"/>
              <a:gd name="connsiteX22" fmla="*/ 1304925 w 6715125"/>
              <a:gd name="connsiteY22" fmla="*/ 209550 h 3114675"/>
              <a:gd name="connsiteX23" fmla="*/ 866775 w 6715125"/>
              <a:gd name="connsiteY23" fmla="*/ 104775 h 3114675"/>
              <a:gd name="connsiteX24" fmla="*/ 400050 w 6715125"/>
              <a:gd name="connsiteY24" fmla="*/ 123825 h 3114675"/>
              <a:gd name="connsiteX25" fmla="*/ 0 w 6715125"/>
              <a:gd name="connsiteY25" fmla="*/ 276225 h 3114675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57200 h 3086100"/>
              <a:gd name="connsiteX13" fmla="*/ 5543550 w 6715125"/>
              <a:gd name="connsiteY13" fmla="*/ 266700 h 3086100"/>
              <a:gd name="connsiteX14" fmla="*/ 4991100 w 6715125"/>
              <a:gd name="connsiteY14" fmla="*/ 152400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57200 h 3086100"/>
              <a:gd name="connsiteX13" fmla="*/ 5543550 w 6715125"/>
              <a:gd name="connsiteY13" fmla="*/ 266700 h 3086100"/>
              <a:gd name="connsiteX14" fmla="*/ 5010150 w 6715125"/>
              <a:gd name="connsiteY14" fmla="*/ 142875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715125"/>
              <a:gd name="connsiteY0" fmla="*/ 247650 h 3086100"/>
              <a:gd name="connsiteX1" fmla="*/ 47625 w 6715125"/>
              <a:gd name="connsiteY1" fmla="*/ 771525 h 3086100"/>
              <a:gd name="connsiteX2" fmla="*/ 457200 w 6715125"/>
              <a:gd name="connsiteY2" fmla="*/ 1847850 h 3086100"/>
              <a:gd name="connsiteX3" fmla="*/ 1181100 w 6715125"/>
              <a:gd name="connsiteY3" fmla="*/ 2686050 h 3086100"/>
              <a:gd name="connsiteX4" fmla="*/ 1876425 w 6715125"/>
              <a:gd name="connsiteY4" fmla="*/ 3076575 h 3086100"/>
              <a:gd name="connsiteX5" fmla="*/ 2990850 w 6715125"/>
              <a:gd name="connsiteY5" fmla="*/ 3067050 h 3086100"/>
              <a:gd name="connsiteX6" fmla="*/ 4057650 w 6715125"/>
              <a:gd name="connsiteY6" fmla="*/ 3086100 h 3086100"/>
              <a:gd name="connsiteX7" fmla="*/ 5000625 w 6715125"/>
              <a:gd name="connsiteY7" fmla="*/ 2876550 h 3086100"/>
              <a:gd name="connsiteX8" fmla="*/ 5867400 w 6715125"/>
              <a:gd name="connsiteY8" fmla="*/ 2324100 h 3086100"/>
              <a:gd name="connsiteX9" fmla="*/ 6543675 w 6715125"/>
              <a:gd name="connsiteY9" fmla="*/ 1666875 h 3086100"/>
              <a:gd name="connsiteX10" fmla="*/ 6715125 w 6715125"/>
              <a:gd name="connsiteY10" fmla="*/ 771525 h 3086100"/>
              <a:gd name="connsiteX11" fmla="*/ 6286500 w 6715125"/>
              <a:gd name="connsiteY11" fmla="*/ 790575 h 3086100"/>
              <a:gd name="connsiteX12" fmla="*/ 5867400 w 6715125"/>
              <a:gd name="connsiteY12" fmla="*/ 428625 h 3086100"/>
              <a:gd name="connsiteX13" fmla="*/ 5543550 w 6715125"/>
              <a:gd name="connsiteY13" fmla="*/ 266700 h 3086100"/>
              <a:gd name="connsiteX14" fmla="*/ 5010150 w 6715125"/>
              <a:gd name="connsiteY14" fmla="*/ 142875 h 3086100"/>
              <a:gd name="connsiteX15" fmla="*/ 4286250 w 6715125"/>
              <a:gd name="connsiteY15" fmla="*/ 104775 h 3086100"/>
              <a:gd name="connsiteX16" fmla="*/ 4029075 w 6715125"/>
              <a:gd name="connsiteY16" fmla="*/ 0 h 3086100"/>
              <a:gd name="connsiteX17" fmla="*/ 3638550 w 6715125"/>
              <a:gd name="connsiteY17" fmla="*/ 57150 h 3086100"/>
              <a:gd name="connsiteX18" fmla="*/ 3305175 w 6715125"/>
              <a:gd name="connsiteY18" fmla="*/ 133350 h 3086100"/>
              <a:gd name="connsiteX19" fmla="*/ 2524125 w 6715125"/>
              <a:gd name="connsiteY19" fmla="*/ 9525 h 3086100"/>
              <a:gd name="connsiteX20" fmla="*/ 1905000 w 6715125"/>
              <a:gd name="connsiteY20" fmla="*/ 438150 h 3086100"/>
              <a:gd name="connsiteX21" fmla="*/ 1619250 w 6715125"/>
              <a:gd name="connsiteY21" fmla="*/ 400050 h 3086100"/>
              <a:gd name="connsiteX22" fmla="*/ 1304925 w 6715125"/>
              <a:gd name="connsiteY22" fmla="*/ 180975 h 3086100"/>
              <a:gd name="connsiteX23" fmla="*/ 866775 w 6715125"/>
              <a:gd name="connsiteY23" fmla="*/ 76200 h 3086100"/>
              <a:gd name="connsiteX24" fmla="*/ 400050 w 6715125"/>
              <a:gd name="connsiteY24" fmla="*/ 95250 h 3086100"/>
              <a:gd name="connsiteX25" fmla="*/ 0 w 671512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305175 w 6696075"/>
              <a:gd name="connsiteY18" fmla="*/ 133350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76200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76425 w 6696075"/>
              <a:gd name="connsiteY4" fmla="*/ 3076575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47625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81100 w 6696075"/>
              <a:gd name="connsiteY3" fmla="*/ 2686050 h 3086100"/>
              <a:gd name="connsiteX4" fmla="*/ 1837237 w 6696075"/>
              <a:gd name="connsiteY4" fmla="*/ 1600472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47625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68037 w 6696075"/>
              <a:gd name="connsiteY3" fmla="*/ 2019844 h 3086100"/>
              <a:gd name="connsiteX4" fmla="*/ 1837237 w 6696075"/>
              <a:gd name="connsiteY4" fmla="*/ 1600472 h 3086100"/>
              <a:gd name="connsiteX5" fmla="*/ 2990850 w 6696075"/>
              <a:gd name="connsiteY5" fmla="*/ 3067050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47625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68037 w 6696075"/>
              <a:gd name="connsiteY3" fmla="*/ 2019844 h 3086100"/>
              <a:gd name="connsiteX4" fmla="*/ 1837237 w 6696075"/>
              <a:gd name="connsiteY4" fmla="*/ 1600472 h 3086100"/>
              <a:gd name="connsiteX5" fmla="*/ 2709999 w 6696075"/>
              <a:gd name="connsiteY5" fmla="*/ 1251313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47625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3086100"/>
              <a:gd name="connsiteX1" fmla="*/ 47625 w 6696075"/>
              <a:gd name="connsiteY1" fmla="*/ 771525 h 3086100"/>
              <a:gd name="connsiteX2" fmla="*/ 457200 w 6696075"/>
              <a:gd name="connsiteY2" fmla="*/ 1847850 h 3086100"/>
              <a:gd name="connsiteX3" fmla="*/ 1168037 w 6696075"/>
              <a:gd name="connsiteY3" fmla="*/ 2019844 h 3086100"/>
              <a:gd name="connsiteX4" fmla="*/ 1837237 w 6696075"/>
              <a:gd name="connsiteY4" fmla="*/ 1600472 h 3086100"/>
              <a:gd name="connsiteX5" fmla="*/ 2709999 w 6696075"/>
              <a:gd name="connsiteY5" fmla="*/ 1251313 h 3086100"/>
              <a:gd name="connsiteX6" fmla="*/ 4057650 w 6696075"/>
              <a:gd name="connsiteY6" fmla="*/ 3086100 h 3086100"/>
              <a:gd name="connsiteX7" fmla="*/ 5000625 w 6696075"/>
              <a:gd name="connsiteY7" fmla="*/ 2876550 h 3086100"/>
              <a:gd name="connsiteX8" fmla="*/ 5867400 w 6696075"/>
              <a:gd name="connsiteY8" fmla="*/ 2324100 h 3086100"/>
              <a:gd name="connsiteX9" fmla="*/ 6543675 w 6696075"/>
              <a:gd name="connsiteY9" fmla="*/ 1666875 h 3086100"/>
              <a:gd name="connsiteX10" fmla="*/ 6696075 w 6696075"/>
              <a:gd name="connsiteY10" fmla="*/ 809625 h 3086100"/>
              <a:gd name="connsiteX11" fmla="*/ 6286500 w 6696075"/>
              <a:gd name="connsiteY11" fmla="*/ 790575 h 3086100"/>
              <a:gd name="connsiteX12" fmla="*/ 5867400 w 6696075"/>
              <a:gd name="connsiteY12" fmla="*/ 428625 h 3086100"/>
              <a:gd name="connsiteX13" fmla="*/ 5543550 w 6696075"/>
              <a:gd name="connsiteY13" fmla="*/ 266700 h 3086100"/>
              <a:gd name="connsiteX14" fmla="*/ 5010150 w 6696075"/>
              <a:gd name="connsiteY14" fmla="*/ 142875 h 3086100"/>
              <a:gd name="connsiteX15" fmla="*/ 4286250 w 6696075"/>
              <a:gd name="connsiteY15" fmla="*/ 104775 h 3086100"/>
              <a:gd name="connsiteX16" fmla="*/ 4029075 w 6696075"/>
              <a:gd name="connsiteY16" fmla="*/ 0 h 3086100"/>
              <a:gd name="connsiteX17" fmla="*/ 3638550 w 6696075"/>
              <a:gd name="connsiteY17" fmla="*/ 57150 h 3086100"/>
              <a:gd name="connsiteX18" fmla="*/ 3238500 w 6696075"/>
              <a:gd name="connsiteY18" fmla="*/ 47625 h 3086100"/>
              <a:gd name="connsiteX19" fmla="*/ 2524125 w 6696075"/>
              <a:gd name="connsiteY19" fmla="*/ 9525 h 3086100"/>
              <a:gd name="connsiteX20" fmla="*/ 1905000 w 6696075"/>
              <a:gd name="connsiteY20" fmla="*/ 438150 h 3086100"/>
              <a:gd name="connsiteX21" fmla="*/ 1619250 w 6696075"/>
              <a:gd name="connsiteY21" fmla="*/ 400050 h 3086100"/>
              <a:gd name="connsiteX22" fmla="*/ 1304925 w 6696075"/>
              <a:gd name="connsiteY22" fmla="*/ 180975 h 3086100"/>
              <a:gd name="connsiteX23" fmla="*/ 866775 w 6696075"/>
              <a:gd name="connsiteY23" fmla="*/ 76200 h 3086100"/>
              <a:gd name="connsiteX24" fmla="*/ 400050 w 6696075"/>
              <a:gd name="connsiteY24" fmla="*/ 95250 h 3086100"/>
              <a:gd name="connsiteX25" fmla="*/ 0 w 6696075"/>
              <a:gd name="connsiteY25" fmla="*/ 247650 h 3086100"/>
              <a:gd name="connsiteX0" fmla="*/ 0 w 6696075"/>
              <a:gd name="connsiteY0" fmla="*/ 247650 h 2876550"/>
              <a:gd name="connsiteX1" fmla="*/ 47625 w 6696075"/>
              <a:gd name="connsiteY1" fmla="*/ 771525 h 2876550"/>
              <a:gd name="connsiteX2" fmla="*/ 457200 w 6696075"/>
              <a:gd name="connsiteY2" fmla="*/ 1847850 h 2876550"/>
              <a:gd name="connsiteX3" fmla="*/ 1168037 w 6696075"/>
              <a:gd name="connsiteY3" fmla="*/ 2019844 h 2876550"/>
              <a:gd name="connsiteX4" fmla="*/ 1837237 w 6696075"/>
              <a:gd name="connsiteY4" fmla="*/ 1600472 h 2876550"/>
              <a:gd name="connsiteX5" fmla="*/ 2709999 w 6696075"/>
              <a:gd name="connsiteY5" fmla="*/ 1251313 h 2876550"/>
              <a:gd name="connsiteX6" fmla="*/ 4070713 w 6696075"/>
              <a:gd name="connsiteY6" fmla="*/ 1407522 h 2876550"/>
              <a:gd name="connsiteX7" fmla="*/ 5000625 w 6696075"/>
              <a:gd name="connsiteY7" fmla="*/ 2876550 h 2876550"/>
              <a:gd name="connsiteX8" fmla="*/ 5867400 w 6696075"/>
              <a:gd name="connsiteY8" fmla="*/ 2324100 h 2876550"/>
              <a:gd name="connsiteX9" fmla="*/ 6543675 w 6696075"/>
              <a:gd name="connsiteY9" fmla="*/ 1666875 h 2876550"/>
              <a:gd name="connsiteX10" fmla="*/ 6696075 w 6696075"/>
              <a:gd name="connsiteY10" fmla="*/ 809625 h 2876550"/>
              <a:gd name="connsiteX11" fmla="*/ 6286500 w 6696075"/>
              <a:gd name="connsiteY11" fmla="*/ 790575 h 2876550"/>
              <a:gd name="connsiteX12" fmla="*/ 5867400 w 6696075"/>
              <a:gd name="connsiteY12" fmla="*/ 428625 h 2876550"/>
              <a:gd name="connsiteX13" fmla="*/ 5543550 w 6696075"/>
              <a:gd name="connsiteY13" fmla="*/ 266700 h 2876550"/>
              <a:gd name="connsiteX14" fmla="*/ 5010150 w 6696075"/>
              <a:gd name="connsiteY14" fmla="*/ 142875 h 2876550"/>
              <a:gd name="connsiteX15" fmla="*/ 4286250 w 6696075"/>
              <a:gd name="connsiteY15" fmla="*/ 104775 h 2876550"/>
              <a:gd name="connsiteX16" fmla="*/ 4029075 w 6696075"/>
              <a:gd name="connsiteY16" fmla="*/ 0 h 2876550"/>
              <a:gd name="connsiteX17" fmla="*/ 3638550 w 6696075"/>
              <a:gd name="connsiteY17" fmla="*/ 57150 h 2876550"/>
              <a:gd name="connsiteX18" fmla="*/ 3238500 w 6696075"/>
              <a:gd name="connsiteY18" fmla="*/ 47625 h 2876550"/>
              <a:gd name="connsiteX19" fmla="*/ 2524125 w 6696075"/>
              <a:gd name="connsiteY19" fmla="*/ 9525 h 2876550"/>
              <a:gd name="connsiteX20" fmla="*/ 1905000 w 6696075"/>
              <a:gd name="connsiteY20" fmla="*/ 438150 h 2876550"/>
              <a:gd name="connsiteX21" fmla="*/ 1619250 w 6696075"/>
              <a:gd name="connsiteY21" fmla="*/ 400050 h 2876550"/>
              <a:gd name="connsiteX22" fmla="*/ 1304925 w 6696075"/>
              <a:gd name="connsiteY22" fmla="*/ 180975 h 2876550"/>
              <a:gd name="connsiteX23" fmla="*/ 866775 w 6696075"/>
              <a:gd name="connsiteY23" fmla="*/ 76200 h 2876550"/>
              <a:gd name="connsiteX24" fmla="*/ 400050 w 6696075"/>
              <a:gd name="connsiteY24" fmla="*/ 95250 h 2876550"/>
              <a:gd name="connsiteX25" fmla="*/ 0 w 6696075"/>
              <a:gd name="connsiteY25" fmla="*/ 247650 h 2876550"/>
              <a:gd name="connsiteX0" fmla="*/ 0 w 6696075"/>
              <a:gd name="connsiteY0" fmla="*/ 247650 h 2324100"/>
              <a:gd name="connsiteX1" fmla="*/ 47625 w 6696075"/>
              <a:gd name="connsiteY1" fmla="*/ 771525 h 2324100"/>
              <a:gd name="connsiteX2" fmla="*/ 457200 w 6696075"/>
              <a:gd name="connsiteY2" fmla="*/ 1847850 h 2324100"/>
              <a:gd name="connsiteX3" fmla="*/ 1168037 w 6696075"/>
              <a:gd name="connsiteY3" fmla="*/ 2019844 h 2324100"/>
              <a:gd name="connsiteX4" fmla="*/ 1837237 w 6696075"/>
              <a:gd name="connsiteY4" fmla="*/ 1600472 h 2324100"/>
              <a:gd name="connsiteX5" fmla="*/ 2709999 w 6696075"/>
              <a:gd name="connsiteY5" fmla="*/ 1251313 h 2324100"/>
              <a:gd name="connsiteX6" fmla="*/ 4070713 w 6696075"/>
              <a:gd name="connsiteY6" fmla="*/ 1407522 h 2324100"/>
              <a:gd name="connsiteX7" fmla="*/ 5144316 w 6696075"/>
              <a:gd name="connsiteY7" fmla="*/ 2125435 h 2324100"/>
              <a:gd name="connsiteX8" fmla="*/ 5867400 w 6696075"/>
              <a:gd name="connsiteY8" fmla="*/ 2324100 h 2324100"/>
              <a:gd name="connsiteX9" fmla="*/ 6543675 w 6696075"/>
              <a:gd name="connsiteY9" fmla="*/ 1666875 h 2324100"/>
              <a:gd name="connsiteX10" fmla="*/ 6696075 w 6696075"/>
              <a:gd name="connsiteY10" fmla="*/ 809625 h 2324100"/>
              <a:gd name="connsiteX11" fmla="*/ 6286500 w 6696075"/>
              <a:gd name="connsiteY11" fmla="*/ 790575 h 2324100"/>
              <a:gd name="connsiteX12" fmla="*/ 5867400 w 6696075"/>
              <a:gd name="connsiteY12" fmla="*/ 428625 h 2324100"/>
              <a:gd name="connsiteX13" fmla="*/ 5543550 w 6696075"/>
              <a:gd name="connsiteY13" fmla="*/ 266700 h 2324100"/>
              <a:gd name="connsiteX14" fmla="*/ 5010150 w 6696075"/>
              <a:gd name="connsiteY14" fmla="*/ 142875 h 2324100"/>
              <a:gd name="connsiteX15" fmla="*/ 4286250 w 6696075"/>
              <a:gd name="connsiteY15" fmla="*/ 104775 h 2324100"/>
              <a:gd name="connsiteX16" fmla="*/ 4029075 w 6696075"/>
              <a:gd name="connsiteY16" fmla="*/ 0 h 2324100"/>
              <a:gd name="connsiteX17" fmla="*/ 3638550 w 6696075"/>
              <a:gd name="connsiteY17" fmla="*/ 57150 h 2324100"/>
              <a:gd name="connsiteX18" fmla="*/ 3238500 w 6696075"/>
              <a:gd name="connsiteY18" fmla="*/ 47625 h 2324100"/>
              <a:gd name="connsiteX19" fmla="*/ 2524125 w 6696075"/>
              <a:gd name="connsiteY19" fmla="*/ 9525 h 2324100"/>
              <a:gd name="connsiteX20" fmla="*/ 1905000 w 6696075"/>
              <a:gd name="connsiteY20" fmla="*/ 438150 h 2324100"/>
              <a:gd name="connsiteX21" fmla="*/ 1619250 w 6696075"/>
              <a:gd name="connsiteY21" fmla="*/ 400050 h 2324100"/>
              <a:gd name="connsiteX22" fmla="*/ 1304925 w 6696075"/>
              <a:gd name="connsiteY22" fmla="*/ 180975 h 2324100"/>
              <a:gd name="connsiteX23" fmla="*/ 866775 w 6696075"/>
              <a:gd name="connsiteY23" fmla="*/ 76200 h 2324100"/>
              <a:gd name="connsiteX24" fmla="*/ 400050 w 6696075"/>
              <a:gd name="connsiteY24" fmla="*/ 95250 h 2324100"/>
              <a:gd name="connsiteX25" fmla="*/ 0 w 6696075"/>
              <a:gd name="connsiteY25" fmla="*/ 247650 h 2324100"/>
              <a:gd name="connsiteX0" fmla="*/ 0 w 6696075"/>
              <a:gd name="connsiteY0" fmla="*/ 247650 h 2324100"/>
              <a:gd name="connsiteX1" fmla="*/ 47625 w 6696075"/>
              <a:gd name="connsiteY1" fmla="*/ 771525 h 2324100"/>
              <a:gd name="connsiteX2" fmla="*/ 457200 w 6696075"/>
              <a:gd name="connsiteY2" fmla="*/ 1847850 h 2324100"/>
              <a:gd name="connsiteX3" fmla="*/ 1168037 w 6696075"/>
              <a:gd name="connsiteY3" fmla="*/ 2019844 h 2324100"/>
              <a:gd name="connsiteX4" fmla="*/ 1837237 w 6696075"/>
              <a:gd name="connsiteY4" fmla="*/ 1600472 h 2324100"/>
              <a:gd name="connsiteX5" fmla="*/ 2709999 w 6696075"/>
              <a:gd name="connsiteY5" fmla="*/ 1251313 h 2324100"/>
              <a:gd name="connsiteX6" fmla="*/ 4070713 w 6696075"/>
              <a:gd name="connsiteY6" fmla="*/ 1407522 h 2324100"/>
              <a:gd name="connsiteX7" fmla="*/ 5144316 w 6696075"/>
              <a:gd name="connsiteY7" fmla="*/ 2125435 h 2324100"/>
              <a:gd name="connsiteX8" fmla="*/ 5860869 w 6696075"/>
              <a:gd name="connsiteY8" fmla="*/ 2324100 h 2324100"/>
              <a:gd name="connsiteX9" fmla="*/ 6543675 w 6696075"/>
              <a:gd name="connsiteY9" fmla="*/ 1666875 h 2324100"/>
              <a:gd name="connsiteX10" fmla="*/ 6696075 w 6696075"/>
              <a:gd name="connsiteY10" fmla="*/ 809625 h 2324100"/>
              <a:gd name="connsiteX11" fmla="*/ 6286500 w 6696075"/>
              <a:gd name="connsiteY11" fmla="*/ 790575 h 2324100"/>
              <a:gd name="connsiteX12" fmla="*/ 5867400 w 6696075"/>
              <a:gd name="connsiteY12" fmla="*/ 428625 h 2324100"/>
              <a:gd name="connsiteX13" fmla="*/ 5543550 w 6696075"/>
              <a:gd name="connsiteY13" fmla="*/ 266700 h 2324100"/>
              <a:gd name="connsiteX14" fmla="*/ 5010150 w 6696075"/>
              <a:gd name="connsiteY14" fmla="*/ 142875 h 2324100"/>
              <a:gd name="connsiteX15" fmla="*/ 4286250 w 6696075"/>
              <a:gd name="connsiteY15" fmla="*/ 104775 h 2324100"/>
              <a:gd name="connsiteX16" fmla="*/ 4029075 w 6696075"/>
              <a:gd name="connsiteY16" fmla="*/ 0 h 2324100"/>
              <a:gd name="connsiteX17" fmla="*/ 3638550 w 6696075"/>
              <a:gd name="connsiteY17" fmla="*/ 57150 h 2324100"/>
              <a:gd name="connsiteX18" fmla="*/ 3238500 w 6696075"/>
              <a:gd name="connsiteY18" fmla="*/ 47625 h 2324100"/>
              <a:gd name="connsiteX19" fmla="*/ 2524125 w 6696075"/>
              <a:gd name="connsiteY19" fmla="*/ 9525 h 2324100"/>
              <a:gd name="connsiteX20" fmla="*/ 1905000 w 6696075"/>
              <a:gd name="connsiteY20" fmla="*/ 438150 h 2324100"/>
              <a:gd name="connsiteX21" fmla="*/ 1619250 w 6696075"/>
              <a:gd name="connsiteY21" fmla="*/ 400050 h 2324100"/>
              <a:gd name="connsiteX22" fmla="*/ 1304925 w 6696075"/>
              <a:gd name="connsiteY22" fmla="*/ 180975 h 2324100"/>
              <a:gd name="connsiteX23" fmla="*/ 866775 w 6696075"/>
              <a:gd name="connsiteY23" fmla="*/ 76200 h 2324100"/>
              <a:gd name="connsiteX24" fmla="*/ 400050 w 6696075"/>
              <a:gd name="connsiteY24" fmla="*/ 95250 h 2324100"/>
              <a:gd name="connsiteX25" fmla="*/ 0 w 6696075"/>
              <a:gd name="connsiteY25" fmla="*/ 247650 h 2324100"/>
              <a:gd name="connsiteX0" fmla="*/ 0 w 6696075"/>
              <a:gd name="connsiteY0" fmla="*/ 247650 h 2324100"/>
              <a:gd name="connsiteX1" fmla="*/ 47625 w 6696075"/>
              <a:gd name="connsiteY1" fmla="*/ 771525 h 2324100"/>
              <a:gd name="connsiteX2" fmla="*/ 457200 w 6696075"/>
              <a:gd name="connsiteY2" fmla="*/ 1847850 h 2324100"/>
              <a:gd name="connsiteX3" fmla="*/ 1168037 w 6696075"/>
              <a:gd name="connsiteY3" fmla="*/ 2019844 h 2324100"/>
              <a:gd name="connsiteX4" fmla="*/ 1837237 w 6696075"/>
              <a:gd name="connsiteY4" fmla="*/ 1600472 h 2324100"/>
              <a:gd name="connsiteX5" fmla="*/ 2709999 w 6696075"/>
              <a:gd name="connsiteY5" fmla="*/ 1251313 h 2324100"/>
              <a:gd name="connsiteX6" fmla="*/ 4070713 w 6696075"/>
              <a:gd name="connsiteY6" fmla="*/ 1407522 h 2324100"/>
              <a:gd name="connsiteX7" fmla="*/ 5144316 w 6696075"/>
              <a:gd name="connsiteY7" fmla="*/ 2125435 h 2324100"/>
              <a:gd name="connsiteX8" fmla="*/ 5860869 w 6696075"/>
              <a:gd name="connsiteY8" fmla="*/ 2324100 h 2324100"/>
              <a:gd name="connsiteX9" fmla="*/ 6262824 w 6696075"/>
              <a:gd name="connsiteY9" fmla="*/ 1503589 h 2324100"/>
              <a:gd name="connsiteX10" fmla="*/ 6696075 w 6696075"/>
              <a:gd name="connsiteY10" fmla="*/ 809625 h 2324100"/>
              <a:gd name="connsiteX11" fmla="*/ 6286500 w 6696075"/>
              <a:gd name="connsiteY11" fmla="*/ 790575 h 2324100"/>
              <a:gd name="connsiteX12" fmla="*/ 5867400 w 6696075"/>
              <a:gd name="connsiteY12" fmla="*/ 428625 h 2324100"/>
              <a:gd name="connsiteX13" fmla="*/ 5543550 w 6696075"/>
              <a:gd name="connsiteY13" fmla="*/ 266700 h 2324100"/>
              <a:gd name="connsiteX14" fmla="*/ 5010150 w 6696075"/>
              <a:gd name="connsiteY14" fmla="*/ 142875 h 2324100"/>
              <a:gd name="connsiteX15" fmla="*/ 4286250 w 6696075"/>
              <a:gd name="connsiteY15" fmla="*/ 104775 h 2324100"/>
              <a:gd name="connsiteX16" fmla="*/ 4029075 w 6696075"/>
              <a:gd name="connsiteY16" fmla="*/ 0 h 2324100"/>
              <a:gd name="connsiteX17" fmla="*/ 3638550 w 6696075"/>
              <a:gd name="connsiteY17" fmla="*/ 57150 h 2324100"/>
              <a:gd name="connsiteX18" fmla="*/ 3238500 w 6696075"/>
              <a:gd name="connsiteY18" fmla="*/ 47625 h 2324100"/>
              <a:gd name="connsiteX19" fmla="*/ 2524125 w 6696075"/>
              <a:gd name="connsiteY19" fmla="*/ 9525 h 2324100"/>
              <a:gd name="connsiteX20" fmla="*/ 1905000 w 6696075"/>
              <a:gd name="connsiteY20" fmla="*/ 438150 h 2324100"/>
              <a:gd name="connsiteX21" fmla="*/ 1619250 w 6696075"/>
              <a:gd name="connsiteY21" fmla="*/ 400050 h 2324100"/>
              <a:gd name="connsiteX22" fmla="*/ 1304925 w 6696075"/>
              <a:gd name="connsiteY22" fmla="*/ 180975 h 2324100"/>
              <a:gd name="connsiteX23" fmla="*/ 866775 w 6696075"/>
              <a:gd name="connsiteY23" fmla="*/ 76200 h 2324100"/>
              <a:gd name="connsiteX24" fmla="*/ 400050 w 6696075"/>
              <a:gd name="connsiteY24" fmla="*/ 95250 h 2324100"/>
              <a:gd name="connsiteX25" fmla="*/ 0 w 6696075"/>
              <a:gd name="connsiteY25" fmla="*/ 247650 h 2324100"/>
              <a:gd name="connsiteX0" fmla="*/ 0 w 6696075"/>
              <a:gd name="connsiteY0" fmla="*/ 247650 h 2125435"/>
              <a:gd name="connsiteX1" fmla="*/ 47625 w 6696075"/>
              <a:gd name="connsiteY1" fmla="*/ 771525 h 2125435"/>
              <a:gd name="connsiteX2" fmla="*/ 457200 w 6696075"/>
              <a:gd name="connsiteY2" fmla="*/ 1847850 h 2125435"/>
              <a:gd name="connsiteX3" fmla="*/ 1168037 w 6696075"/>
              <a:gd name="connsiteY3" fmla="*/ 2019844 h 2125435"/>
              <a:gd name="connsiteX4" fmla="*/ 1837237 w 6696075"/>
              <a:gd name="connsiteY4" fmla="*/ 1600472 h 2125435"/>
              <a:gd name="connsiteX5" fmla="*/ 2709999 w 6696075"/>
              <a:gd name="connsiteY5" fmla="*/ 1251313 h 2125435"/>
              <a:gd name="connsiteX6" fmla="*/ 4070713 w 6696075"/>
              <a:gd name="connsiteY6" fmla="*/ 1407522 h 2125435"/>
              <a:gd name="connsiteX7" fmla="*/ 5144316 w 6696075"/>
              <a:gd name="connsiteY7" fmla="*/ 2125435 h 2125435"/>
              <a:gd name="connsiteX8" fmla="*/ 5560423 w 6696075"/>
              <a:gd name="connsiteY8" fmla="*/ 2108563 h 2125435"/>
              <a:gd name="connsiteX9" fmla="*/ 6262824 w 6696075"/>
              <a:gd name="connsiteY9" fmla="*/ 1503589 h 2125435"/>
              <a:gd name="connsiteX10" fmla="*/ 6696075 w 6696075"/>
              <a:gd name="connsiteY10" fmla="*/ 809625 h 2125435"/>
              <a:gd name="connsiteX11" fmla="*/ 6286500 w 6696075"/>
              <a:gd name="connsiteY11" fmla="*/ 790575 h 2125435"/>
              <a:gd name="connsiteX12" fmla="*/ 5867400 w 6696075"/>
              <a:gd name="connsiteY12" fmla="*/ 428625 h 2125435"/>
              <a:gd name="connsiteX13" fmla="*/ 5543550 w 6696075"/>
              <a:gd name="connsiteY13" fmla="*/ 266700 h 2125435"/>
              <a:gd name="connsiteX14" fmla="*/ 5010150 w 6696075"/>
              <a:gd name="connsiteY14" fmla="*/ 142875 h 2125435"/>
              <a:gd name="connsiteX15" fmla="*/ 4286250 w 6696075"/>
              <a:gd name="connsiteY15" fmla="*/ 104775 h 2125435"/>
              <a:gd name="connsiteX16" fmla="*/ 4029075 w 6696075"/>
              <a:gd name="connsiteY16" fmla="*/ 0 h 2125435"/>
              <a:gd name="connsiteX17" fmla="*/ 3638550 w 6696075"/>
              <a:gd name="connsiteY17" fmla="*/ 57150 h 2125435"/>
              <a:gd name="connsiteX18" fmla="*/ 3238500 w 6696075"/>
              <a:gd name="connsiteY18" fmla="*/ 47625 h 2125435"/>
              <a:gd name="connsiteX19" fmla="*/ 2524125 w 6696075"/>
              <a:gd name="connsiteY19" fmla="*/ 9525 h 2125435"/>
              <a:gd name="connsiteX20" fmla="*/ 1905000 w 6696075"/>
              <a:gd name="connsiteY20" fmla="*/ 438150 h 2125435"/>
              <a:gd name="connsiteX21" fmla="*/ 1619250 w 6696075"/>
              <a:gd name="connsiteY21" fmla="*/ 400050 h 2125435"/>
              <a:gd name="connsiteX22" fmla="*/ 1304925 w 6696075"/>
              <a:gd name="connsiteY22" fmla="*/ 180975 h 2125435"/>
              <a:gd name="connsiteX23" fmla="*/ 866775 w 6696075"/>
              <a:gd name="connsiteY23" fmla="*/ 76200 h 2125435"/>
              <a:gd name="connsiteX24" fmla="*/ 400050 w 6696075"/>
              <a:gd name="connsiteY24" fmla="*/ 95250 h 2125435"/>
              <a:gd name="connsiteX25" fmla="*/ 0 w 6696075"/>
              <a:gd name="connsiteY25" fmla="*/ 247650 h 2125435"/>
              <a:gd name="connsiteX0" fmla="*/ 0 w 6696075"/>
              <a:gd name="connsiteY0" fmla="*/ 247650 h 2108563"/>
              <a:gd name="connsiteX1" fmla="*/ 47625 w 6696075"/>
              <a:gd name="connsiteY1" fmla="*/ 771525 h 2108563"/>
              <a:gd name="connsiteX2" fmla="*/ 457200 w 6696075"/>
              <a:gd name="connsiteY2" fmla="*/ 1847850 h 2108563"/>
              <a:gd name="connsiteX3" fmla="*/ 1168037 w 6696075"/>
              <a:gd name="connsiteY3" fmla="*/ 2019844 h 2108563"/>
              <a:gd name="connsiteX4" fmla="*/ 1837237 w 6696075"/>
              <a:gd name="connsiteY4" fmla="*/ 1600472 h 2108563"/>
              <a:gd name="connsiteX5" fmla="*/ 2709999 w 6696075"/>
              <a:gd name="connsiteY5" fmla="*/ 1251313 h 2108563"/>
              <a:gd name="connsiteX6" fmla="*/ 4070713 w 6696075"/>
              <a:gd name="connsiteY6" fmla="*/ 1407522 h 2108563"/>
              <a:gd name="connsiteX7" fmla="*/ 5170442 w 6696075"/>
              <a:gd name="connsiteY7" fmla="*/ 2001338 h 2108563"/>
              <a:gd name="connsiteX8" fmla="*/ 5560423 w 6696075"/>
              <a:gd name="connsiteY8" fmla="*/ 2108563 h 2108563"/>
              <a:gd name="connsiteX9" fmla="*/ 6262824 w 6696075"/>
              <a:gd name="connsiteY9" fmla="*/ 1503589 h 2108563"/>
              <a:gd name="connsiteX10" fmla="*/ 6696075 w 6696075"/>
              <a:gd name="connsiteY10" fmla="*/ 809625 h 2108563"/>
              <a:gd name="connsiteX11" fmla="*/ 6286500 w 6696075"/>
              <a:gd name="connsiteY11" fmla="*/ 790575 h 2108563"/>
              <a:gd name="connsiteX12" fmla="*/ 5867400 w 6696075"/>
              <a:gd name="connsiteY12" fmla="*/ 428625 h 2108563"/>
              <a:gd name="connsiteX13" fmla="*/ 5543550 w 6696075"/>
              <a:gd name="connsiteY13" fmla="*/ 266700 h 2108563"/>
              <a:gd name="connsiteX14" fmla="*/ 5010150 w 6696075"/>
              <a:gd name="connsiteY14" fmla="*/ 142875 h 2108563"/>
              <a:gd name="connsiteX15" fmla="*/ 4286250 w 6696075"/>
              <a:gd name="connsiteY15" fmla="*/ 104775 h 2108563"/>
              <a:gd name="connsiteX16" fmla="*/ 4029075 w 6696075"/>
              <a:gd name="connsiteY16" fmla="*/ 0 h 2108563"/>
              <a:gd name="connsiteX17" fmla="*/ 3638550 w 6696075"/>
              <a:gd name="connsiteY17" fmla="*/ 57150 h 2108563"/>
              <a:gd name="connsiteX18" fmla="*/ 3238500 w 6696075"/>
              <a:gd name="connsiteY18" fmla="*/ 47625 h 2108563"/>
              <a:gd name="connsiteX19" fmla="*/ 2524125 w 6696075"/>
              <a:gd name="connsiteY19" fmla="*/ 9525 h 2108563"/>
              <a:gd name="connsiteX20" fmla="*/ 1905000 w 6696075"/>
              <a:gd name="connsiteY20" fmla="*/ 438150 h 2108563"/>
              <a:gd name="connsiteX21" fmla="*/ 1619250 w 6696075"/>
              <a:gd name="connsiteY21" fmla="*/ 400050 h 2108563"/>
              <a:gd name="connsiteX22" fmla="*/ 1304925 w 6696075"/>
              <a:gd name="connsiteY22" fmla="*/ 180975 h 2108563"/>
              <a:gd name="connsiteX23" fmla="*/ 866775 w 6696075"/>
              <a:gd name="connsiteY23" fmla="*/ 76200 h 2108563"/>
              <a:gd name="connsiteX24" fmla="*/ 400050 w 6696075"/>
              <a:gd name="connsiteY24" fmla="*/ 95250 h 2108563"/>
              <a:gd name="connsiteX25" fmla="*/ 0 w 6696075"/>
              <a:gd name="connsiteY25" fmla="*/ 247650 h 2108563"/>
              <a:gd name="connsiteX0" fmla="*/ 0 w 6696075"/>
              <a:gd name="connsiteY0" fmla="*/ 247650 h 2108563"/>
              <a:gd name="connsiteX1" fmla="*/ 47625 w 6696075"/>
              <a:gd name="connsiteY1" fmla="*/ 771525 h 2108563"/>
              <a:gd name="connsiteX2" fmla="*/ 457200 w 6696075"/>
              <a:gd name="connsiteY2" fmla="*/ 1847850 h 2108563"/>
              <a:gd name="connsiteX3" fmla="*/ 1168037 w 6696075"/>
              <a:gd name="connsiteY3" fmla="*/ 2019844 h 2108563"/>
              <a:gd name="connsiteX4" fmla="*/ 1837237 w 6696075"/>
              <a:gd name="connsiteY4" fmla="*/ 1600472 h 2108563"/>
              <a:gd name="connsiteX5" fmla="*/ 2709999 w 6696075"/>
              <a:gd name="connsiteY5" fmla="*/ 1251313 h 2108563"/>
              <a:gd name="connsiteX6" fmla="*/ 4299313 w 6696075"/>
              <a:gd name="connsiteY6" fmla="*/ 656408 h 2108563"/>
              <a:gd name="connsiteX7" fmla="*/ 5170442 w 6696075"/>
              <a:gd name="connsiteY7" fmla="*/ 2001338 h 2108563"/>
              <a:gd name="connsiteX8" fmla="*/ 5560423 w 6696075"/>
              <a:gd name="connsiteY8" fmla="*/ 2108563 h 2108563"/>
              <a:gd name="connsiteX9" fmla="*/ 6262824 w 6696075"/>
              <a:gd name="connsiteY9" fmla="*/ 1503589 h 2108563"/>
              <a:gd name="connsiteX10" fmla="*/ 6696075 w 6696075"/>
              <a:gd name="connsiteY10" fmla="*/ 809625 h 2108563"/>
              <a:gd name="connsiteX11" fmla="*/ 6286500 w 6696075"/>
              <a:gd name="connsiteY11" fmla="*/ 790575 h 2108563"/>
              <a:gd name="connsiteX12" fmla="*/ 5867400 w 6696075"/>
              <a:gd name="connsiteY12" fmla="*/ 428625 h 2108563"/>
              <a:gd name="connsiteX13" fmla="*/ 5543550 w 6696075"/>
              <a:gd name="connsiteY13" fmla="*/ 266700 h 2108563"/>
              <a:gd name="connsiteX14" fmla="*/ 5010150 w 6696075"/>
              <a:gd name="connsiteY14" fmla="*/ 142875 h 2108563"/>
              <a:gd name="connsiteX15" fmla="*/ 4286250 w 6696075"/>
              <a:gd name="connsiteY15" fmla="*/ 104775 h 2108563"/>
              <a:gd name="connsiteX16" fmla="*/ 4029075 w 6696075"/>
              <a:gd name="connsiteY16" fmla="*/ 0 h 2108563"/>
              <a:gd name="connsiteX17" fmla="*/ 3638550 w 6696075"/>
              <a:gd name="connsiteY17" fmla="*/ 57150 h 2108563"/>
              <a:gd name="connsiteX18" fmla="*/ 3238500 w 6696075"/>
              <a:gd name="connsiteY18" fmla="*/ 47625 h 2108563"/>
              <a:gd name="connsiteX19" fmla="*/ 2524125 w 6696075"/>
              <a:gd name="connsiteY19" fmla="*/ 9525 h 2108563"/>
              <a:gd name="connsiteX20" fmla="*/ 1905000 w 6696075"/>
              <a:gd name="connsiteY20" fmla="*/ 438150 h 2108563"/>
              <a:gd name="connsiteX21" fmla="*/ 1619250 w 6696075"/>
              <a:gd name="connsiteY21" fmla="*/ 400050 h 2108563"/>
              <a:gd name="connsiteX22" fmla="*/ 1304925 w 6696075"/>
              <a:gd name="connsiteY22" fmla="*/ 180975 h 2108563"/>
              <a:gd name="connsiteX23" fmla="*/ 866775 w 6696075"/>
              <a:gd name="connsiteY23" fmla="*/ 76200 h 2108563"/>
              <a:gd name="connsiteX24" fmla="*/ 400050 w 6696075"/>
              <a:gd name="connsiteY24" fmla="*/ 95250 h 2108563"/>
              <a:gd name="connsiteX25" fmla="*/ 0 w 6696075"/>
              <a:gd name="connsiteY25" fmla="*/ 247650 h 2108563"/>
              <a:gd name="connsiteX0" fmla="*/ 0 w 6696075"/>
              <a:gd name="connsiteY0" fmla="*/ 247650 h 2108563"/>
              <a:gd name="connsiteX1" fmla="*/ 47625 w 6696075"/>
              <a:gd name="connsiteY1" fmla="*/ 771525 h 2108563"/>
              <a:gd name="connsiteX2" fmla="*/ 457200 w 6696075"/>
              <a:gd name="connsiteY2" fmla="*/ 1847850 h 2108563"/>
              <a:gd name="connsiteX3" fmla="*/ 1168037 w 6696075"/>
              <a:gd name="connsiteY3" fmla="*/ 2019844 h 2108563"/>
              <a:gd name="connsiteX4" fmla="*/ 1837237 w 6696075"/>
              <a:gd name="connsiteY4" fmla="*/ 1600472 h 2108563"/>
              <a:gd name="connsiteX5" fmla="*/ 2592433 w 6696075"/>
              <a:gd name="connsiteY5" fmla="*/ 585107 h 2108563"/>
              <a:gd name="connsiteX6" fmla="*/ 4299313 w 6696075"/>
              <a:gd name="connsiteY6" fmla="*/ 656408 h 2108563"/>
              <a:gd name="connsiteX7" fmla="*/ 5170442 w 6696075"/>
              <a:gd name="connsiteY7" fmla="*/ 2001338 h 2108563"/>
              <a:gd name="connsiteX8" fmla="*/ 5560423 w 6696075"/>
              <a:gd name="connsiteY8" fmla="*/ 2108563 h 2108563"/>
              <a:gd name="connsiteX9" fmla="*/ 6262824 w 6696075"/>
              <a:gd name="connsiteY9" fmla="*/ 1503589 h 2108563"/>
              <a:gd name="connsiteX10" fmla="*/ 6696075 w 6696075"/>
              <a:gd name="connsiteY10" fmla="*/ 809625 h 2108563"/>
              <a:gd name="connsiteX11" fmla="*/ 6286500 w 6696075"/>
              <a:gd name="connsiteY11" fmla="*/ 790575 h 2108563"/>
              <a:gd name="connsiteX12" fmla="*/ 5867400 w 6696075"/>
              <a:gd name="connsiteY12" fmla="*/ 428625 h 2108563"/>
              <a:gd name="connsiteX13" fmla="*/ 5543550 w 6696075"/>
              <a:gd name="connsiteY13" fmla="*/ 266700 h 2108563"/>
              <a:gd name="connsiteX14" fmla="*/ 5010150 w 6696075"/>
              <a:gd name="connsiteY14" fmla="*/ 142875 h 2108563"/>
              <a:gd name="connsiteX15" fmla="*/ 4286250 w 6696075"/>
              <a:gd name="connsiteY15" fmla="*/ 104775 h 2108563"/>
              <a:gd name="connsiteX16" fmla="*/ 4029075 w 6696075"/>
              <a:gd name="connsiteY16" fmla="*/ 0 h 2108563"/>
              <a:gd name="connsiteX17" fmla="*/ 3638550 w 6696075"/>
              <a:gd name="connsiteY17" fmla="*/ 57150 h 2108563"/>
              <a:gd name="connsiteX18" fmla="*/ 3238500 w 6696075"/>
              <a:gd name="connsiteY18" fmla="*/ 47625 h 2108563"/>
              <a:gd name="connsiteX19" fmla="*/ 2524125 w 6696075"/>
              <a:gd name="connsiteY19" fmla="*/ 9525 h 2108563"/>
              <a:gd name="connsiteX20" fmla="*/ 1905000 w 6696075"/>
              <a:gd name="connsiteY20" fmla="*/ 438150 h 2108563"/>
              <a:gd name="connsiteX21" fmla="*/ 1619250 w 6696075"/>
              <a:gd name="connsiteY21" fmla="*/ 400050 h 2108563"/>
              <a:gd name="connsiteX22" fmla="*/ 1304925 w 6696075"/>
              <a:gd name="connsiteY22" fmla="*/ 180975 h 2108563"/>
              <a:gd name="connsiteX23" fmla="*/ 866775 w 6696075"/>
              <a:gd name="connsiteY23" fmla="*/ 76200 h 2108563"/>
              <a:gd name="connsiteX24" fmla="*/ 400050 w 6696075"/>
              <a:gd name="connsiteY24" fmla="*/ 95250 h 2108563"/>
              <a:gd name="connsiteX25" fmla="*/ 0 w 6696075"/>
              <a:gd name="connsiteY25" fmla="*/ 247650 h 2108563"/>
              <a:gd name="connsiteX0" fmla="*/ 0 w 6696075"/>
              <a:gd name="connsiteY0" fmla="*/ 247650 h 2108563"/>
              <a:gd name="connsiteX1" fmla="*/ 47625 w 6696075"/>
              <a:gd name="connsiteY1" fmla="*/ 771525 h 2108563"/>
              <a:gd name="connsiteX2" fmla="*/ 457200 w 6696075"/>
              <a:gd name="connsiteY2" fmla="*/ 1847850 h 2108563"/>
              <a:gd name="connsiteX3" fmla="*/ 1168037 w 6696075"/>
              <a:gd name="connsiteY3" fmla="*/ 2019844 h 2108563"/>
              <a:gd name="connsiteX4" fmla="*/ 1837237 w 6696075"/>
              <a:gd name="connsiteY4" fmla="*/ 1600472 h 2108563"/>
              <a:gd name="connsiteX5" fmla="*/ 2592433 w 6696075"/>
              <a:gd name="connsiteY5" fmla="*/ 585107 h 2108563"/>
              <a:gd name="connsiteX6" fmla="*/ 4299313 w 6696075"/>
              <a:gd name="connsiteY6" fmla="*/ 656408 h 2108563"/>
              <a:gd name="connsiteX7" fmla="*/ 5170442 w 6696075"/>
              <a:gd name="connsiteY7" fmla="*/ 2001338 h 2108563"/>
              <a:gd name="connsiteX8" fmla="*/ 5560423 w 6696075"/>
              <a:gd name="connsiteY8" fmla="*/ 2108563 h 2108563"/>
              <a:gd name="connsiteX9" fmla="*/ 6262824 w 6696075"/>
              <a:gd name="connsiteY9" fmla="*/ 1503589 h 2108563"/>
              <a:gd name="connsiteX10" fmla="*/ 6696075 w 6696075"/>
              <a:gd name="connsiteY10" fmla="*/ 809625 h 2108563"/>
              <a:gd name="connsiteX11" fmla="*/ 6286500 w 6696075"/>
              <a:gd name="connsiteY11" fmla="*/ 790575 h 2108563"/>
              <a:gd name="connsiteX12" fmla="*/ 5867400 w 6696075"/>
              <a:gd name="connsiteY12" fmla="*/ 428625 h 2108563"/>
              <a:gd name="connsiteX13" fmla="*/ 5543550 w 6696075"/>
              <a:gd name="connsiteY13" fmla="*/ 266700 h 2108563"/>
              <a:gd name="connsiteX14" fmla="*/ 5010150 w 6696075"/>
              <a:gd name="connsiteY14" fmla="*/ 142875 h 2108563"/>
              <a:gd name="connsiteX15" fmla="*/ 4286250 w 6696075"/>
              <a:gd name="connsiteY15" fmla="*/ 104775 h 2108563"/>
              <a:gd name="connsiteX16" fmla="*/ 4029075 w 6696075"/>
              <a:gd name="connsiteY16" fmla="*/ 0 h 2108563"/>
              <a:gd name="connsiteX17" fmla="*/ 3638550 w 6696075"/>
              <a:gd name="connsiteY17" fmla="*/ 57150 h 2108563"/>
              <a:gd name="connsiteX18" fmla="*/ 3238500 w 6696075"/>
              <a:gd name="connsiteY18" fmla="*/ 47625 h 2108563"/>
              <a:gd name="connsiteX19" fmla="*/ 2524125 w 6696075"/>
              <a:gd name="connsiteY19" fmla="*/ 9525 h 2108563"/>
              <a:gd name="connsiteX20" fmla="*/ 1905000 w 6696075"/>
              <a:gd name="connsiteY20" fmla="*/ 438150 h 2108563"/>
              <a:gd name="connsiteX21" fmla="*/ 1619250 w 6696075"/>
              <a:gd name="connsiteY21" fmla="*/ 400050 h 2108563"/>
              <a:gd name="connsiteX22" fmla="*/ 1304925 w 6696075"/>
              <a:gd name="connsiteY22" fmla="*/ 180975 h 2108563"/>
              <a:gd name="connsiteX23" fmla="*/ 866775 w 6696075"/>
              <a:gd name="connsiteY23" fmla="*/ 76200 h 2108563"/>
              <a:gd name="connsiteX24" fmla="*/ 400050 w 6696075"/>
              <a:gd name="connsiteY24" fmla="*/ 95250 h 2108563"/>
              <a:gd name="connsiteX25" fmla="*/ 0 w 6696075"/>
              <a:gd name="connsiteY25" fmla="*/ 247650 h 2108563"/>
              <a:gd name="connsiteX0" fmla="*/ 0 w 6696075"/>
              <a:gd name="connsiteY0" fmla="*/ 247650 h 2108563"/>
              <a:gd name="connsiteX1" fmla="*/ 47625 w 6696075"/>
              <a:gd name="connsiteY1" fmla="*/ 771525 h 2108563"/>
              <a:gd name="connsiteX2" fmla="*/ 457200 w 6696075"/>
              <a:gd name="connsiteY2" fmla="*/ 1847850 h 2108563"/>
              <a:gd name="connsiteX3" fmla="*/ 1168037 w 6696075"/>
              <a:gd name="connsiteY3" fmla="*/ 2019844 h 2108563"/>
              <a:gd name="connsiteX4" fmla="*/ 1837237 w 6696075"/>
              <a:gd name="connsiteY4" fmla="*/ 1600472 h 2108563"/>
              <a:gd name="connsiteX5" fmla="*/ 2069918 w 6696075"/>
              <a:gd name="connsiteY5" fmla="*/ 683078 h 2108563"/>
              <a:gd name="connsiteX6" fmla="*/ 4299313 w 6696075"/>
              <a:gd name="connsiteY6" fmla="*/ 656408 h 2108563"/>
              <a:gd name="connsiteX7" fmla="*/ 5170442 w 6696075"/>
              <a:gd name="connsiteY7" fmla="*/ 2001338 h 2108563"/>
              <a:gd name="connsiteX8" fmla="*/ 5560423 w 6696075"/>
              <a:gd name="connsiteY8" fmla="*/ 2108563 h 2108563"/>
              <a:gd name="connsiteX9" fmla="*/ 6262824 w 6696075"/>
              <a:gd name="connsiteY9" fmla="*/ 1503589 h 2108563"/>
              <a:gd name="connsiteX10" fmla="*/ 6696075 w 6696075"/>
              <a:gd name="connsiteY10" fmla="*/ 809625 h 2108563"/>
              <a:gd name="connsiteX11" fmla="*/ 6286500 w 6696075"/>
              <a:gd name="connsiteY11" fmla="*/ 790575 h 2108563"/>
              <a:gd name="connsiteX12" fmla="*/ 5867400 w 6696075"/>
              <a:gd name="connsiteY12" fmla="*/ 428625 h 2108563"/>
              <a:gd name="connsiteX13" fmla="*/ 5543550 w 6696075"/>
              <a:gd name="connsiteY13" fmla="*/ 266700 h 2108563"/>
              <a:gd name="connsiteX14" fmla="*/ 5010150 w 6696075"/>
              <a:gd name="connsiteY14" fmla="*/ 142875 h 2108563"/>
              <a:gd name="connsiteX15" fmla="*/ 4286250 w 6696075"/>
              <a:gd name="connsiteY15" fmla="*/ 104775 h 2108563"/>
              <a:gd name="connsiteX16" fmla="*/ 4029075 w 6696075"/>
              <a:gd name="connsiteY16" fmla="*/ 0 h 2108563"/>
              <a:gd name="connsiteX17" fmla="*/ 3638550 w 6696075"/>
              <a:gd name="connsiteY17" fmla="*/ 57150 h 2108563"/>
              <a:gd name="connsiteX18" fmla="*/ 3238500 w 6696075"/>
              <a:gd name="connsiteY18" fmla="*/ 47625 h 2108563"/>
              <a:gd name="connsiteX19" fmla="*/ 2524125 w 6696075"/>
              <a:gd name="connsiteY19" fmla="*/ 9525 h 2108563"/>
              <a:gd name="connsiteX20" fmla="*/ 1905000 w 6696075"/>
              <a:gd name="connsiteY20" fmla="*/ 438150 h 2108563"/>
              <a:gd name="connsiteX21" fmla="*/ 1619250 w 6696075"/>
              <a:gd name="connsiteY21" fmla="*/ 400050 h 2108563"/>
              <a:gd name="connsiteX22" fmla="*/ 1304925 w 6696075"/>
              <a:gd name="connsiteY22" fmla="*/ 180975 h 2108563"/>
              <a:gd name="connsiteX23" fmla="*/ 866775 w 6696075"/>
              <a:gd name="connsiteY23" fmla="*/ 76200 h 2108563"/>
              <a:gd name="connsiteX24" fmla="*/ 400050 w 6696075"/>
              <a:gd name="connsiteY24" fmla="*/ 95250 h 2108563"/>
              <a:gd name="connsiteX25" fmla="*/ 0 w 6696075"/>
              <a:gd name="connsiteY25" fmla="*/ 247650 h 2108563"/>
              <a:gd name="connsiteX0" fmla="*/ 0 w 6696075"/>
              <a:gd name="connsiteY0" fmla="*/ 247650 h 2108563"/>
              <a:gd name="connsiteX1" fmla="*/ 47625 w 6696075"/>
              <a:gd name="connsiteY1" fmla="*/ 771525 h 2108563"/>
              <a:gd name="connsiteX2" fmla="*/ 457200 w 6696075"/>
              <a:gd name="connsiteY2" fmla="*/ 1847850 h 2108563"/>
              <a:gd name="connsiteX3" fmla="*/ 1168037 w 6696075"/>
              <a:gd name="connsiteY3" fmla="*/ 2019844 h 2108563"/>
              <a:gd name="connsiteX4" fmla="*/ 2026648 w 6696075"/>
              <a:gd name="connsiteY4" fmla="*/ 1528626 h 2108563"/>
              <a:gd name="connsiteX5" fmla="*/ 2069918 w 6696075"/>
              <a:gd name="connsiteY5" fmla="*/ 683078 h 2108563"/>
              <a:gd name="connsiteX6" fmla="*/ 4299313 w 6696075"/>
              <a:gd name="connsiteY6" fmla="*/ 656408 h 2108563"/>
              <a:gd name="connsiteX7" fmla="*/ 5170442 w 6696075"/>
              <a:gd name="connsiteY7" fmla="*/ 2001338 h 2108563"/>
              <a:gd name="connsiteX8" fmla="*/ 5560423 w 6696075"/>
              <a:gd name="connsiteY8" fmla="*/ 2108563 h 2108563"/>
              <a:gd name="connsiteX9" fmla="*/ 6262824 w 6696075"/>
              <a:gd name="connsiteY9" fmla="*/ 1503589 h 2108563"/>
              <a:gd name="connsiteX10" fmla="*/ 6696075 w 6696075"/>
              <a:gd name="connsiteY10" fmla="*/ 809625 h 2108563"/>
              <a:gd name="connsiteX11" fmla="*/ 6286500 w 6696075"/>
              <a:gd name="connsiteY11" fmla="*/ 790575 h 2108563"/>
              <a:gd name="connsiteX12" fmla="*/ 5867400 w 6696075"/>
              <a:gd name="connsiteY12" fmla="*/ 428625 h 2108563"/>
              <a:gd name="connsiteX13" fmla="*/ 5543550 w 6696075"/>
              <a:gd name="connsiteY13" fmla="*/ 266700 h 2108563"/>
              <a:gd name="connsiteX14" fmla="*/ 5010150 w 6696075"/>
              <a:gd name="connsiteY14" fmla="*/ 142875 h 2108563"/>
              <a:gd name="connsiteX15" fmla="*/ 4286250 w 6696075"/>
              <a:gd name="connsiteY15" fmla="*/ 104775 h 2108563"/>
              <a:gd name="connsiteX16" fmla="*/ 4029075 w 6696075"/>
              <a:gd name="connsiteY16" fmla="*/ 0 h 2108563"/>
              <a:gd name="connsiteX17" fmla="*/ 3638550 w 6696075"/>
              <a:gd name="connsiteY17" fmla="*/ 57150 h 2108563"/>
              <a:gd name="connsiteX18" fmla="*/ 3238500 w 6696075"/>
              <a:gd name="connsiteY18" fmla="*/ 47625 h 2108563"/>
              <a:gd name="connsiteX19" fmla="*/ 2524125 w 6696075"/>
              <a:gd name="connsiteY19" fmla="*/ 9525 h 2108563"/>
              <a:gd name="connsiteX20" fmla="*/ 1905000 w 6696075"/>
              <a:gd name="connsiteY20" fmla="*/ 438150 h 2108563"/>
              <a:gd name="connsiteX21" fmla="*/ 1619250 w 6696075"/>
              <a:gd name="connsiteY21" fmla="*/ 400050 h 2108563"/>
              <a:gd name="connsiteX22" fmla="*/ 1304925 w 6696075"/>
              <a:gd name="connsiteY22" fmla="*/ 180975 h 2108563"/>
              <a:gd name="connsiteX23" fmla="*/ 866775 w 6696075"/>
              <a:gd name="connsiteY23" fmla="*/ 76200 h 2108563"/>
              <a:gd name="connsiteX24" fmla="*/ 400050 w 6696075"/>
              <a:gd name="connsiteY24" fmla="*/ 95250 h 2108563"/>
              <a:gd name="connsiteX25" fmla="*/ 0 w 6696075"/>
              <a:gd name="connsiteY25" fmla="*/ 247650 h 2108563"/>
              <a:gd name="connsiteX0" fmla="*/ 0 w 6696075"/>
              <a:gd name="connsiteY0" fmla="*/ 247650 h 2108563"/>
              <a:gd name="connsiteX1" fmla="*/ 47625 w 6696075"/>
              <a:gd name="connsiteY1" fmla="*/ 771525 h 2108563"/>
              <a:gd name="connsiteX2" fmla="*/ 568235 w 6696075"/>
              <a:gd name="connsiteY2" fmla="*/ 1697627 h 2108563"/>
              <a:gd name="connsiteX3" fmla="*/ 1168037 w 6696075"/>
              <a:gd name="connsiteY3" fmla="*/ 2019844 h 2108563"/>
              <a:gd name="connsiteX4" fmla="*/ 2026648 w 6696075"/>
              <a:gd name="connsiteY4" fmla="*/ 1528626 h 2108563"/>
              <a:gd name="connsiteX5" fmla="*/ 2069918 w 6696075"/>
              <a:gd name="connsiteY5" fmla="*/ 683078 h 2108563"/>
              <a:gd name="connsiteX6" fmla="*/ 4299313 w 6696075"/>
              <a:gd name="connsiteY6" fmla="*/ 656408 h 2108563"/>
              <a:gd name="connsiteX7" fmla="*/ 5170442 w 6696075"/>
              <a:gd name="connsiteY7" fmla="*/ 2001338 h 2108563"/>
              <a:gd name="connsiteX8" fmla="*/ 5560423 w 6696075"/>
              <a:gd name="connsiteY8" fmla="*/ 2108563 h 2108563"/>
              <a:gd name="connsiteX9" fmla="*/ 6262824 w 6696075"/>
              <a:gd name="connsiteY9" fmla="*/ 1503589 h 2108563"/>
              <a:gd name="connsiteX10" fmla="*/ 6696075 w 6696075"/>
              <a:gd name="connsiteY10" fmla="*/ 809625 h 2108563"/>
              <a:gd name="connsiteX11" fmla="*/ 6286500 w 6696075"/>
              <a:gd name="connsiteY11" fmla="*/ 790575 h 2108563"/>
              <a:gd name="connsiteX12" fmla="*/ 5867400 w 6696075"/>
              <a:gd name="connsiteY12" fmla="*/ 428625 h 2108563"/>
              <a:gd name="connsiteX13" fmla="*/ 5543550 w 6696075"/>
              <a:gd name="connsiteY13" fmla="*/ 266700 h 2108563"/>
              <a:gd name="connsiteX14" fmla="*/ 5010150 w 6696075"/>
              <a:gd name="connsiteY14" fmla="*/ 142875 h 2108563"/>
              <a:gd name="connsiteX15" fmla="*/ 4286250 w 6696075"/>
              <a:gd name="connsiteY15" fmla="*/ 104775 h 2108563"/>
              <a:gd name="connsiteX16" fmla="*/ 4029075 w 6696075"/>
              <a:gd name="connsiteY16" fmla="*/ 0 h 2108563"/>
              <a:gd name="connsiteX17" fmla="*/ 3638550 w 6696075"/>
              <a:gd name="connsiteY17" fmla="*/ 57150 h 2108563"/>
              <a:gd name="connsiteX18" fmla="*/ 3238500 w 6696075"/>
              <a:gd name="connsiteY18" fmla="*/ 47625 h 2108563"/>
              <a:gd name="connsiteX19" fmla="*/ 2524125 w 6696075"/>
              <a:gd name="connsiteY19" fmla="*/ 9525 h 2108563"/>
              <a:gd name="connsiteX20" fmla="*/ 1905000 w 6696075"/>
              <a:gd name="connsiteY20" fmla="*/ 438150 h 2108563"/>
              <a:gd name="connsiteX21" fmla="*/ 1619250 w 6696075"/>
              <a:gd name="connsiteY21" fmla="*/ 400050 h 2108563"/>
              <a:gd name="connsiteX22" fmla="*/ 1304925 w 6696075"/>
              <a:gd name="connsiteY22" fmla="*/ 180975 h 2108563"/>
              <a:gd name="connsiteX23" fmla="*/ 866775 w 6696075"/>
              <a:gd name="connsiteY23" fmla="*/ 76200 h 2108563"/>
              <a:gd name="connsiteX24" fmla="*/ 400050 w 6696075"/>
              <a:gd name="connsiteY24" fmla="*/ 95250 h 2108563"/>
              <a:gd name="connsiteX25" fmla="*/ 0 w 6696075"/>
              <a:gd name="connsiteY25" fmla="*/ 247650 h 2108563"/>
              <a:gd name="connsiteX0" fmla="*/ 17690 w 6648450"/>
              <a:gd name="connsiteY0" fmla="*/ 241118 h 2108563"/>
              <a:gd name="connsiteX1" fmla="*/ 0 w 6648450"/>
              <a:gd name="connsiteY1" fmla="*/ 771525 h 2108563"/>
              <a:gd name="connsiteX2" fmla="*/ 520610 w 6648450"/>
              <a:gd name="connsiteY2" fmla="*/ 1697627 h 2108563"/>
              <a:gd name="connsiteX3" fmla="*/ 1120412 w 6648450"/>
              <a:gd name="connsiteY3" fmla="*/ 2019844 h 2108563"/>
              <a:gd name="connsiteX4" fmla="*/ 1979023 w 6648450"/>
              <a:gd name="connsiteY4" fmla="*/ 1528626 h 2108563"/>
              <a:gd name="connsiteX5" fmla="*/ 2022293 w 6648450"/>
              <a:gd name="connsiteY5" fmla="*/ 683078 h 2108563"/>
              <a:gd name="connsiteX6" fmla="*/ 4251688 w 6648450"/>
              <a:gd name="connsiteY6" fmla="*/ 656408 h 2108563"/>
              <a:gd name="connsiteX7" fmla="*/ 5122817 w 6648450"/>
              <a:gd name="connsiteY7" fmla="*/ 2001338 h 2108563"/>
              <a:gd name="connsiteX8" fmla="*/ 5512798 w 6648450"/>
              <a:gd name="connsiteY8" fmla="*/ 2108563 h 2108563"/>
              <a:gd name="connsiteX9" fmla="*/ 6215199 w 6648450"/>
              <a:gd name="connsiteY9" fmla="*/ 1503589 h 2108563"/>
              <a:gd name="connsiteX10" fmla="*/ 6648450 w 6648450"/>
              <a:gd name="connsiteY10" fmla="*/ 809625 h 2108563"/>
              <a:gd name="connsiteX11" fmla="*/ 6238875 w 6648450"/>
              <a:gd name="connsiteY11" fmla="*/ 790575 h 2108563"/>
              <a:gd name="connsiteX12" fmla="*/ 5819775 w 6648450"/>
              <a:gd name="connsiteY12" fmla="*/ 428625 h 2108563"/>
              <a:gd name="connsiteX13" fmla="*/ 5495925 w 6648450"/>
              <a:gd name="connsiteY13" fmla="*/ 266700 h 2108563"/>
              <a:gd name="connsiteX14" fmla="*/ 4962525 w 6648450"/>
              <a:gd name="connsiteY14" fmla="*/ 142875 h 2108563"/>
              <a:gd name="connsiteX15" fmla="*/ 4238625 w 6648450"/>
              <a:gd name="connsiteY15" fmla="*/ 104775 h 2108563"/>
              <a:gd name="connsiteX16" fmla="*/ 3981450 w 6648450"/>
              <a:gd name="connsiteY16" fmla="*/ 0 h 2108563"/>
              <a:gd name="connsiteX17" fmla="*/ 3590925 w 6648450"/>
              <a:gd name="connsiteY17" fmla="*/ 57150 h 2108563"/>
              <a:gd name="connsiteX18" fmla="*/ 3190875 w 6648450"/>
              <a:gd name="connsiteY18" fmla="*/ 47625 h 2108563"/>
              <a:gd name="connsiteX19" fmla="*/ 2476500 w 6648450"/>
              <a:gd name="connsiteY19" fmla="*/ 9525 h 2108563"/>
              <a:gd name="connsiteX20" fmla="*/ 1857375 w 6648450"/>
              <a:gd name="connsiteY20" fmla="*/ 438150 h 2108563"/>
              <a:gd name="connsiteX21" fmla="*/ 1571625 w 6648450"/>
              <a:gd name="connsiteY21" fmla="*/ 400050 h 2108563"/>
              <a:gd name="connsiteX22" fmla="*/ 1257300 w 6648450"/>
              <a:gd name="connsiteY22" fmla="*/ 180975 h 2108563"/>
              <a:gd name="connsiteX23" fmla="*/ 819150 w 6648450"/>
              <a:gd name="connsiteY23" fmla="*/ 76200 h 2108563"/>
              <a:gd name="connsiteX24" fmla="*/ 352425 w 6648450"/>
              <a:gd name="connsiteY24" fmla="*/ 95250 h 2108563"/>
              <a:gd name="connsiteX25" fmla="*/ 17690 w 6648450"/>
              <a:gd name="connsiteY25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56408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215199 w 6615793"/>
              <a:gd name="connsiteY9" fmla="*/ 1503589 h 2108563"/>
              <a:gd name="connsiteX10" fmla="*/ 6615793 w 6615793"/>
              <a:gd name="connsiteY10" fmla="*/ 816157 h 2108563"/>
              <a:gd name="connsiteX11" fmla="*/ 6238875 w 6615793"/>
              <a:gd name="connsiteY11" fmla="*/ 790575 h 2108563"/>
              <a:gd name="connsiteX12" fmla="*/ 5819775 w 6615793"/>
              <a:gd name="connsiteY12" fmla="*/ 428625 h 2108563"/>
              <a:gd name="connsiteX13" fmla="*/ 5495925 w 6615793"/>
              <a:gd name="connsiteY13" fmla="*/ 266700 h 2108563"/>
              <a:gd name="connsiteX14" fmla="*/ 4962525 w 6615793"/>
              <a:gd name="connsiteY14" fmla="*/ 142875 h 2108563"/>
              <a:gd name="connsiteX15" fmla="*/ 4238625 w 6615793"/>
              <a:gd name="connsiteY15" fmla="*/ 104775 h 2108563"/>
              <a:gd name="connsiteX16" fmla="*/ 3981450 w 6615793"/>
              <a:gd name="connsiteY16" fmla="*/ 0 h 2108563"/>
              <a:gd name="connsiteX17" fmla="*/ 3590925 w 6615793"/>
              <a:gd name="connsiteY17" fmla="*/ 57150 h 2108563"/>
              <a:gd name="connsiteX18" fmla="*/ 3190875 w 6615793"/>
              <a:gd name="connsiteY18" fmla="*/ 47625 h 2108563"/>
              <a:gd name="connsiteX19" fmla="*/ 2476500 w 6615793"/>
              <a:gd name="connsiteY19" fmla="*/ 9525 h 2108563"/>
              <a:gd name="connsiteX20" fmla="*/ 1857375 w 6615793"/>
              <a:gd name="connsiteY20" fmla="*/ 438150 h 2108563"/>
              <a:gd name="connsiteX21" fmla="*/ 1571625 w 6615793"/>
              <a:gd name="connsiteY21" fmla="*/ 400050 h 2108563"/>
              <a:gd name="connsiteX22" fmla="*/ 1257300 w 6615793"/>
              <a:gd name="connsiteY22" fmla="*/ 180975 h 2108563"/>
              <a:gd name="connsiteX23" fmla="*/ 819150 w 6615793"/>
              <a:gd name="connsiteY23" fmla="*/ 76200 h 2108563"/>
              <a:gd name="connsiteX24" fmla="*/ 352425 w 6615793"/>
              <a:gd name="connsiteY24" fmla="*/ 95250 h 2108563"/>
              <a:gd name="connsiteX25" fmla="*/ 17690 w 6615793"/>
              <a:gd name="connsiteY25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56408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215199 w 6615793"/>
              <a:gd name="connsiteY9" fmla="*/ 1503589 h 2108563"/>
              <a:gd name="connsiteX10" fmla="*/ 6615793 w 6615793"/>
              <a:gd name="connsiteY10" fmla="*/ 816157 h 2108563"/>
              <a:gd name="connsiteX11" fmla="*/ 6238875 w 6615793"/>
              <a:gd name="connsiteY11" fmla="*/ 790575 h 2108563"/>
              <a:gd name="connsiteX12" fmla="*/ 5819775 w 6615793"/>
              <a:gd name="connsiteY12" fmla="*/ 428625 h 2108563"/>
              <a:gd name="connsiteX13" fmla="*/ 5495925 w 6615793"/>
              <a:gd name="connsiteY13" fmla="*/ 266700 h 2108563"/>
              <a:gd name="connsiteX14" fmla="*/ 4962525 w 6615793"/>
              <a:gd name="connsiteY14" fmla="*/ 142875 h 2108563"/>
              <a:gd name="connsiteX15" fmla="*/ 4238625 w 6615793"/>
              <a:gd name="connsiteY15" fmla="*/ 104775 h 2108563"/>
              <a:gd name="connsiteX16" fmla="*/ 3981450 w 6615793"/>
              <a:gd name="connsiteY16" fmla="*/ 0 h 2108563"/>
              <a:gd name="connsiteX17" fmla="*/ 3590925 w 6615793"/>
              <a:gd name="connsiteY17" fmla="*/ 57150 h 2108563"/>
              <a:gd name="connsiteX18" fmla="*/ 3190875 w 6615793"/>
              <a:gd name="connsiteY18" fmla="*/ 47625 h 2108563"/>
              <a:gd name="connsiteX19" fmla="*/ 2476500 w 6615793"/>
              <a:gd name="connsiteY19" fmla="*/ 9525 h 2108563"/>
              <a:gd name="connsiteX20" fmla="*/ 1857375 w 6615793"/>
              <a:gd name="connsiteY20" fmla="*/ 438150 h 2108563"/>
              <a:gd name="connsiteX21" fmla="*/ 1571625 w 6615793"/>
              <a:gd name="connsiteY21" fmla="*/ 400050 h 2108563"/>
              <a:gd name="connsiteX22" fmla="*/ 1257300 w 6615793"/>
              <a:gd name="connsiteY22" fmla="*/ 180975 h 2108563"/>
              <a:gd name="connsiteX23" fmla="*/ 819150 w 6615793"/>
              <a:gd name="connsiteY23" fmla="*/ 76200 h 2108563"/>
              <a:gd name="connsiteX24" fmla="*/ 352425 w 6615793"/>
              <a:gd name="connsiteY24" fmla="*/ 95250 h 2108563"/>
              <a:gd name="connsiteX25" fmla="*/ 17690 w 6615793"/>
              <a:gd name="connsiteY25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56408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56408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56408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56408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56408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56408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56408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30282 h 2108563"/>
              <a:gd name="connsiteX7" fmla="*/ 5122817 w 6615793"/>
              <a:gd name="connsiteY7" fmla="*/ 2001338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30282 h 2108563"/>
              <a:gd name="connsiteX7" fmla="*/ 4515394 w 6615793"/>
              <a:gd name="connsiteY7" fmla="*/ 1700893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30282 h 2108563"/>
              <a:gd name="connsiteX7" fmla="*/ 4515394 w 6615793"/>
              <a:gd name="connsiteY7" fmla="*/ 1700893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108563"/>
              <a:gd name="connsiteX1" fmla="*/ 0 w 6615793"/>
              <a:gd name="connsiteY1" fmla="*/ 771525 h 2108563"/>
              <a:gd name="connsiteX2" fmla="*/ 520610 w 6615793"/>
              <a:gd name="connsiteY2" fmla="*/ 1697627 h 2108563"/>
              <a:gd name="connsiteX3" fmla="*/ 1120412 w 6615793"/>
              <a:gd name="connsiteY3" fmla="*/ 2019844 h 2108563"/>
              <a:gd name="connsiteX4" fmla="*/ 1979023 w 6615793"/>
              <a:gd name="connsiteY4" fmla="*/ 1528626 h 2108563"/>
              <a:gd name="connsiteX5" fmla="*/ 2022293 w 6615793"/>
              <a:gd name="connsiteY5" fmla="*/ 683078 h 2108563"/>
              <a:gd name="connsiteX6" fmla="*/ 4251688 w 6615793"/>
              <a:gd name="connsiteY6" fmla="*/ 630282 h 2108563"/>
              <a:gd name="connsiteX7" fmla="*/ 4515394 w 6615793"/>
              <a:gd name="connsiteY7" fmla="*/ 1700893 h 2108563"/>
              <a:gd name="connsiteX8" fmla="*/ 5512798 w 6615793"/>
              <a:gd name="connsiteY8" fmla="*/ 2108563 h 2108563"/>
              <a:gd name="connsiteX9" fmla="*/ 6615793 w 6615793"/>
              <a:gd name="connsiteY9" fmla="*/ 816157 h 2108563"/>
              <a:gd name="connsiteX10" fmla="*/ 6238875 w 6615793"/>
              <a:gd name="connsiteY10" fmla="*/ 790575 h 2108563"/>
              <a:gd name="connsiteX11" fmla="*/ 5819775 w 6615793"/>
              <a:gd name="connsiteY11" fmla="*/ 428625 h 2108563"/>
              <a:gd name="connsiteX12" fmla="*/ 5495925 w 6615793"/>
              <a:gd name="connsiteY12" fmla="*/ 266700 h 2108563"/>
              <a:gd name="connsiteX13" fmla="*/ 4962525 w 6615793"/>
              <a:gd name="connsiteY13" fmla="*/ 142875 h 2108563"/>
              <a:gd name="connsiteX14" fmla="*/ 4238625 w 6615793"/>
              <a:gd name="connsiteY14" fmla="*/ 104775 h 2108563"/>
              <a:gd name="connsiteX15" fmla="*/ 3981450 w 6615793"/>
              <a:gd name="connsiteY15" fmla="*/ 0 h 2108563"/>
              <a:gd name="connsiteX16" fmla="*/ 3590925 w 6615793"/>
              <a:gd name="connsiteY16" fmla="*/ 57150 h 2108563"/>
              <a:gd name="connsiteX17" fmla="*/ 3190875 w 6615793"/>
              <a:gd name="connsiteY17" fmla="*/ 47625 h 2108563"/>
              <a:gd name="connsiteX18" fmla="*/ 2476500 w 6615793"/>
              <a:gd name="connsiteY18" fmla="*/ 9525 h 2108563"/>
              <a:gd name="connsiteX19" fmla="*/ 1857375 w 6615793"/>
              <a:gd name="connsiteY19" fmla="*/ 438150 h 2108563"/>
              <a:gd name="connsiteX20" fmla="*/ 1571625 w 6615793"/>
              <a:gd name="connsiteY20" fmla="*/ 400050 h 2108563"/>
              <a:gd name="connsiteX21" fmla="*/ 1257300 w 6615793"/>
              <a:gd name="connsiteY21" fmla="*/ 180975 h 2108563"/>
              <a:gd name="connsiteX22" fmla="*/ 819150 w 6615793"/>
              <a:gd name="connsiteY22" fmla="*/ 76200 h 2108563"/>
              <a:gd name="connsiteX23" fmla="*/ 352425 w 6615793"/>
              <a:gd name="connsiteY23" fmla="*/ 95250 h 2108563"/>
              <a:gd name="connsiteX24" fmla="*/ 17690 w 6615793"/>
              <a:gd name="connsiteY24" fmla="*/ 241118 h 2108563"/>
              <a:gd name="connsiteX0" fmla="*/ 17690 w 6615793"/>
              <a:gd name="connsiteY0" fmla="*/ 241118 h 2030186"/>
              <a:gd name="connsiteX1" fmla="*/ 0 w 6615793"/>
              <a:gd name="connsiteY1" fmla="*/ 771525 h 2030186"/>
              <a:gd name="connsiteX2" fmla="*/ 520610 w 6615793"/>
              <a:gd name="connsiteY2" fmla="*/ 1697627 h 2030186"/>
              <a:gd name="connsiteX3" fmla="*/ 1120412 w 6615793"/>
              <a:gd name="connsiteY3" fmla="*/ 2019844 h 2030186"/>
              <a:gd name="connsiteX4" fmla="*/ 1979023 w 6615793"/>
              <a:gd name="connsiteY4" fmla="*/ 1528626 h 2030186"/>
              <a:gd name="connsiteX5" fmla="*/ 2022293 w 6615793"/>
              <a:gd name="connsiteY5" fmla="*/ 683078 h 2030186"/>
              <a:gd name="connsiteX6" fmla="*/ 4251688 w 6615793"/>
              <a:gd name="connsiteY6" fmla="*/ 630282 h 2030186"/>
              <a:gd name="connsiteX7" fmla="*/ 4515394 w 6615793"/>
              <a:gd name="connsiteY7" fmla="*/ 1700893 h 2030186"/>
              <a:gd name="connsiteX8" fmla="*/ 5578112 w 6615793"/>
              <a:gd name="connsiteY8" fmla="*/ 2030186 h 2030186"/>
              <a:gd name="connsiteX9" fmla="*/ 6615793 w 6615793"/>
              <a:gd name="connsiteY9" fmla="*/ 816157 h 2030186"/>
              <a:gd name="connsiteX10" fmla="*/ 6238875 w 6615793"/>
              <a:gd name="connsiteY10" fmla="*/ 790575 h 2030186"/>
              <a:gd name="connsiteX11" fmla="*/ 5819775 w 6615793"/>
              <a:gd name="connsiteY11" fmla="*/ 428625 h 2030186"/>
              <a:gd name="connsiteX12" fmla="*/ 5495925 w 6615793"/>
              <a:gd name="connsiteY12" fmla="*/ 266700 h 2030186"/>
              <a:gd name="connsiteX13" fmla="*/ 4962525 w 6615793"/>
              <a:gd name="connsiteY13" fmla="*/ 142875 h 2030186"/>
              <a:gd name="connsiteX14" fmla="*/ 4238625 w 6615793"/>
              <a:gd name="connsiteY14" fmla="*/ 104775 h 2030186"/>
              <a:gd name="connsiteX15" fmla="*/ 3981450 w 6615793"/>
              <a:gd name="connsiteY15" fmla="*/ 0 h 2030186"/>
              <a:gd name="connsiteX16" fmla="*/ 3590925 w 6615793"/>
              <a:gd name="connsiteY16" fmla="*/ 57150 h 2030186"/>
              <a:gd name="connsiteX17" fmla="*/ 3190875 w 6615793"/>
              <a:gd name="connsiteY17" fmla="*/ 47625 h 2030186"/>
              <a:gd name="connsiteX18" fmla="*/ 2476500 w 6615793"/>
              <a:gd name="connsiteY18" fmla="*/ 9525 h 2030186"/>
              <a:gd name="connsiteX19" fmla="*/ 1857375 w 6615793"/>
              <a:gd name="connsiteY19" fmla="*/ 438150 h 2030186"/>
              <a:gd name="connsiteX20" fmla="*/ 1571625 w 6615793"/>
              <a:gd name="connsiteY20" fmla="*/ 400050 h 2030186"/>
              <a:gd name="connsiteX21" fmla="*/ 1257300 w 6615793"/>
              <a:gd name="connsiteY21" fmla="*/ 180975 h 2030186"/>
              <a:gd name="connsiteX22" fmla="*/ 819150 w 6615793"/>
              <a:gd name="connsiteY22" fmla="*/ 76200 h 2030186"/>
              <a:gd name="connsiteX23" fmla="*/ 352425 w 6615793"/>
              <a:gd name="connsiteY23" fmla="*/ 95250 h 2030186"/>
              <a:gd name="connsiteX24" fmla="*/ 17690 w 6615793"/>
              <a:gd name="connsiteY24" fmla="*/ 241118 h 2030186"/>
              <a:gd name="connsiteX0" fmla="*/ 17690 w 6615793"/>
              <a:gd name="connsiteY0" fmla="*/ 241118 h 2030679"/>
              <a:gd name="connsiteX1" fmla="*/ 0 w 6615793"/>
              <a:gd name="connsiteY1" fmla="*/ 771525 h 2030679"/>
              <a:gd name="connsiteX2" fmla="*/ 520610 w 6615793"/>
              <a:gd name="connsiteY2" fmla="*/ 1697627 h 2030679"/>
              <a:gd name="connsiteX3" fmla="*/ 1120412 w 6615793"/>
              <a:gd name="connsiteY3" fmla="*/ 2019844 h 2030679"/>
              <a:gd name="connsiteX4" fmla="*/ 1979023 w 6615793"/>
              <a:gd name="connsiteY4" fmla="*/ 1528626 h 2030679"/>
              <a:gd name="connsiteX5" fmla="*/ 2022293 w 6615793"/>
              <a:gd name="connsiteY5" fmla="*/ 683078 h 2030679"/>
              <a:gd name="connsiteX6" fmla="*/ 4251688 w 6615793"/>
              <a:gd name="connsiteY6" fmla="*/ 630282 h 2030679"/>
              <a:gd name="connsiteX7" fmla="*/ 4515394 w 6615793"/>
              <a:gd name="connsiteY7" fmla="*/ 1700893 h 2030679"/>
              <a:gd name="connsiteX8" fmla="*/ 5578112 w 6615793"/>
              <a:gd name="connsiteY8" fmla="*/ 2030186 h 2030679"/>
              <a:gd name="connsiteX9" fmla="*/ 6615793 w 6615793"/>
              <a:gd name="connsiteY9" fmla="*/ 816157 h 2030679"/>
              <a:gd name="connsiteX10" fmla="*/ 6238875 w 6615793"/>
              <a:gd name="connsiteY10" fmla="*/ 790575 h 2030679"/>
              <a:gd name="connsiteX11" fmla="*/ 5819775 w 6615793"/>
              <a:gd name="connsiteY11" fmla="*/ 428625 h 2030679"/>
              <a:gd name="connsiteX12" fmla="*/ 5495925 w 6615793"/>
              <a:gd name="connsiteY12" fmla="*/ 266700 h 2030679"/>
              <a:gd name="connsiteX13" fmla="*/ 4962525 w 6615793"/>
              <a:gd name="connsiteY13" fmla="*/ 142875 h 2030679"/>
              <a:gd name="connsiteX14" fmla="*/ 4238625 w 6615793"/>
              <a:gd name="connsiteY14" fmla="*/ 104775 h 2030679"/>
              <a:gd name="connsiteX15" fmla="*/ 3981450 w 6615793"/>
              <a:gd name="connsiteY15" fmla="*/ 0 h 2030679"/>
              <a:gd name="connsiteX16" fmla="*/ 3590925 w 6615793"/>
              <a:gd name="connsiteY16" fmla="*/ 57150 h 2030679"/>
              <a:gd name="connsiteX17" fmla="*/ 3190875 w 6615793"/>
              <a:gd name="connsiteY17" fmla="*/ 47625 h 2030679"/>
              <a:gd name="connsiteX18" fmla="*/ 2476500 w 6615793"/>
              <a:gd name="connsiteY18" fmla="*/ 9525 h 2030679"/>
              <a:gd name="connsiteX19" fmla="*/ 1857375 w 6615793"/>
              <a:gd name="connsiteY19" fmla="*/ 438150 h 2030679"/>
              <a:gd name="connsiteX20" fmla="*/ 1571625 w 6615793"/>
              <a:gd name="connsiteY20" fmla="*/ 400050 h 2030679"/>
              <a:gd name="connsiteX21" fmla="*/ 1257300 w 6615793"/>
              <a:gd name="connsiteY21" fmla="*/ 180975 h 2030679"/>
              <a:gd name="connsiteX22" fmla="*/ 819150 w 6615793"/>
              <a:gd name="connsiteY22" fmla="*/ 76200 h 2030679"/>
              <a:gd name="connsiteX23" fmla="*/ 352425 w 6615793"/>
              <a:gd name="connsiteY23" fmla="*/ 95250 h 2030679"/>
              <a:gd name="connsiteX24" fmla="*/ 17690 w 6615793"/>
              <a:gd name="connsiteY24" fmla="*/ 241118 h 2030679"/>
              <a:gd name="connsiteX0" fmla="*/ 17690 w 6615793"/>
              <a:gd name="connsiteY0" fmla="*/ 241118 h 2030679"/>
              <a:gd name="connsiteX1" fmla="*/ 0 w 6615793"/>
              <a:gd name="connsiteY1" fmla="*/ 771525 h 2030679"/>
              <a:gd name="connsiteX2" fmla="*/ 520610 w 6615793"/>
              <a:gd name="connsiteY2" fmla="*/ 1697627 h 2030679"/>
              <a:gd name="connsiteX3" fmla="*/ 1120412 w 6615793"/>
              <a:gd name="connsiteY3" fmla="*/ 2019844 h 2030679"/>
              <a:gd name="connsiteX4" fmla="*/ 1979023 w 6615793"/>
              <a:gd name="connsiteY4" fmla="*/ 1528626 h 2030679"/>
              <a:gd name="connsiteX5" fmla="*/ 2022293 w 6615793"/>
              <a:gd name="connsiteY5" fmla="*/ 683078 h 2030679"/>
              <a:gd name="connsiteX6" fmla="*/ 4251688 w 6615793"/>
              <a:gd name="connsiteY6" fmla="*/ 630282 h 2030679"/>
              <a:gd name="connsiteX7" fmla="*/ 4515394 w 6615793"/>
              <a:gd name="connsiteY7" fmla="*/ 1700893 h 2030679"/>
              <a:gd name="connsiteX8" fmla="*/ 5578112 w 6615793"/>
              <a:gd name="connsiteY8" fmla="*/ 2030186 h 2030679"/>
              <a:gd name="connsiteX9" fmla="*/ 6615793 w 6615793"/>
              <a:gd name="connsiteY9" fmla="*/ 816157 h 2030679"/>
              <a:gd name="connsiteX10" fmla="*/ 6238875 w 6615793"/>
              <a:gd name="connsiteY10" fmla="*/ 790575 h 2030679"/>
              <a:gd name="connsiteX11" fmla="*/ 5819775 w 6615793"/>
              <a:gd name="connsiteY11" fmla="*/ 428625 h 2030679"/>
              <a:gd name="connsiteX12" fmla="*/ 5495925 w 6615793"/>
              <a:gd name="connsiteY12" fmla="*/ 266700 h 2030679"/>
              <a:gd name="connsiteX13" fmla="*/ 4962525 w 6615793"/>
              <a:gd name="connsiteY13" fmla="*/ 142875 h 2030679"/>
              <a:gd name="connsiteX14" fmla="*/ 4238625 w 6615793"/>
              <a:gd name="connsiteY14" fmla="*/ 104775 h 2030679"/>
              <a:gd name="connsiteX15" fmla="*/ 3981450 w 6615793"/>
              <a:gd name="connsiteY15" fmla="*/ 0 h 2030679"/>
              <a:gd name="connsiteX16" fmla="*/ 3590925 w 6615793"/>
              <a:gd name="connsiteY16" fmla="*/ 57150 h 2030679"/>
              <a:gd name="connsiteX17" fmla="*/ 3190875 w 6615793"/>
              <a:gd name="connsiteY17" fmla="*/ 47625 h 2030679"/>
              <a:gd name="connsiteX18" fmla="*/ 2476500 w 6615793"/>
              <a:gd name="connsiteY18" fmla="*/ 9525 h 2030679"/>
              <a:gd name="connsiteX19" fmla="*/ 1857375 w 6615793"/>
              <a:gd name="connsiteY19" fmla="*/ 438150 h 2030679"/>
              <a:gd name="connsiteX20" fmla="*/ 1571625 w 6615793"/>
              <a:gd name="connsiteY20" fmla="*/ 400050 h 2030679"/>
              <a:gd name="connsiteX21" fmla="*/ 1257300 w 6615793"/>
              <a:gd name="connsiteY21" fmla="*/ 180975 h 2030679"/>
              <a:gd name="connsiteX22" fmla="*/ 819150 w 6615793"/>
              <a:gd name="connsiteY22" fmla="*/ 76200 h 2030679"/>
              <a:gd name="connsiteX23" fmla="*/ 352425 w 6615793"/>
              <a:gd name="connsiteY23" fmla="*/ 95250 h 2030679"/>
              <a:gd name="connsiteX24" fmla="*/ 17690 w 6615793"/>
              <a:gd name="connsiteY24" fmla="*/ 241118 h 2030679"/>
              <a:gd name="connsiteX0" fmla="*/ 17690 w 6615793"/>
              <a:gd name="connsiteY0" fmla="*/ 241118 h 2030679"/>
              <a:gd name="connsiteX1" fmla="*/ 0 w 6615793"/>
              <a:gd name="connsiteY1" fmla="*/ 771525 h 2030679"/>
              <a:gd name="connsiteX2" fmla="*/ 520610 w 6615793"/>
              <a:gd name="connsiteY2" fmla="*/ 1697627 h 2030679"/>
              <a:gd name="connsiteX3" fmla="*/ 1120412 w 6615793"/>
              <a:gd name="connsiteY3" fmla="*/ 2019844 h 2030679"/>
              <a:gd name="connsiteX4" fmla="*/ 1979023 w 6615793"/>
              <a:gd name="connsiteY4" fmla="*/ 1528626 h 2030679"/>
              <a:gd name="connsiteX5" fmla="*/ 2022293 w 6615793"/>
              <a:gd name="connsiteY5" fmla="*/ 683078 h 2030679"/>
              <a:gd name="connsiteX6" fmla="*/ 4251688 w 6615793"/>
              <a:gd name="connsiteY6" fmla="*/ 630282 h 2030679"/>
              <a:gd name="connsiteX7" fmla="*/ 4515394 w 6615793"/>
              <a:gd name="connsiteY7" fmla="*/ 1700893 h 2030679"/>
              <a:gd name="connsiteX8" fmla="*/ 5578112 w 6615793"/>
              <a:gd name="connsiteY8" fmla="*/ 2030186 h 2030679"/>
              <a:gd name="connsiteX9" fmla="*/ 6615793 w 6615793"/>
              <a:gd name="connsiteY9" fmla="*/ 816157 h 2030679"/>
              <a:gd name="connsiteX10" fmla="*/ 6238875 w 6615793"/>
              <a:gd name="connsiteY10" fmla="*/ 790575 h 2030679"/>
              <a:gd name="connsiteX11" fmla="*/ 5819775 w 6615793"/>
              <a:gd name="connsiteY11" fmla="*/ 428625 h 2030679"/>
              <a:gd name="connsiteX12" fmla="*/ 5495925 w 6615793"/>
              <a:gd name="connsiteY12" fmla="*/ 266700 h 2030679"/>
              <a:gd name="connsiteX13" fmla="*/ 4962525 w 6615793"/>
              <a:gd name="connsiteY13" fmla="*/ 142875 h 2030679"/>
              <a:gd name="connsiteX14" fmla="*/ 4238625 w 6615793"/>
              <a:gd name="connsiteY14" fmla="*/ 104775 h 2030679"/>
              <a:gd name="connsiteX15" fmla="*/ 3981450 w 6615793"/>
              <a:gd name="connsiteY15" fmla="*/ 0 h 2030679"/>
              <a:gd name="connsiteX16" fmla="*/ 3590925 w 6615793"/>
              <a:gd name="connsiteY16" fmla="*/ 57150 h 2030679"/>
              <a:gd name="connsiteX17" fmla="*/ 3190875 w 6615793"/>
              <a:gd name="connsiteY17" fmla="*/ 47625 h 2030679"/>
              <a:gd name="connsiteX18" fmla="*/ 2476500 w 6615793"/>
              <a:gd name="connsiteY18" fmla="*/ 9525 h 2030679"/>
              <a:gd name="connsiteX19" fmla="*/ 1857375 w 6615793"/>
              <a:gd name="connsiteY19" fmla="*/ 438150 h 2030679"/>
              <a:gd name="connsiteX20" fmla="*/ 1571625 w 6615793"/>
              <a:gd name="connsiteY20" fmla="*/ 400050 h 2030679"/>
              <a:gd name="connsiteX21" fmla="*/ 1257300 w 6615793"/>
              <a:gd name="connsiteY21" fmla="*/ 180975 h 2030679"/>
              <a:gd name="connsiteX22" fmla="*/ 819150 w 6615793"/>
              <a:gd name="connsiteY22" fmla="*/ 76200 h 2030679"/>
              <a:gd name="connsiteX23" fmla="*/ 352425 w 6615793"/>
              <a:gd name="connsiteY23" fmla="*/ 95250 h 2030679"/>
              <a:gd name="connsiteX24" fmla="*/ 17690 w 6615793"/>
              <a:gd name="connsiteY24" fmla="*/ 241118 h 2030679"/>
              <a:gd name="connsiteX0" fmla="*/ 17690 w 6615793"/>
              <a:gd name="connsiteY0" fmla="*/ 241118 h 2030679"/>
              <a:gd name="connsiteX1" fmla="*/ 0 w 6615793"/>
              <a:gd name="connsiteY1" fmla="*/ 771525 h 2030679"/>
              <a:gd name="connsiteX2" fmla="*/ 520610 w 6615793"/>
              <a:gd name="connsiteY2" fmla="*/ 1697627 h 2030679"/>
              <a:gd name="connsiteX3" fmla="*/ 1120412 w 6615793"/>
              <a:gd name="connsiteY3" fmla="*/ 2019844 h 2030679"/>
              <a:gd name="connsiteX4" fmla="*/ 1979023 w 6615793"/>
              <a:gd name="connsiteY4" fmla="*/ 1528626 h 2030679"/>
              <a:gd name="connsiteX5" fmla="*/ 2022293 w 6615793"/>
              <a:gd name="connsiteY5" fmla="*/ 683078 h 2030679"/>
              <a:gd name="connsiteX6" fmla="*/ 4251688 w 6615793"/>
              <a:gd name="connsiteY6" fmla="*/ 630282 h 2030679"/>
              <a:gd name="connsiteX7" fmla="*/ 4515394 w 6615793"/>
              <a:gd name="connsiteY7" fmla="*/ 1700893 h 2030679"/>
              <a:gd name="connsiteX8" fmla="*/ 5578112 w 6615793"/>
              <a:gd name="connsiteY8" fmla="*/ 2030186 h 2030679"/>
              <a:gd name="connsiteX9" fmla="*/ 6615793 w 6615793"/>
              <a:gd name="connsiteY9" fmla="*/ 816157 h 2030679"/>
              <a:gd name="connsiteX10" fmla="*/ 6238875 w 6615793"/>
              <a:gd name="connsiteY10" fmla="*/ 790575 h 2030679"/>
              <a:gd name="connsiteX11" fmla="*/ 5819775 w 6615793"/>
              <a:gd name="connsiteY11" fmla="*/ 428625 h 2030679"/>
              <a:gd name="connsiteX12" fmla="*/ 5495925 w 6615793"/>
              <a:gd name="connsiteY12" fmla="*/ 266700 h 2030679"/>
              <a:gd name="connsiteX13" fmla="*/ 4962525 w 6615793"/>
              <a:gd name="connsiteY13" fmla="*/ 142875 h 2030679"/>
              <a:gd name="connsiteX14" fmla="*/ 4238625 w 6615793"/>
              <a:gd name="connsiteY14" fmla="*/ 104775 h 2030679"/>
              <a:gd name="connsiteX15" fmla="*/ 3981450 w 6615793"/>
              <a:gd name="connsiteY15" fmla="*/ 0 h 2030679"/>
              <a:gd name="connsiteX16" fmla="*/ 3590925 w 6615793"/>
              <a:gd name="connsiteY16" fmla="*/ 57150 h 2030679"/>
              <a:gd name="connsiteX17" fmla="*/ 3190875 w 6615793"/>
              <a:gd name="connsiteY17" fmla="*/ 47625 h 2030679"/>
              <a:gd name="connsiteX18" fmla="*/ 2476500 w 6615793"/>
              <a:gd name="connsiteY18" fmla="*/ 9525 h 2030679"/>
              <a:gd name="connsiteX19" fmla="*/ 1857375 w 6615793"/>
              <a:gd name="connsiteY19" fmla="*/ 438150 h 2030679"/>
              <a:gd name="connsiteX20" fmla="*/ 1571625 w 6615793"/>
              <a:gd name="connsiteY20" fmla="*/ 400050 h 2030679"/>
              <a:gd name="connsiteX21" fmla="*/ 1257300 w 6615793"/>
              <a:gd name="connsiteY21" fmla="*/ 180975 h 2030679"/>
              <a:gd name="connsiteX22" fmla="*/ 819150 w 6615793"/>
              <a:gd name="connsiteY22" fmla="*/ 76200 h 2030679"/>
              <a:gd name="connsiteX23" fmla="*/ 352425 w 6615793"/>
              <a:gd name="connsiteY23" fmla="*/ 95250 h 2030679"/>
              <a:gd name="connsiteX24" fmla="*/ 17690 w 6615793"/>
              <a:gd name="connsiteY24" fmla="*/ 241118 h 2030679"/>
              <a:gd name="connsiteX0" fmla="*/ 17690 w 6615793"/>
              <a:gd name="connsiteY0" fmla="*/ 241118 h 2030679"/>
              <a:gd name="connsiteX1" fmla="*/ 0 w 6615793"/>
              <a:gd name="connsiteY1" fmla="*/ 771525 h 2030679"/>
              <a:gd name="connsiteX2" fmla="*/ 520610 w 6615793"/>
              <a:gd name="connsiteY2" fmla="*/ 1697627 h 2030679"/>
              <a:gd name="connsiteX3" fmla="*/ 1120412 w 6615793"/>
              <a:gd name="connsiteY3" fmla="*/ 2019844 h 2030679"/>
              <a:gd name="connsiteX4" fmla="*/ 1979023 w 6615793"/>
              <a:gd name="connsiteY4" fmla="*/ 1528626 h 2030679"/>
              <a:gd name="connsiteX5" fmla="*/ 2022293 w 6615793"/>
              <a:gd name="connsiteY5" fmla="*/ 683078 h 2030679"/>
              <a:gd name="connsiteX6" fmla="*/ 4251688 w 6615793"/>
              <a:gd name="connsiteY6" fmla="*/ 630282 h 2030679"/>
              <a:gd name="connsiteX7" fmla="*/ 4456611 w 6615793"/>
              <a:gd name="connsiteY7" fmla="*/ 1700893 h 2030679"/>
              <a:gd name="connsiteX8" fmla="*/ 5578112 w 6615793"/>
              <a:gd name="connsiteY8" fmla="*/ 2030186 h 2030679"/>
              <a:gd name="connsiteX9" fmla="*/ 6615793 w 6615793"/>
              <a:gd name="connsiteY9" fmla="*/ 816157 h 2030679"/>
              <a:gd name="connsiteX10" fmla="*/ 6238875 w 6615793"/>
              <a:gd name="connsiteY10" fmla="*/ 790575 h 2030679"/>
              <a:gd name="connsiteX11" fmla="*/ 5819775 w 6615793"/>
              <a:gd name="connsiteY11" fmla="*/ 428625 h 2030679"/>
              <a:gd name="connsiteX12" fmla="*/ 5495925 w 6615793"/>
              <a:gd name="connsiteY12" fmla="*/ 266700 h 2030679"/>
              <a:gd name="connsiteX13" fmla="*/ 4962525 w 6615793"/>
              <a:gd name="connsiteY13" fmla="*/ 142875 h 2030679"/>
              <a:gd name="connsiteX14" fmla="*/ 4238625 w 6615793"/>
              <a:gd name="connsiteY14" fmla="*/ 104775 h 2030679"/>
              <a:gd name="connsiteX15" fmla="*/ 3981450 w 6615793"/>
              <a:gd name="connsiteY15" fmla="*/ 0 h 2030679"/>
              <a:gd name="connsiteX16" fmla="*/ 3590925 w 6615793"/>
              <a:gd name="connsiteY16" fmla="*/ 57150 h 2030679"/>
              <a:gd name="connsiteX17" fmla="*/ 3190875 w 6615793"/>
              <a:gd name="connsiteY17" fmla="*/ 47625 h 2030679"/>
              <a:gd name="connsiteX18" fmla="*/ 2476500 w 6615793"/>
              <a:gd name="connsiteY18" fmla="*/ 9525 h 2030679"/>
              <a:gd name="connsiteX19" fmla="*/ 1857375 w 6615793"/>
              <a:gd name="connsiteY19" fmla="*/ 438150 h 2030679"/>
              <a:gd name="connsiteX20" fmla="*/ 1571625 w 6615793"/>
              <a:gd name="connsiteY20" fmla="*/ 400050 h 2030679"/>
              <a:gd name="connsiteX21" fmla="*/ 1257300 w 6615793"/>
              <a:gd name="connsiteY21" fmla="*/ 180975 h 2030679"/>
              <a:gd name="connsiteX22" fmla="*/ 819150 w 6615793"/>
              <a:gd name="connsiteY22" fmla="*/ 76200 h 2030679"/>
              <a:gd name="connsiteX23" fmla="*/ 352425 w 6615793"/>
              <a:gd name="connsiteY23" fmla="*/ 95250 h 2030679"/>
              <a:gd name="connsiteX24" fmla="*/ 17690 w 6615793"/>
              <a:gd name="connsiteY24" fmla="*/ 241118 h 2030679"/>
              <a:gd name="connsiteX0" fmla="*/ 17690 w 6615793"/>
              <a:gd name="connsiteY0" fmla="*/ 241118 h 2030679"/>
              <a:gd name="connsiteX1" fmla="*/ 0 w 6615793"/>
              <a:gd name="connsiteY1" fmla="*/ 771525 h 2030679"/>
              <a:gd name="connsiteX2" fmla="*/ 520610 w 6615793"/>
              <a:gd name="connsiteY2" fmla="*/ 1697627 h 2030679"/>
              <a:gd name="connsiteX3" fmla="*/ 1120412 w 6615793"/>
              <a:gd name="connsiteY3" fmla="*/ 2019844 h 2030679"/>
              <a:gd name="connsiteX4" fmla="*/ 1907177 w 6615793"/>
              <a:gd name="connsiteY4" fmla="*/ 1528626 h 2030679"/>
              <a:gd name="connsiteX5" fmla="*/ 2022293 w 6615793"/>
              <a:gd name="connsiteY5" fmla="*/ 683078 h 2030679"/>
              <a:gd name="connsiteX6" fmla="*/ 4251688 w 6615793"/>
              <a:gd name="connsiteY6" fmla="*/ 630282 h 2030679"/>
              <a:gd name="connsiteX7" fmla="*/ 4456611 w 6615793"/>
              <a:gd name="connsiteY7" fmla="*/ 1700893 h 2030679"/>
              <a:gd name="connsiteX8" fmla="*/ 5578112 w 6615793"/>
              <a:gd name="connsiteY8" fmla="*/ 2030186 h 2030679"/>
              <a:gd name="connsiteX9" fmla="*/ 6615793 w 6615793"/>
              <a:gd name="connsiteY9" fmla="*/ 816157 h 2030679"/>
              <a:gd name="connsiteX10" fmla="*/ 6238875 w 6615793"/>
              <a:gd name="connsiteY10" fmla="*/ 790575 h 2030679"/>
              <a:gd name="connsiteX11" fmla="*/ 5819775 w 6615793"/>
              <a:gd name="connsiteY11" fmla="*/ 428625 h 2030679"/>
              <a:gd name="connsiteX12" fmla="*/ 5495925 w 6615793"/>
              <a:gd name="connsiteY12" fmla="*/ 266700 h 2030679"/>
              <a:gd name="connsiteX13" fmla="*/ 4962525 w 6615793"/>
              <a:gd name="connsiteY13" fmla="*/ 142875 h 2030679"/>
              <a:gd name="connsiteX14" fmla="*/ 4238625 w 6615793"/>
              <a:gd name="connsiteY14" fmla="*/ 104775 h 2030679"/>
              <a:gd name="connsiteX15" fmla="*/ 3981450 w 6615793"/>
              <a:gd name="connsiteY15" fmla="*/ 0 h 2030679"/>
              <a:gd name="connsiteX16" fmla="*/ 3590925 w 6615793"/>
              <a:gd name="connsiteY16" fmla="*/ 57150 h 2030679"/>
              <a:gd name="connsiteX17" fmla="*/ 3190875 w 6615793"/>
              <a:gd name="connsiteY17" fmla="*/ 47625 h 2030679"/>
              <a:gd name="connsiteX18" fmla="*/ 2476500 w 6615793"/>
              <a:gd name="connsiteY18" fmla="*/ 9525 h 2030679"/>
              <a:gd name="connsiteX19" fmla="*/ 1857375 w 6615793"/>
              <a:gd name="connsiteY19" fmla="*/ 438150 h 2030679"/>
              <a:gd name="connsiteX20" fmla="*/ 1571625 w 6615793"/>
              <a:gd name="connsiteY20" fmla="*/ 400050 h 2030679"/>
              <a:gd name="connsiteX21" fmla="*/ 1257300 w 6615793"/>
              <a:gd name="connsiteY21" fmla="*/ 180975 h 2030679"/>
              <a:gd name="connsiteX22" fmla="*/ 819150 w 6615793"/>
              <a:gd name="connsiteY22" fmla="*/ 76200 h 2030679"/>
              <a:gd name="connsiteX23" fmla="*/ 352425 w 6615793"/>
              <a:gd name="connsiteY23" fmla="*/ 95250 h 2030679"/>
              <a:gd name="connsiteX24" fmla="*/ 17690 w 6615793"/>
              <a:gd name="connsiteY24" fmla="*/ 241118 h 2030679"/>
              <a:gd name="connsiteX0" fmla="*/ 0 w 6598103"/>
              <a:gd name="connsiteY0" fmla="*/ 241118 h 2030679"/>
              <a:gd name="connsiteX1" fmla="*/ 502920 w 6598103"/>
              <a:gd name="connsiteY1" fmla="*/ 1697627 h 2030679"/>
              <a:gd name="connsiteX2" fmla="*/ 1102722 w 6598103"/>
              <a:gd name="connsiteY2" fmla="*/ 2019844 h 2030679"/>
              <a:gd name="connsiteX3" fmla="*/ 1889487 w 6598103"/>
              <a:gd name="connsiteY3" fmla="*/ 1528626 h 2030679"/>
              <a:gd name="connsiteX4" fmla="*/ 2004603 w 6598103"/>
              <a:gd name="connsiteY4" fmla="*/ 683078 h 2030679"/>
              <a:gd name="connsiteX5" fmla="*/ 4233998 w 6598103"/>
              <a:gd name="connsiteY5" fmla="*/ 630282 h 2030679"/>
              <a:gd name="connsiteX6" fmla="*/ 4438921 w 6598103"/>
              <a:gd name="connsiteY6" fmla="*/ 1700893 h 2030679"/>
              <a:gd name="connsiteX7" fmla="*/ 5560422 w 6598103"/>
              <a:gd name="connsiteY7" fmla="*/ 2030186 h 2030679"/>
              <a:gd name="connsiteX8" fmla="*/ 6598103 w 6598103"/>
              <a:gd name="connsiteY8" fmla="*/ 816157 h 2030679"/>
              <a:gd name="connsiteX9" fmla="*/ 6221185 w 6598103"/>
              <a:gd name="connsiteY9" fmla="*/ 790575 h 2030679"/>
              <a:gd name="connsiteX10" fmla="*/ 5802085 w 6598103"/>
              <a:gd name="connsiteY10" fmla="*/ 428625 h 2030679"/>
              <a:gd name="connsiteX11" fmla="*/ 5478235 w 6598103"/>
              <a:gd name="connsiteY11" fmla="*/ 266700 h 2030679"/>
              <a:gd name="connsiteX12" fmla="*/ 4944835 w 6598103"/>
              <a:gd name="connsiteY12" fmla="*/ 142875 h 2030679"/>
              <a:gd name="connsiteX13" fmla="*/ 4220935 w 6598103"/>
              <a:gd name="connsiteY13" fmla="*/ 104775 h 2030679"/>
              <a:gd name="connsiteX14" fmla="*/ 3963760 w 6598103"/>
              <a:gd name="connsiteY14" fmla="*/ 0 h 2030679"/>
              <a:gd name="connsiteX15" fmla="*/ 3573235 w 6598103"/>
              <a:gd name="connsiteY15" fmla="*/ 57150 h 2030679"/>
              <a:gd name="connsiteX16" fmla="*/ 3173185 w 6598103"/>
              <a:gd name="connsiteY16" fmla="*/ 47625 h 2030679"/>
              <a:gd name="connsiteX17" fmla="*/ 2458810 w 6598103"/>
              <a:gd name="connsiteY17" fmla="*/ 9525 h 2030679"/>
              <a:gd name="connsiteX18" fmla="*/ 1839685 w 6598103"/>
              <a:gd name="connsiteY18" fmla="*/ 438150 h 2030679"/>
              <a:gd name="connsiteX19" fmla="*/ 1553935 w 6598103"/>
              <a:gd name="connsiteY19" fmla="*/ 400050 h 2030679"/>
              <a:gd name="connsiteX20" fmla="*/ 1239610 w 6598103"/>
              <a:gd name="connsiteY20" fmla="*/ 180975 h 2030679"/>
              <a:gd name="connsiteX21" fmla="*/ 801460 w 6598103"/>
              <a:gd name="connsiteY21" fmla="*/ 76200 h 2030679"/>
              <a:gd name="connsiteX22" fmla="*/ 334735 w 6598103"/>
              <a:gd name="connsiteY22" fmla="*/ 95250 h 2030679"/>
              <a:gd name="connsiteX23" fmla="*/ 0 w 6598103"/>
              <a:gd name="connsiteY23" fmla="*/ 241118 h 2030679"/>
              <a:gd name="connsiteX0" fmla="*/ 0 w 6598103"/>
              <a:gd name="connsiteY0" fmla="*/ 241118 h 2030679"/>
              <a:gd name="connsiteX1" fmla="*/ 502920 w 6598103"/>
              <a:gd name="connsiteY1" fmla="*/ 1697627 h 2030679"/>
              <a:gd name="connsiteX2" fmla="*/ 1102722 w 6598103"/>
              <a:gd name="connsiteY2" fmla="*/ 2019844 h 2030679"/>
              <a:gd name="connsiteX3" fmla="*/ 1889487 w 6598103"/>
              <a:gd name="connsiteY3" fmla="*/ 1528626 h 2030679"/>
              <a:gd name="connsiteX4" fmla="*/ 2004603 w 6598103"/>
              <a:gd name="connsiteY4" fmla="*/ 683078 h 2030679"/>
              <a:gd name="connsiteX5" fmla="*/ 4233998 w 6598103"/>
              <a:gd name="connsiteY5" fmla="*/ 630282 h 2030679"/>
              <a:gd name="connsiteX6" fmla="*/ 4438921 w 6598103"/>
              <a:gd name="connsiteY6" fmla="*/ 1700893 h 2030679"/>
              <a:gd name="connsiteX7" fmla="*/ 5560422 w 6598103"/>
              <a:gd name="connsiteY7" fmla="*/ 2030186 h 2030679"/>
              <a:gd name="connsiteX8" fmla="*/ 6598103 w 6598103"/>
              <a:gd name="connsiteY8" fmla="*/ 816157 h 2030679"/>
              <a:gd name="connsiteX9" fmla="*/ 6221185 w 6598103"/>
              <a:gd name="connsiteY9" fmla="*/ 790575 h 2030679"/>
              <a:gd name="connsiteX10" fmla="*/ 5802085 w 6598103"/>
              <a:gd name="connsiteY10" fmla="*/ 428625 h 2030679"/>
              <a:gd name="connsiteX11" fmla="*/ 5478235 w 6598103"/>
              <a:gd name="connsiteY11" fmla="*/ 266700 h 2030679"/>
              <a:gd name="connsiteX12" fmla="*/ 4944835 w 6598103"/>
              <a:gd name="connsiteY12" fmla="*/ 142875 h 2030679"/>
              <a:gd name="connsiteX13" fmla="*/ 4220935 w 6598103"/>
              <a:gd name="connsiteY13" fmla="*/ 104775 h 2030679"/>
              <a:gd name="connsiteX14" fmla="*/ 3963760 w 6598103"/>
              <a:gd name="connsiteY14" fmla="*/ 0 h 2030679"/>
              <a:gd name="connsiteX15" fmla="*/ 3573235 w 6598103"/>
              <a:gd name="connsiteY15" fmla="*/ 57150 h 2030679"/>
              <a:gd name="connsiteX16" fmla="*/ 3173185 w 6598103"/>
              <a:gd name="connsiteY16" fmla="*/ 47625 h 2030679"/>
              <a:gd name="connsiteX17" fmla="*/ 2458810 w 6598103"/>
              <a:gd name="connsiteY17" fmla="*/ 9525 h 2030679"/>
              <a:gd name="connsiteX18" fmla="*/ 1839685 w 6598103"/>
              <a:gd name="connsiteY18" fmla="*/ 438150 h 2030679"/>
              <a:gd name="connsiteX19" fmla="*/ 1553935 w 6598103"/>
              <a:gd name="connsiteY19" fmla="*/ 400050 h 2030679"/>
              <a:gd name="connsiteX20" fmla="*/ 1239610 w 6598103"/>
              <a:gd name="connsiteY20" fmla="*/ 180975 h 2030679"/>
              <a:gd name="connsiteX21" fmla="*/ 801460 w 6598103"/>
              <a:gd name="connsiteY21" fmla="*/ 76200 h 2030679"/>
              <a:gd name="connsiteX22" fmla="*/ 334735 w 6598103"/>
              <a:gd name="connsiteY22" fmla="*/ 95250 h 2030679"/>
              <a:gd name="connsiteX23" fmla="*/ 0 w 6598103"/>
              <a:gd name="connsiteY23" fmla="*/ 241118 h 2030679"/>
              <a:gd name="connsiteX0" fmla="*/ 0 w 6598103"/>
              <a:gd name="connsiteY0" fmla="*/ 241118 h 2030679"/>
              <a:gd name="connsiteX1" fmla="*/ 1102722 w 6598103"/>
              <a:gd name="connsiteY1" fmla="*/ 2019844 h 2030679"/>
              <a:gd name="connsiteX2" fmla="*/ 1889487 w 6598103"/>
              <a:gd name="connsiteY2" fmla="*/ 1528626 h 2030679"/>
              <a:gd name="connsiteX3" fmla="*/ 2004603 w 6598103"/>
              <a:gd name="connsiteY3" fmla="*/ 683078 h 2030679"/>
              <a:gd name="connsiteX4" fmla="*/ 4233998 w 6598103"/>
              <a:gd name="connsiteY4" fmla="*/ 630282 h 2030679"/>
              <a:gd name="connsiteX5" fmla="*/ 4438921 w 6598103"/>
              <a:gd name="connsiteY5" fmla="*/ 1700893 h 2030679"/>
              <a:gd name="connsiteX6" fmla="*/ 5560422 w 6598103"/>
              <a:gd name="connsiteY6" fmla="*/ 2030186 h 2030679"/>
              <a:gd name="connsiteX7" fmla="*/ 6598103 w 6598103"/>
              <a:gd name="connsiteY7" fmla="*/ 816157 h 2030679"/>
              <a:gd name="connsiteX8" fmla="*/ 6221185 w 6598103"/>
              <a:gd name="connsiteY8" fmla="*/ 790575 h 2030679"/>
              <a:gd name="connsiteX9" fmla="*/ 5802085 w 6598103"/>
              <a:gd name="connsiteY9" fmla="*/ 428625 h 2030679"/>
              <a:gd name="connsiteX10" fmla="*/ 5478235 w 6598103"/>
              <a:gd name="connsiteY10" fmla="*/ 266700 h 2030679"/>
              <a:gd name="connsiteX11" fmla="*/ 4944835 w 6598103"/>
              <a:gd name="connsiteY11" fmla="*/ 142875 h 2030679"/>
              <a:gd name="connsiteX12" fmla="*/ 4220935 w 6598103"/>
              <a:gd name="connsiteY12" fmla="*/ 104775 h 2030679"/>
              <a:gd name="connsiteX13" fmla="*/ 3963760 w 6598103"/>
              <a:gd name="connsiteY13" fmla="*/ 0 h 2030679"/>
              <a:gd name="connsiteX14" fmla="*/ 3573235 w 6598103"/>
              <a:gd name="connsiteY14" fmla="*/ 57150 h 2030679"/>
              <a:gd name="connsiteX15" fmla="*/ 3173185 w 6598103"/>
              <a:gd name="connsiteY15" fmla="*/ 47625 h 2030679"/>
              <a:gd name="connsiteX16" fmla="*/ 2458810 w 6598103"/>
              <a:gd name="connsiteY16" fmla="*/ 9525 h 2030679"/>
              <a:gd name="connsiteX17" fmla="*/ 1839685 w 6598103"/>
              <a:gd name="connsiteY17" fmla="*/ 438150 h 2030679"/>
              <a:gd name="connsiteX18" fmla="*/ 1553935 w 6598103"/>
              <a:gd name="connsiteY18" fmla="*/ 400050 h 2030679"/>
              <a:gd name="connsiteX19" fmla="*/ 1239610 w 6598103"/>
              <a:gd name="connsiteY19" fmla="*/ 180975 h 2030679"/>
              <a:gd name="connsiteX20" fmla="*/ 801460 w 6598103"/>
              <a:gd name="connsiteY20" fmla="*/ 76200 h 2030679"/>
              <a:gd name="connsiteX21" fmla="*/ 334735 w 6598103"/>
              <a:gd name="connsiteY21" fmla="*/ 95250 h 2030679"/>
              <a:gd name="connsiteX22" fmla="*/ 0 w 6598103"/>
              <a:gd name="connsiteY22" fmla="*/ 241118 h 2030679"/>
              <a:gd name="connsiteX0" fmla="*/ 0 w 6598103"/>
              <a:gd name="connsiteY0" fmla="*/ 241118 h 2030679"/>
              <a:gd name="connsiteX1" fmla="*/ 1102722 w 6598103"/>
              <a:gd name="connsiteY1" fmla="*/ 2019844 h 2030679"/>
              <a:gd name="connsiteX2" fmla="*/ 1889487 w 6598103"/>
              <a:gd name="connsiteY2" fmla="*/ 1528626 h 2030679"/>
              <a:gd name="connsiteX3" fmla="*/ 2004603 w 6598103"/>
              <a:gd name="connsiteY3" fmla="*/ 683078 h 2030679"/>
              <a:gd name="connsiteX4" fmla="*/ 4233998 w 6598103"/>
              <a:gd name="connsiteY4" fmla="*/ 630282 h 2030679"/>
              <a:gd name="connsiteX5" fmla="*/ 4438921 w 6598103"/>
              <a:gd name="connsiteY5" fmla="*/ 1700893 h 2030679"/>
              <a:gd name="connsiteX6" fmla="*/ 5560422 w 6598103"/>
              <a:gd name="connsiteY6" fmla="*/ 2030186 h 2030679"/>
              <a:gd name="connsiteX7" fmla="*/ 6598103 w 6598103"/>
              <a:gd name="connsiteY7" fmla="*/ 816157 h 2030679"/>
              <a:gd name="connsiteX8" fmla="*/ 6221185 w 6598103"/>
              <a:gd name="connsiteY8" fmla="*/ 790575 h 2030679"/>
              <a:gd name="connsiteX9" fmla="*/ 5802085 w 6598103"/>
              <a:gd name="connsiteY9" fmla="*/ 428625 h 2030679"/>
              <a:gd name="connsiteX10" fmla="*/ 5478235 w 6598103"/>
              <a:gd name="connsiteY10" fmla="*/ 266700 h 2030679"/>
              <a:gd name="connsiteX11" fmla="*/ 4944835 w 6598103"/>
              <a:gd name="connsiteY11" fmla="*/ 142875 h 2030679"/>
              <a:gd name="connsiteX12" fmla="*/ 4220935 w 6598103"/>
              <a:gd name="connsiteY12" fmla="*/ 104775 h 2030679"/>
              <a:gd name="connsiteX13" fmla="*/ 3963760 w 6598103"/>
              <a:gd name="connsiteY13" fmla="*/ 0 h 2030679"/>
              <a:gd name="connsiteX14" fmla="*/ 3573235 w 6598103"/>
              <a:gd name="connsiteY14" fmla="*/ 57150 h 2030679"/>
              <a:gd name="connsiteX15" fmla="*/ 3173185 w 6598103"/>
              <a:gd name="connsiteY15" fmla="*/ 47625 h 2030679"/>
              <a:gd name="connsiteX16" fmla="*/ 2458810 w 6598103"/>
              <a:gd name="connsiteY16" fmla="*/ 9525 h 2030679"/>
              <a:gd name="connsiteX17" fmla="*/ 1839685 w 6598103"/>
              <a:gd name="connsiteY17" fmla="*/ 438150 h 2030679"/>
              <a:gd name="connsiteX18" fmla="*/ 1553935 w 6598103"/>
              <a:gd name="connsiteY18" fmla="*/ 400050 h 2030679"/>
              <a:gd name="connsiteX19" fmla="*/ 1239610 w 6598103"/>
              <a:gd name="connsiteY19" fmla="*/ 180975 h 2030679"/>
              <a:gd name="connsiteX20" fmla="*/ 801460 w 6598103"/>
              <a:gd name="connsiteY20" fmla="*/ 76200 h 2030679"/>
              <a:gd name="connsiteX21" fmla="*/ 334735 w 6598103"/>
              <a:gd name="connsiteY21" fmla="*/ 95250 h 2030679"/>
              <a:gd name="connsiteX22" fmla="*/ 0 w 6598103"/>
              <a:gd name="connsiteY22" fmla="*/ 241118 h 2030679"/>
              <a:gd name="connsiteX0" fmla="*/ 47285 w 6645388"/>
              <a:gd name="connsiteY0" fmla="*/ 241118 h 2030679"/>
              <a:gd name="connsiteX1" fmla="*/ 1150007 w 6645388"/>
              <a:gd name="connsiteY1" fmla="*/ 2019844 h 2030679"/>
              <a:gd name="connsiteX2" fmla="*/ 1936772 w 6645388"/>
              <a:gd name="connsiteY2" fmla="*/ 1528626 h 2030679"/>
              <a:gd name="connsiteX3" fmla="*/ 2051888 w 6645388"/>
              <a:gd name="connsiteY3" fmla="*/ 683078 h 2030679"/>
              <a:gd name="connsiteX4" fmla="*/ 4281283 w 6645388"/>
              <a:gd name="connsiteY4" fmla="*/ 630282 h 2030679"/>
              <a:gd name="connsiteX5" fmla="*/ 4486206 w 6645388"/>
              <a:gd name="connsiteY5" fmla="*/ 1700893 h 2030679"/>
              <a:gd name="connsiteX6" fmla="*/ 5607707 w 6645388"/>
              <a:gd name="connsiteY6" fmla="*/ 2030186 h 2030679"/>
              <a:gd name="connsiteX7" fmla="*/ 6645388 w 6645388"/>
              <a:gd name="connsiteY7" fmla="*/ 816157 h 2030679"/>
              <a:gd name="connsiteX8" fmla="*/ 6268470 w 6645388"/>
              <a:gd name="connsiteY8" fmla="*/ 790575 h 2030679"/>
              <a:gd name="connsiteX9" fmla="*/ 5849370 w 6645388"/>
              <a:gd name="connsiteY9" fmla="*/ 428625 h 2030679"/>
              <a:gd name="connsiteX10" fmla="*/ 5525520 w 6645388"/>
              <a:gd name="connsiteY10" fmla="*/ 266700 h 2030679"/>
              <a:gd name="connsiteX11" fmla="*/ 4992120 w 6645388"/>
              <a:gd name="connsiteY11" fmla="*/ 142875 h 2030679"/>
              <a:gd name="connsiteX12" fmla="*/ 4268220 w 6645388"/>
              <a:gd name="connsiteY12" fmla="*/ 104775 h 2030679"/>
              <a:gd name="connsiteX13" fmla="*/ 4011045 w 6645388"/>
              <a:gd name="connsiteY13" fmla="*/ 0 h 2030679"/>
              <a:gd name="connsiteX14" fmla="*/ 3620520 w 6645388"/>
              <a:gd name="connsiteY14" fmla="*/ 57150 h 2030679"/>
              <a:gd name="connsiteX15" fmla="*/ 3220470 w 6645388"/>
              <a:gd name="connsiteY15" fmla="*/ 47625 h 2030679"/>
              <a:gd name="connsiteX16" fmla="*/ 2506095 w 6645388"/>
              <a:gd name="connsiteY16" fmla="*/ 9525 h 2030679"/>
              <a:gd name="connsiteX17" fmla="*/ 1886970 w 6645388"/>
              <a:gd name="connsiteY17" fmla="*/ 438150 h 2030679"/>
              <a:gd name="connsiteX18" fmla="*/ 1601220 w 6645388"/>
              <a:gd name="connsiteY18" fmla="*/ 400050 h 2030679"/>
              <a:gd name="connsiteX19" fmla="*/ 1286895 w 6645388"/>
              <a:gd name="connsiteY19" fmla="*/ 180975 h 2030679"/>
              <a:gd name="connsiteX20" fmla="*/ 848745 w 6645388"/>
              <a:gd name="connsiteY20" fmla="*/ 76200 h 2030679"/>
              <a:gd name="connsiteX21" fmla="*/ 382020 w 6645388"/>
              <a:gd name="connsiteY21" fmla="*/ 95250 h 2030679"/>
              <a:gd name="connsiteX22" fmla="*/ 47285 w 6645388"/>
              <a:gd name="connsiteY22" fmla="*/ 241118 h 2030679"/>
              <a:gd name="connsiteX0" fmla="*/ 47285 w 6645388"/>
              <a:gd name="connsiteY0" fmla="*/ 241118 h 2030679"/>
              <a:gd name="connsiteX1" fmla="*/ 1150007 w 6645388"/>
              <a:gd name="connsiteY1" fmla="*/ 2019844 h 2030679"/>
              <a:gd name="connsiteX2" fmla="*/ 1936772 w 6645388"/>
              <a:gd name="connsiteY2" fmla="*/ 1528626 h 2030679"/>
              <a:gd name="connsiteX3" fmla="*/ 2051888 w 6645388"/>
              <a:gd name="connsiteY3" fmla="*/ 683078 h 2030679"/>
              <a:gd name="connsiteX4" fmla="*/ 4281283 w 6645388"/>
              <a:gd name="connsiteY4" fmla="*/ 630282 h 2030679"/>
              <a:gd name="connsiteX5" fmla="*/ 4486206 w 6645388"/>
              <a:gd name="connsiteY5" fmla="*/ 1700893 h 2030679"/>
              <a:gd name="connsiteX6" fmla="*/ 5607707 w 6645388"/>
              <a:gd name="connsiteY6" fmla="*/ 2030186 h 2030679"/>
              <a:gd name="connsiteX7" fmla="*/ 6645388 w 6645388"/>
              <a:gd name="connsiteY7" fmla="*/ 816157 h 2030679"/>
              <a:gd name="connsiteX8" fmla="*/ 6268470 w 6645388"/>
              <a:gd name="connsiteY8" fmla="*/ 790575 h 2030679"/>
              <a:gd name="connsiteX9" fmla="*/ 5849370 w 6645388"/>
              <a:gd name="connsiteY9" fmla="*/ 428625 h 2030679"/>
              <a:gd name="connsiteX10" fmla="*/ 5525520 w 6645388"/>
              <a:gd name="connsiteY10" fmla="*/ 266700 h 2030679"/>
              <a:gd name="connsiteX11" fmla="*/ 4992120 w 6645388"/>
              <a:gd name="connsiteY11" fmla="*/ 142875 h 2030679"/>
              <a:gd name="connsiteX12" fmla="*/ 4268220 w 6645388"/>
              <a:gd name="connsiteY12" fmla="*/ 104775 h 2030679"/>
              <a:gd name="connsiteX13" fmla="*/ 4011045 w 6645388"/>
              <a:gd name="connsiteY13" fmla="*/ 0 h 2030679"/>
              <a:gd name="connsiteX14" fmla="*/ 3620520 w 6645388"/>
              <a:gd name="connsiteY14" fmla="*/ 57150 h 2030679"/>
              <a:gd name="connsiteX15" fmla="*/ 3220470 w 6645388"/>
              <a:gd name="connsiteY15" fmla="*/ 47625 h 2030679"/>
              <a:gd name="connsiteX16" fmla="*/ 2506095 w 6645388"/>
              <a:gd name="connsiteY16" fmla="*/ 9525 h 2030679"/>
              <a:gd name="connsiteX17" fmla="*/ 1886970 w 6645388"/>
              <a:gd name="connsiteY17" fmla="*/ 438150 h 2030679"/>
              <a:gd name="connsiteX18" fmla="*/ 1601220 w 6645388"/>
              <a:gd name="connsiteY18" fmla="*/ 400050 h 2030679"/>
              <a:gd name="connsiteX19" fmla="*/ 1286895 w 6645388"/>
              <a:gd name="connsiteY19" fmla="*/ 180975 h 2030679"/>
              <a:gd name="connsiteX20" fmla="*/ 848745 w 6645388"/>
              <a:gd name="connsiteY20" fmla="*/ 76200 h 2030679"/>
              <a:gd name="connsiteX21" fmla="*/ 382020 w 6645388"/>
              <a:gd name="connsiteY21" fmla="*/ 95250 h 2030679"/>
              <a:gd name="connsiteX22" fmla="*/ 47285 w 6645388"/>
              <a:gd name="connsiteY22" fmla="*/ 241118 h 2030679"/>
              <a:gd name="connsiteX0" fmla="*/ 23610 w 6621713"/>
              <a:gd name="connsiteY0" fmla="*/ 241118 h 2030679"/>
              <a:gd name="connsiteX1" fmla="*/ 1126332 w 6621713"/>
              <a:gd name="connsiteY1" fmla="*/ 2019844 h 2030679"/>
              <a:gd name="connsiteX2" fmla="*/ 1913097 w 6621713"/>
              <a:gd name="connsiteY2" fmla="*/ 1528626 h 2030679"/>
              <a:gd name="connsiteX3" fmla="*/ 2028213 w 6621713"/>
              <a:gd name="connsiteY3" fmla="*/ 683078 h 2030679"/>
              <a:gd name="connsiteX4" fmla="*/ 4257608 w 6621713"/>
              <a:gd name="connsiteY4" fmla="*/ 630282 h 2030679"/>
              <a:gd name="connsiteX5" fmla="*/ 4462531 w 6621713"/>
              <a:gd name="connsiteY5" fmla="*/ 1700893 h 2030679"/>
              <a:gd name="connsiteX6" fmla="*/ 5584032 w 6621713"/>
              <a:gd name="connsiteY6" fmla="*/ 2030186 h 2030679"/>
              <a:gd name="connsiteX7" fmla="*/ 6621713 w 6621713"/>
              <a:gd name="connsiteY7" fmla="*/ 816157 h 2030679"/>
              <a:gd name="connsiteX8" fmla="*/ 6244795 w 6621713"/>
              <a:gd name="connsiteY8" fmla="*/ 790575 h 2030679"/>
              <a:gd name="connsiteX9" fmla="*/ 5825695 w 6621713"/>
              <a:gd name="connsiteY9" fmla="*/ 428625 h 2030679"/>
              <a:gd name="connsiteX10" fmla="*/ 5501845 w 6621713"/>
              <a:gd name="connsiteY10" fmla="*/ 266700 h 2030679"/>
              <a:gd name="connsiteX11" fmla="*/ 4968445 w 6621713"/>
              <a:gd name="connsiteY11" fmla="*/ 142875 h 2030679"/>
              <a:gd name="connsiteX12" fmla="*/ 4244545 w 6621713"/>
              <a:gd name="connsiteY12" fmla="*/ 104775 h 2030679"/>
              <a:gd name="connsiteX13" fmla="*/ 3987370 w 6621713"/>
              <a:gd name="connsiteY13" fmla="*/ 0 h 2030679"/>
              <a:gd name="connsiteX14" fmla="*/ 3596845 w 6621713"/>
              <a:gd name="connsiteY14" fmla="*/ 57150 h 2030679"/>
              <a:gd name="connsiteX15" fmla="*/ 3196795 w 6621713"/>
              <a:gd name="connsiteY15" fmla="*/ 47625 h 2030679"/>
              <a:gd name="connsiteX16" fmla="*/ 2482420 w 6621713"/>
              <a:gd name="connsiteY16" fmla="*/ 9525 h 2030679"/>
              <a:gd name="connsiteX17" fmla="*/ 1863295 w 6621713"/>
              <a:gd name="connsiteY17" fmla="*/ 438150 h 2030679"/>
              <a:gd name="connsiteX18" fmla="*/ 1577545 w 6621713"/>
              <a:gd name="connsiteY18" fmla="*/ 400050 h 2030679"/>
              <a:gd name="connsiteX19" fmla="*/ 1263220 w 6621713"/>
              <a:gd name="connsiteY19" fmla="*/ 180975 h 2030679"/>
              <a:gd name="connsiteX20" fmla="*/ 825070 w 6621713"/>
              <a:gd name="connsiteY20" fmla="*/ 76200 h 2030679"/>
              <a:gd name="connsiteX21" fmla="*/ 358345 w 6621713"/>
              <a:gd name="connsiteY21" fmla="*/ 95250 h 2030679"/>
              <a:gd name="connsiteX22" fmla="*/ 23610 w 6621713"/>
              <a:gd name="connsiteY22" fmla="*/ 241118 h 2030679"/>
              <a:gd name="connsiteX0" fmla="*/ 29800 w 6627903"/>
              <a:gd name="connsiteY0" fmla="*/ 241118 h 2030679"/>
              <a:gd name="connsiteX1" fmla="*/ 1132522 w 6627903"/>
              <a:gd name="connsiteY1" fmla="*/ 2019844 h 2030679"/>
              <a:gd name="connsiteX2" fmla="*/ 1919287 w 6627903"/>
              <a:gd name="connsiteY2" fmla="*/ 1528626 h 2030679"/>
              <a:gd name="connsiteX3" fmla="*/ 2034403 w 6627903"/>
              <a:gd name="connsiteY3" fmla="*/ 683078 h 2030679"/>
              <a:gd name="connsiteX4" fmla="*/ 4263798 w 6627903"/>
              <a:gd name="connsiteY4" fmla="*/ 630282 h 2030679"/>
              <a:gd name="connsiteX5" fmla="*/ 4468721 w 6627903"/>
              <a:gd name="connsiteY5" fmla="*/ 1700893 h 2030679"/>
              <a:gd name="connsiteX6" fmla="*/ 5590222 w 6627903"/>
              <a:gd name="connsiteY6" fmla="*/ 2030186 h 2030679"/>
              <a:gd name="connsiteX7" fmla="*/ 6627903 w 6627903"/>
              <a:gd name="connsiteY7" fmla="*/ 816157 h 2030679"/>
              <a:gd name="connsiteX8" fmla="*/ 6250985 w 6627903"/>
              <a:gd name="connsiteY8" fmla="*/ 790575 h 2030679"/>
              <a:gd name="connsiteX9" fmla="*/ 5831885 w 6627903"/>
              <a:gd name="connsiteY9" fmla="*/ 428625 h 2030679"/>
              <a:gd name="connsiteX10" fmla="*/ 5508035 w 6627903"/>
              <a:gd name="connsiteY10" fmla="*/ 266700 h 2030679"/>
              <a:gd name="connsiteX11" fmla="*/ 4974635 w 6627903"/>
              <a:gd name="connsiteY11" fmla="*/ 142875 h 2030679"/>
              <a:gd name="connsiteX12" fmla="*/ 4250735 w 6627903"/>
              <a:gd name="connsiteY12" fmla="*/ 104775 h 2030679"/>
              <a:gd name="connsiteX13" fmla="*/ 3993560 w 6627903"/>
              <a:gd name="connsiteY13" fmla="*/ 0 h 2030679"/>
              <a:gd name="connsiteX14" fmla="*/ 3603035 w 6627903"/>
              <a:gd name="connsiteY14" fmla="*/ 57150 h 2030679"/>
              <a:gd name="connsiteX15" fmla="*/ 3202985 w 6627903"/>
              <a:gd name="connsiteY15" fmla="*/ 47625 h 2030679"/>
              <a:gd name="connsiteX16" fmla="*/ 2488610 w 6627903"/>
              <a:gd name="connsiteY16" fmla="*/ 9525 h 2030679"/>
              <a:gd name="connsiteX17" fmla="*/ 1869485 w 6627903"/>
              <a:gd name="connsiteY17" fmla="*/ 438150 h 2030679"/>
              <a:gd name="connsiteX18" fmla="*/ 1583735 w 6627903"/>
              <a:gd name="connsiteY18" fmla="*/ 400050 h 2030679"/>
              <a:gd name="connsiteX19" fmla="*/ 1269410 w 6627903"/>
              <a:gd name="connsiteY19" fmla="*/ 180975 h 2030679"/>
              <a:gd name="connsiteX20" fmla="*/ 831260 w 6627903"/>
              <a:gd name="connsiteY20" fmla="*/ 76200 h 2030679"/>
              <a:gd name="connsiteX21" fmla="*/ 364535 w 6627903"/>
              <a:gd name="connsiteY21" fmla="*/ 95250 h 2030679"/>
              <a:gd name="connsiteX22" fmla="*/ 29800 w 6627903"/>
              <a:gd name="connsiteY22" fmla="*/ 241118 h 2030679"/>
              <a:gd name="connsiteX0" fmla="*/ 30069 w 6628172"/>
              <a:gd name="connsiteY0" fmla="*/ 241118 h 2030679"/>
              <a:gd name="connsiteX1" fmla="*/ 1126259 w 6628172"/>
              <a:gd name="connsiteY1" fmla="*/ 1954529 h 2030679"/>
              <a:gd name="connsiteX2" fmla="*/ 1919556 w 6628172"/>
              <a:gd name="connsiteY2" fmla="*/ 1528626 h 2030679"/>
              <a:gd name="connsiteX3" fmla="*/ 2034672 w 6628172"/>
              <a:gd name="connsiteY3" fmla="*/ 683078 h 2030679"/>
              <a:gd name="connsiteX4" fmla="*/ 4264067 w 6628172"/>
              <a:gd name="connsiteY4" fmla="*/ 630282 h 2030679"/>
              <a:gd name="connsiteX5" fmla="*/ 4468990 w 6628172"/>
              <a:gd name="connsiteY5" fmla="*/ 1700893 h 2030679"/>
              <a:gd name="connsiteX6" fmla="*/ 5590491 w 6628172"/>
              <a:gd name="connsiteY6" fmla="*/ 2030186 h 2030679"/>
              <a:gd name="connsiteX7" fmla="*/ 6628172 w 6628172"/>
              <a:gd name="connsiteY7" fmla="*/ 816157 h 2030679"/>
              <a:gd name="connsiteX8" fmla="*/ 6251254 w 6628172"/>
              <a:gd name="connsiteY8" fmla="*/ 790575 h 2030679"/>
              <a:gd name="connsiteX9" fmla="*/ 5832154 w 6628172"/>
              <a:gd name="connsiteY9" fmla="*/ 428625 h 2030679"/>
              <a:gd name="connsiteX10" fmla="*/ 5508304 w 6628172"/>
              <a:gd name="connsiteY10" fmla="*/ 266700 h 2030679"/>
              <a:gd name="connsiteX11" fmla="*/ 4974904 w 6628172"/>
              <a:gd name="connsiteY11" fmla="*/ 142875 h 2030679"/>
              <a:gd name="connsiteX12" fmla="*/ 4251004 w 6628172"/>
              <a:gd name="connsiteY12" fmla="*/ 104775 h 2030679"/>
              <a:gd name="connsiteX13" fmla="*/ 3993829 w 6628172"/>
              <a:gd name="connsiteY13" fmla="*/ 0 h 2030679"/>
              <a:gd name="connsiteX14" fmla="*/ 3603304 w 6628172"/>
              <a:gd name="connsiteY14" fmla="*/ 57150 h 2030679"/>
              <a:gd name="connsiteX15" fmla="*/ 3203254 w 6628172"/>
              <a:gd name="connsiteY15" fmla="*/ 47625 h 2030679"/>
              <a:gd name="connsiteX16" fmla="*/ 2488879 w 6628172"/>
              <a:gd name="connsiteY16" fmla="*/ 9525 h 2030679"/>
              <a:gd name="connsiteX17" fmla="*/ 1869754 w 6628172"/>
              <a:gd name="connsiteY17" fmla="*/ 438150 h 2030679"/>
              <a:gd name="connsiteX18" fmla="*/ 1584004 w 6628172"/>
              <a:gd name="connsiteY18" fmla="*/ 400050 h 2030679"/>
              <a:gd name="connsiteX19" fmla="*/ 1269679 w 6628172"/>
              <a:gd name="connsiteY19" fmla="*/ 180975 h 2030679"/>
              <a:gd name="connsiteX20" fmla="*/ 831529 w 6628172"/>
              <a:gd name="connsiteY20" fmla="*/ 76200 h 2030679"/>
              <a:gd name="connsiteX21" fmla="*/ 364804 w 6628172"/>
              <a:gd name="connsiteY21" fmla="*/ 95250 h 2030679"/>
              <a:gd name="connsiteX22" fmla="*/ 30069 w 6628172"/>
              <a:gd name="connsiteY22" fmla="*/ 241118 h 2030679"/>
              <a:gd name="connsiteX0" fmla="*/ 30069 w 6628172"/>
              <a:gd name="connsiteY0" fmla="*/ 241118 h 2030679"/>
              <a:gd name="connsiteX1" fmla="*/ 1126259 w 6628172"/>
              <a:gd name="connsiteY1" fmla="*/ 1954529 h 2030679"/>
              <a:gd name="connsiteX2" fmla="*/ 1919556 w 6628172"/>
              <a:gd name="connsiteY2" fmla="*/ 1528626 h 2030679"/>
              <a:gd name="connsiteX3" fmla="*/ 2034672 w 6628172"/>
              <a:gd name="connsiteY3" fmla="*/ 683078 h 2030679"/>
              <a:gd name="connsiteX4" fmla="*/ 4264067 w 6628172"/>
              <a:gd name="connsiteY4" fmla="*/ 630282 h 2030679"/>
              <a:gd name="connsiteX5" fmla="*/ 4468990 w 6628172"/>
              <a:gd name="connsiteY5" fmla="*/ 1700893 h 2030679"/>
              <a:gd name="connsiteX6" fmla="*/ 5590491 w 6628172"/>
              <a:gd name="connsiteY6" fmla="*/ 2030186 h 2030679"/>
              <a:gd name="connsiteX7" fmla="*/ 6628172 w 6628172"/>
              <a:gd name="connsiteY7" fmla="*/ 816157 h 2030679"/>
              <a:gd name="connsiteX8" fmla="*/ 6251254 w 6628172"/>
              <a:gd name="connsiteY8" fmla="*/ 790575 h 2030679"/>
              <a:gd name="connsiteX9" fmla="*/ 5832154 w 6628172"/>
              <a:gd name="connsiteY9" fmla="*/ 428625 h 2030679"/>
              <a:gd name="connsiteX10" fmla="*/ 5508304 w 6628172"/>
              <a:gd name="connsiteY10" fmla="*/ 266700 h 2030679"/>
              <a:gd name="connsiteX11" fmla="*/ 4974904 w 6628172"/>
              <a:gd name="connsiteY11" fmla="*/ 142875 h 2030679"/>
              <a:gd name="connsiteX12" fmla="*/ 4251004 w 6628172"/>
              <a:gd name="connsiteY12" fmla="*/ 104775 h 2030679"/>
              <a:gd name="connsiteX13" fmla="*/ 3993829 w 6628172"/>
              <a:gd name="connsiteY13" fmla="*/ 0 h 2030679"/>
              <a:gd name="connsiteX14" fmla="*/ 3603304 w 6628172"/>
              <a:gd name="connsiteY14" fmla="*/ 57150 h 2030679"/>
              <a:gd name="connsiteX15" fmla="*/ 3203254 w 6628172"/>
              <a:gd name="connsiteY15" fmla="*/ 47625 h 2030679"/>
              <a:gd name="connsiteX16" fmla="*/ 2488879 w 6628172"/>
              <a:gd name="connsiteY16" fmla="*/ 9525 h 2030679"/>
              <a:gd name="connsiteX17" fmla="*/ 1869754 w 6628172"/>
              <a:gd name="connsiteY17" fmla="*/ 438150 h 2030679"/>
              <a:gd name="connsiteX18" fmla="*/ 1584004 w 6628172"/>
              <a:gd name="connsiteY18" fmla="*/ 400050 h 2030679"/>
              <a:gd name="connsiteX19" fmla="*/ 1269679 w 6628172"/>
              <a:gd name="connsiteY19" fmla="*/ 180975 h 2030679"/>
              <a:gd name="connsiteX20" fmla="*/ 831529 w 6628172"/>
              <a:gd name="connsiteY20" fmla="*/ 76200 h 2030679"/>
              <a:gd name="connsiteX21" fmla="*/ 364804 w 6628172"/>
              <a:gd name="connsiteY21" fmla="*/ 95250 h 2030679"/>
              <a:gd name="connsiteX22" fmla="*/ 30069 w 6628172"/>
              <a:gd name="connsiteY22" fmla="*/ 241118 h 2030679"/>
              <a:gd name="connsiteX0" fmla="*/ 30069 w 6628172"/>
              <a:gd name="connsiteY0" fmla="*/ 241118 h 2030679"/>
              <a:gd name="connsiteX1" fmla="*/ 1126259 w 6628172"/>
              <a:gd name="connsiteY1" fmla="*/ 1954529 h 2030679"/>
              <a:gd name="connsiteX2" fmla="*/ 1919556 w 6628172"/>
              <a:gd name="connsiteY2" fmla="*/ 1528626 h 2030679"/>
              <a:gd name="connsiteX3" fmla="*/ 2034672 w 6628172"/>
              <a:gd name="connsiteY3" fmla="*/ 683078 h 2030679"/>
              <a:gd name="connsiteX4" fmla="*/ 4264067 w 6628172"/>
              <a:gd name="connsiteY4" fmla="*/ 630282 h 2030679"/>
              <a:gd name="connsiteX5" fmla="*/ 4468990 w 6628172"/>
              <a:gd name="connsiteY5" fmla="*/ 1700893 h 2030679"/>
              <a:gd name="connsiteX6" fmla="*/ 5590491 w 6628172"/>
              <a:gd name="connsiteY6" fmla="*/ 2030186 h 2030679"/>
              <a:gd name="connsiteX7" fmla="*/ 6628172 w 6628172"/>
              <a:gd name="connsiteY7" fmla="*/ 816157 h 2030679"/>
              <a:gd name="connsiteX8" fmla="*/ 6251254 w 6628172"/>
              <a:gd name="connsiteY8" fmla="*/ 790575 h 2030679"/>
              <a:gd name="connsiteX9" fmla="*/ 5832154 w 6628172"/>
              <a:gd name="connsiteY9" fmla="*/ 428625 h 2030679"/>
              <a:gd name="connsiteX10" fmla="*/ 5508304 w 6628172"/>
              <a:gd name="connsiteY10" fmla="*/ 266700 h 2030679"/>
              <a:gd name="connsiteX11" fmla="*/ 4974904 w 6628172"/>
              <a:gd name="connsiteY11" fmla="*/ 142875 h 2030679"/>
              <a:gd name="connsiteX12" fmla="*/ 4251004 w 6628172"/>
              <a:gd name="connsiteY12" fmla="*/ 104775 h 2030679"/>
              <a:gd name="connsiteX13" fmla="*/ 3993829 w 6628172"/>
              <a:gd name="connsiteY13" fmla="*/ 0 h 2030679"/>
              <a:gd name="connsiteX14" fmla="*/ 3603304 w 6628172"/>
              <a:gd name="connsiteY14" fmla="*/ 57150 h 2030679"/>
              <a:gd name="connsiteX15" fmla="*/ 3203254 w 6628172"/>
              <a:gd name="connsiteY15" fmla="*/ 47625 h 2030679"/>
              <a:gd name="connsiteX16" fmla="*/ 2488879 w 6628172"/>
              <a:gd name="connsiteY16" fmla="*/ 9525 h 2030679"/>
              <a:gd name="connsiteX17" fmla="*/ 1869754 w 6628172"/>
              <a:gd name="connsiteY17" fmla="*/ 438150 h 2030679"/>
              <a:gd name="connsiteX18" fmla="*/ 1584004 w 6628172"/>
              <a:gd name="connsiteY18" fmla="*/ 400050 h 2030679"/>
              <a:gd name="connsiteX19" fmla="*/ 1269679 w 6628172"/>
              <a:gd name="connsiteY19" fmla="*/ 180975 h 2030679"/>
              <a:gd name="connsiteX20" fmla="*/ 831529 w 6628172"/>
              <a:gd name="connsiteY20" fmla="*/ 76200 h 2030679"/>
              <a:gd name="connsiteX21" fmla="*/ 364804 w 6628172"/>
              <a:gd name="connsiteY21" fmla="*/ 95250 h 2030679"/>
              <a:gd name="connsiteX22" fmla="*/ 30069 w 6628172"/>
              <a:gd name="connsiteY22" fmla="*/ 241118 h 2030679"/>
              <a:gd name="connsiteX0" fmla="*/ 30621 w 6628724"/>
              <a:gd name="connsiteY0" fmla="*/ 241118 h 2030679"/>
              <a:gd name="connsiteX1" fmla="*/ 1113748 w 6628724"/>
              <a:gd name="connsiteY1" fmla="*/ 1915340 h 2030679"/>
              <a:gd name="connsiteX2" fmla="*/ 1920108 w 6628724"/>
              <a:gd name="connsiteY2" fmla="*/ 1528626 h 2030679"/>
              <a:gd name="connsiteX3" fmla="*/ 2035224 w 6628724"/>
              <a:gd name="connsiteY3" fmla="*/ 683078 h 2030679"/>
              <a:gd name="connsiteX4" fmla="*/ 4264619 w 6628724"/>
              <a:gd name="connsiteY4" fmla="*/ 630282 h 2030679"/>
              <a:gd name="connsiteX5" fmla="*/ 4469542 w 6628724"/>
              <a:gd name="connsiteY5" fmla="*/ 1700893 h 2030679"/>
              <a:gd name="connsiteX6" fmla="*/ 5591043 w 6628724"/>
              <a:gd name="connsiteY6" fmla="*/ 2030186 h 2030679"/>
              <a:gd name="connsiteX7" fmla="*/ 6628724 w 6628724"/>
              <a:gd name="connsiteY7" fmla="*/ 816157 h 2030679"/>
              <a:gd name="connsiteX8" fmla="*/ 6251806 w 6628724"/>
              <a:gd name="connsiteY8" fmla="*/ 790575 h 2030679"/>
              <a:gd name="connsiteX9" fmla="*/ 5832706 w 6628724"/>
              <a:gd name="connsiteY9" fmla="*/ 428625 h 2030679"/>
              <a:gd name="connsiteX10" fmla="*/ 5508856 w 6628724"/>
              <a:gd name="connsiteY10" fmla="*/ 266700 h 2030679"/>
              <a:gd name="connsiteX11" fmla="*/ 4975456 w 6628724"/>
              <a:gd name="connsiteY11" fmla="*/ 142875 h 2030679"/>
              <a:gd name="connsiteX12" fmla="*/ 4251556 w 6628724"/>
              <a:gd name="connsiteY12" fmla="*/ 104775 h 2030679"/>
              <a:gd name="connsiteX13" fmla="*/ 3994381 w 6628724"/>
              <a:gd name="connsiteY13" fmla="*/ 0 h 2030679"/>
              <a:gd name="connsiteX14" fmla="*/ 3603856 w 6628724"/>
              <a:gd name="connsiteY14" fmla="*/ 57150 h 2030679"/>
              <a:gd name="connsiteX15" fmla="*/ 3203806 w 6628724"/>
              <a:gd name="connsiteY15" fmla="*/ 47625 h 2030679"/>
              <a:gd name="connsiteX16" fmla="*/ 2489431 w 6628724"/>
              <a:gd name="connsiteY16" fmla="*/ 9525 h 2030679"/>
              <a:gd name="connsiteX17" fmla="*/ 1870306 w 6628724"/>
              <a:gd name="connsiteY17" fmla="*/ 438150 h 2030679"/>
              <a:gd name="connsiteX18" fmla="*/ 1584556 w 6628724"/>
              <a:gd name="connsiteY18" fmla="*/ 400050 h 2030679"/>
              <a:gd name="connsiteX19" fmla="*/ 1270231 w 6628724"/>
              <a:gd name="connsiteY19" fmla="*/ 180975 h 2030679"/>
              <a:gd name="connsiteX20" fmla="*/ 832081 w 6628724"/>
              <a:gd name="connsiteY20" fmla="*/ 76200 h 2030679"/>
              <a:gd name="connsiteX21" fmla="*/ 365356 w 6628724"/>
              <a:gd name="connsiteY21" fmla="*/ 95250 h 2030679"/>
              <a:gd name="connsiteX22" fmla="*/ 30621 w 662872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15340 h 2030679"/>
              <a:gd name="connsiteX2" fmla="*/ 1925698 w 6634314"/>
              <a:gd name="connsiteY2" fmla="*/ 1528626 h 2030679"/>
              <a:gd name="connsiteX3" fmla="*/ 2040814 w 6634314"/>
              <a:gd name="connsiteY3" fmla="*/ 683078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15340 h 2030679"/>
              <a:gd name="connsiteX2" fmla="*/ 1925698 w 6634314"/>
              <a:gd name="connsiteY2" fmla="*/ 1528626 h 2030679"/>
              <a:gd name="connsiteX3" fmla="*/ 2040814 w 6634314"/>
              <a:gd name="connsiteY3" fmla="*/ 683078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15340 h 2030679"/>
              <a:gd name="connsiteX2" fmla="*/ 1925698 w 6634314"/>
              <a:gd name="connsiteY2" fmla="*/ 1528626 h 2030679"/>
              <a:gd name="connsiteX3" fmla="*/ 2106128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15340 h 2030679"/>
              <a:gd name="connsiteX2" fmla="*/ 1925698 w 6634314"/>
              <a:gd name="connsiteY2" fmla="*/ 1528626 h 2030679"/>
              <a:gd name="connsiteX3" fmla="*/ 2106128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15340 h 2030679"/>
              <a:gd name="connsiteX2" fmla="*/ 1925698 w 6634314"/>
              <a:gd name="connsiteY2" fmla="*/ 1528626 h 2030679"/>
              <a:gd name="connsiteX3" fmla="*/ 2106128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15340 h 2030679"/>
              <a:gd name="connsiteX2" fmla="*/ 1866915 w 6634314"/>
              <a:gd name="connsiteY2" fmla="*/ 1554752 h 2030679"/>
              <a:gd name="connsiteX3" fmla="*/ 2106128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15340 h 2030679"/>
              <a:gd name="connsiteX2" fmla="*/ 1866915 w 6634314"/>
              <a:gd name="connsiteY2" fmla="*/ 1554752 h 2030679"/>
              <a:gd name="connsiteX3" fmla="*/ 2106128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15340 h 2030679"/>
              <a:gd name="connsiteX2" fmla="*/ 1866915 w 6634314"/>
              <a:gd name="connsiteY2" fmla="*/ 1554752 h 2030679"/>
              <a:gd name="connsiteX3" fmla="*/ 2106128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06128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06128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4270209 w 6634314"/>
              <a:gd name="connsiteY4" fmla="*/ 63028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4348586 w 6634314"/>
              <a:gd name="connsiteY4" fmla="*/ 689065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4348586 w 6634314"/>
              <a:gd name="connsiteY4" fmla="*/ 689065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4348586 w 6634314"/>
              <a:gd name="connsiteY4" fmla="*/ 689065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4309397 w 6634314"/>
              <a:gd name="connsiteY4" fmla="*/ 676002 h 2030679"/>
              <a:gd name="connsiteX5" fmla="*/ 4475132 w 6634314"/>
              <a:gd name="connsiteY5" fmla="*/ 1700893 h 2030679"/>
              <a:gd name="connsiteX6" fmla="*/ 5596633 w 6634314"/>
              <a:gd name="connsiteY6" fmla="*/ 2030186 h 2030679"/>
              <a:gd name="connsiteX7" fmla="*/ 6634314 w 6634314"/>
              <a:gd name="connsiteY7" fmla="*/ 816157 h 2030679"/>
              <a:gd name="connsiteX8" fmla="*/ 6257396 w 6634314"/>
              <a:gd name="connsiteY8" fmla="*/ 790575 h 2030679"/>
              <a:gd name="connsiteX9" fmla="*/ 5838296 w 6634314"/>
              <a:gd name="connsiteY9" fmla="*/ 428625 h 2030679"/>
              <a:gd name="connsiteX10" fmla="*/ 5514446 w 6634314"/>
              <a:gd name="connsiteY10" fmla="*/ 266700 h 2030679"/>
              <a:gd name="connsiteX11" fmla="*/ 4981046 w 6634314"/>
              <a:gd name="connsiteY11" fmla="*/ 142875 h 2030679"/>
              <a:gd name="connsiteX12" fmla="*/ 4257146 w 6634314"/>
              <a:gd name="connsiteY12" fmla="*/ 104775 h 2030679"/>
              <a:gd name="connsiteX13" fmla="*/ 3999971 w 6634314"/>
              <a:gd name="connsiteY13" fmla="*/ 0 h 2030679"/>
              <a:gd name="connsiteX14" fmla="*/ 3609446 w 6634314"/>
              <a:gd name="connsiteY14" fmla="*/ 57150 h 2030679"/>
              <a:gd name="connsiteX15" fmla="*/ 3209396 w 6634314"/>
              <a:gd name="connsiteY15" fmla="*/ 47625 h 2030679"/>
              <a:gd name="connsiteX16" fmla="*/ 2495021 w 6634314"/>
              <a:gd name="connsiteY16" fmla="*/ 9525 h 2030679"/>
              <a:gd name="connsiteX17" fmla="*/ 1875896 w 6634314"/>
              <a:gd name="connsiteY17" fmla="*/ 438150 h 2030679"/>
              <a:gd name="connsiteX18" fmla="*/ 1590146 w 6634314"/>
              <a:gd name="connsiteY18" fmla="*/ 400050 h 2030679"/>
              <a:gd name="connsiteX19" fmla="*/ 1275821 w 6634314"/>
              <a:gd name="connsiteY19" fmla="*/ 180975 h 2030679"/>
              <a:gd name="connsiteX20" fmla="*/ 837671 w 6634314"/>
              <a:gd name="connsiteY20" fmla="*/ 76200 h 2030679"/>
              <a:gd name="connsiteX21" fmla="*/ 370946 w 6634314"/>
              <a:gd name="connsiteY21" fmla="*/ 95250 h 2030679"/>
              <a:gd name="connsiteX22" fmla="*/ 36211 w 6634314"/>
              <a:gd name="connsiteY22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2818599 w 6634314"/>
              <a:gd name="connsiteY4" fmla="*/ 531224 h 2030679"/>
              <a:gd name="connsiteX5" fmla="*/ 4309397 w 6634314"/>
              <a:gd name="connsiteY5" fmla="*/ 676002 h 2030679"/>
              <a:gd name="connsiteX6" fmla="*/ 4475132 w 6634314"/>
              <a:gd name="connsiteY6" fmla="*/ 1700893 h 2030679"/>
              <a:gd name="connsiteX7" fmla="*/ 5596633 w 6634314"/>
              <a:gd name="connsiteY7" fmla="*/ 2030186 h 2030679"/>
              <a:gd name="connsiteX8" fmla="*/ 6634314 w 6634314"/>
              <a:gd name="connsiteY8" fmla="*/ 816157 h 2030679"/>
              <a:gd name="connsiteX9" fmla="*/ 6257396 w 6634314"/>
              <a:gd name="connsiteY9" fmla="*/ 790575 h 2030679"/>
              <a:gd name="connsiteX10" fmla="*/ 5838296 w 6634314"/>
              <a:gd name="connsiteY10" fmla="*/ 428625 h 2030679"/>
              <a:gd name="connsiteX11" fmla="*/ 5514446 w 6634314"/>
              <a:gd name="connsiteY11" fmla="*/ 266700 h 2030679"/>
              <a:gd name="connsiteX12" fmla="*/ 4981046 w 6634314"/>
              <a:gd name="connsiteY12" fmla="*/ 142875 h 2030679"/>
              <a:gd name="connsiteX13" fmla="*/ 4257146 w 6634314"/>
              <a:gd name="connsiteY13" fmla="*/ 104775 h 2030679"/>
              <a:gd name="connsiteX14" fmla="*/ 3999971 w 6634314"/>
              <a:gd name="connsiteY14" fmla="*/ 0 h 2030679"/>
              <a:gd name="connsiteX15" fmla="*/ 3609446 w 6634314"/>
              <a:gd name="connsiteY15" fmla="*/ 57150 h 2030679"/>
              <a:gd name="connsiteX16" fmla="*/ 3209396 w 6634314"/>
              <a:gd name="connsiteY16" fmla="*/ 47625 h 2030679"/>
              <a:gd name="connsiteX17" fmla="*/ 2495021 w 6634314"/>
              <a:gd name="connsiteY17" fmla="*/ 9525 h 2030679"/>
              <a:gd name="connsiteX18" fmla="*/ 1875896 w 6634314"/>
              <a:gd name="connsiteY18" fmla="*/ 438150 h 2030679"/>
              <a:gd name="connsiteX19" fmla="*/ 1590146 w 6634314"/>
              <a:gd name="connsiteY19" fmla="*/ 400050 h 2030679"/>
              <a:gd name="connsiteX20" fmla="*/ 1275821 w 6634314"/>
              <a:gd name="connsiteY20" fmla="*/ 180975 h 2030679"/>
              <a:gd name="connsiteX21" fmla="*/ 837671 w 6634314"/>
              <a:gd name="connsiteY21" fmla="*/ 76200 h 2030679"/>
              <a:gd name="connsiteX22" fmla="*/ 370946 w 6634314"/>
              <a:gd name="connsiteY22" fmla="*/ 95250 h 2030679"/>
              <a:gd name="connsiteX23" fmla="*/ 36211 w 6634314"/>
              <a:gd name="connsiteY23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2694502 w 6634314"/>
              <a:gd name="connsiteY4" fmla="*/ 727167 h 2030679"/>
              <a:gd name="connsiteX5" fmla="*/ 4309397 w 6634314"/>
              <a:gd name="connsiteY5" fmla="*/ 676002 h 2030679"/>
              <a:gd name="connsiteX6" fmla="*/ 4475132 w 6634314"/>
              <a:gd name="connsiteY6" fmla="*/ 1700893 h 2030679"/>
              <a:gd name="connsiteX7" fmla="*/ 5596633 w 6634314"/>
              <a:gd name="connsiteY7" fmla="*/ 2030186 h 2030679"/>
              <a:gd name="connsiteX8" fmla="*/ 6634314 w 6634314"/>
              <a:gd name="connsiteY8" fmla="*/ 816157 h 2030679"/>
              <a:gd name="connsiteX9" fmla="*/ 6257396 w 6634314"/>
              <a:gd name="connsiteY9" fmla="*/ 790575 h 2030679"/>
              <a:gd name="connsiteX10" fmla="*/ 5838296 w 6634314"/>
              <a:gd name="connsiteY10" fmla="*/ 428625 h 2030679"/>
              <a:gd name="connsiteX11" fmla="*/ 5514446 w 6634314"/>
              <a:gd name="connsiteY11" fmla="*/ 266700 h 2030679"/>
              <a:gd name="connsiteX12" fmla="*/ 4981046 w 6634314"/>
              <a:gd name="connsiteY12" fmla="*/ 142875 h 2030679"/>
              <a:gd name="connsiteX13" fmla="*/ 4257146 w 6634314"/>
              <a:gd name="connsiteY13" fmla="*/ 104775 h 2030679"/>
              <a:gd name="connsiteX14" fmla="*/ 3999971 w 6634314"/>
              <a:gd name="connsiteY14" fmla="*/ 0 h 2030679"/>
              <a:gd name="connsiteX15" fmla="*/ 3609446 w 6634314"/>
              <a:gd name="connsiteY15" fmla="*/ 57150 h 2030679"/>
              <a:gd name="connsiteX16" fmla="*/ 3209396 w 6634314"/>
              <a:gd name="connsiteY16" fmla="*/ 47625 h 2030679"/>
              <a:gd name="connsiteX17" fmla="*/ 2495021 w 6634314"/>
              <a:gd name="connsiteY17" fmla="*/ 9525 h 2030679"/>
              <a:gd name="connsiteX18" fmla="*/ 1875896 w 6634314"/>
              <a:gd name="connsiteY18" fmla="*/ 438150 h 2030679"/>
              <a:gd name="connsiteX19" fmla="*/ 1590146 w 6634314"/>
              <a:gd name="connsiteY19" fmla="*/ 400050 h 2030679"/>
              <a:gd name="connsiteX20" fmla="*/ 1275821 w 6634314"/>
              <a:gd name="connsiteY20" fmla="*/ 180975 h 2030679"/>
              <a:gd name="connsiteX21" fmla="*/ 837671 w 6634314"/>
              <a:gd name="connsiteY21" fmla="*/ 76200 h 2030679"/>
              <a:gd name="connsiteX22" fmla="*/ 370946 w 6634314"/>
              <a:gd name="connsiteY22" fmla="*/ 95250 h 2030679"/>
              <a:gd name="connsiteX23" fmla="*/ 36211 w 6634314"/>
              <a:gd name="connsiteY23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2694502 w 6634314"/>
              <a:gd name="connsiteY4" fmla="*/ 727167 h 2030679"/>
              <a:gd name="connsiteX5" fmla="*/ 4309397 w 6634314"/>
              <a:gd name="connsiteY5" fmla="*/ 676002 h 2030679"/>
              <a:gd name="connsiteX6" fmla="*/ 4475132 w 6634314"/>
              <a:gd name="connsiteY6" fmla="*/ 1700893 h 2030679"/>
              <a:gd name="connsiteX7" fmla="*/ 5596633 w 6634314"/>
              <a:gd name="connsiteY7" fmla="*/ 2030186 h 2030679"/>
              <a:gd name="connsiteX8" fmla="*/ 6634314 w 6634314"/>
              <a:gd name="connsiteY8" fmla="*/ 816157 h 2030679"/>
              <a:gd name="connsiteX9" fmla="*/ 6257396 w 6634314"/>
              <a:gd name="connsiteY9" fmla="*/ 790575 h 2030679"/>
              <a:gd name="connsiteX10" fmla="*/ 5838296 w 6634314"/>
              <a:gd name="connsiteY10" fmla="*/ 428625 h 2030679"/>
              <a:gd name="connsiteX11" fmla="*/ 5514446 w 6634314"/>
              <a:gd name="connsiteY11" fmla="*/ 266700 h 2030679"/>
              <a:gd name="connsiteX12" fmla="*/ 4981046 w 6634314"/>
              <a:gd name="connsiteY12" fmla="*/ 142875 h 2030679"/>
              <a:gd name="connsiteX13" fmla="*/ 4257146 w 6634314"/>
              <a:gd name="connsiteY13" fmla="*/ 104775 h 2030679"/>
              <a:gd name="connsiteX14" fmla="*/ 3999971 w 6634314"/>
              <a:gd name="connsiteY14" fmla="*/ 0 h 2030679"/>
              <a:gd name="connsiteX15" fmla="*/ 3609446 w 6634314"/>
              <a:gd name="connsiteY15" fmla="*/ 57150 h 2030679"/>
              <a:gd name="connsiteX16" fmla="*/ 3209396 w 6634314"/>
              <a:gd name="connsiteY16" fmla="*/ 47625 h 2030679"/>
              <a:gd name="connsiteX17" fmla="*/ 2495021 w 6634314"/>
              <a:gd name="connsiteY17" fmla="*/ 9525 h 2030679"/>
              <a:gd name="connsiteX18" fmla="*/ 1875896 w 6634314"/>
              <a:gd name="connsiteY18" fmla="*/ 438150 h 2030679"/>
              <a:gd name="connsiteX19" fmla="*/ 1590146 w 6634314"/>
              <a:gd name="connsiteY19" fmla="*/ 400050 h 2030679"/>
              <a:gd name="connsiteX20" fmla="*/ 1275821 w 6634314"/>
              <a:gd name="connsiteY20" fmla="*/ 180975 h 2030679"/>
              <a:gd name="connsiteX21" fmla="*/ 837671 w 6634314"/>
              <a:gd name="connsiteY21" fmla="*/ 76200 h 2030679"/>
              <a:gd name="connsiteX22" fmla="*/ 370946 w 6634314"/>
              <a:gd name="connsiteY22" fmla="*/ 95250 h 2030679"/>
              <a:gd name="connsiteX23" fmla="*/ 36211 w 6634314"/>
              <a:gd name="connsiteY23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2694502 w 6634314"/>
              <a:gd name="connsiteY4" fmla="*/ 727167 h 2030679"/>
              <a:gd name="connsiteX5" fmla="*/ 3732999 w 6634314"/>
              <a:gd name="connsiteY5" fmla="*/ 550818 h 2030679"/>
              <a:gd name="connsiteX6" fmla="*/ 4309397 w 6634314"/>
              <a:gd name="connsiteY6" fmla="*/ 676002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309397 w 6634314"/>
              <a:gd name="connsiteY6" fmla="*/ 676002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309397 w 6634314"/>
              <a:gd name="connsiteY6" fmla="*/ 676002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164911 w 6634314"/>
              <a:gd name="connsiteY3" fmla="*/ 702672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309397 w 6634314"/>
              <a:gd name="connsiteY6" fmla="*/ 676002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309397 w 6634314"/>
              <a:gd name="connsiteY6" fmla="*/ 676002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309397 w 6634314"/>
              <a:gd name="connsiteY6" fmla="*/ 676002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309397 w 6634314"/>
              <a:gd name="connsiteY6" fmla="*/ 676002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309397 w 6634314"/>
              <a:gd name="connsiteY6" fmla="*/ 676002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152643 w 6634314"/>
              <a:gd name="connsiteY6" fmla="*/ 610687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152643 w 6634314"/>
              <a:gd name="connsiteY6" fmla="*/ 610687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152643 w 6634314"/>
              <a:gd name="connsiteY6" fmla="*/ 610687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65656 w 6634314"/>
              <a:gd name="connsiteY5" fmla="*/ 687978 h 2030679"/>
              <a:gd name="connsiteX6" fmla="*/ 4113455 w 6634314"/>
              <a:gd name="connsiteY6" fmla="*/ 584561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26467 w 6634314"/>
              <a:gd name="connsiteY5" fmla="*/ 701041 h 2030679"/>
              <a:gd name="connsiteX6" fmla="*/ 4113455 w 6634314"/>
              <a:gd name="connsiteY6" fmla="*/ 584561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26467 w 6634314"/>
              <a:gd name="connsiteY5" fmla="*/ 701041 h 2030679"/>
              <a:gd name="connsiteX6" fmla="*/ 4113455 w 6634314"/>
              <a:gd name="connsiteY6" fmla="*/ 584561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26467 w 6634314"/>
              <a:gd name="connsiteY5" fmla="*/ 701041 h 2030679"/>
              <a:gd name="connsiteX6" fmla="*/ 4113455 w 6634314"/>
              <a:gd name="connsiteY6" fmla="*/ 584561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26467 w 6634314"/>
              <a:gd name="connsiteY5" fmla="*/ 701041 h 2030679"/>
              <a:gd name="connsiteX6" fmla="*/ 4113455 w 6634314"/>
              <a:gd name="connsiteY6" fmla="*/ 584561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0679"/>
              <a:gd name="connsiteX1" fmla="*/ 1119338 w 6634314"/>
              <a:gd name="connsiteY1" fmla="*/ 1908808 h 2030679"/>
              <a:gd name="connsiteX2" fmla="*/ 1866915 w 6634314"/>
              <a:gd name="connsiteY2" fmla="*/ 1554752 h 2030679"/>
              <a:gd name="connsiteX3" fmla="*/ 2230226 w 6634314"/>
              <a:gd name="connsiteY3" fmla="*/ 683077 h 2030679"/>
              <a:gd name="connsiteX4" fmla="*/ 2694502 w 6634314"/>
              <a:gd name="connsiteY4" fmla="*/ 727167 h 2030679"/>
              <a:gd name="connsiteX5" fmla="*/ 3726467 w 6634314"/>
              <a:gd name="connsiteY5" fmla="*/ 701041 h 2030679"/>
              <a:gd name="connsiteX6" fmla="*/ 4113455 w 6634314"/>
              <a:gd name="connsiteY6" fmla="*/ 584561 h 2030679"/>
              <a:gd name="connsiteX7" fmla="*/ 4475132 w 6634314"/>
              <a:gd name="connsiteY7" fmla="*/ 1700893 h 2030679"/>
              <a:gd name="connsiteX8" fmla="*/ 5596633 w 6634314"/>
              <a:gd name="connsiteY8" fmla="*/ 2030186 h 2030679"/>
              <a:gd name="connsiteX9" fmla="*/ 6634314 w 6634314"/>
              <a:gd name="connsiteY9" fmla="*/ 816157 h 2030679"/>
              <a:gd name="connsiteX10" fmla="*/ 6257396 w 6634314"/>
              <a:gd name="connsiteY10" fmla="*/ 790575 h 2030679"/>
              <a:gd name="connsiteX11" fmla="*/ 5838296 w 6634314"/>
              <a:gd name="connsiteY11" fmla="*/ 428625 h 2030679"/>
              <a:gd name="connsiteX12" fmla="*/ 5514446 w 6634314"/>
              <a:gd name="connsiteY12" fmla="*/ 266700 h 2030679"/>
              <a:gd name="connsiteX13" fmla="*/ 4981046 w 6634314"/>
              <a:gd name="connsiteY13" fmla="*/ 142875 h 2030679"/>
              <a:gd name="connsiteX14" fmla="*/ 4257146 w 6634314"/>
              <a:gd name="connsiteY14" fmla="*/ 104775 h 2030679"/>
              <a:gd name="connsiteX15" fmla="*/ 3999971 w 6634314"/>
              <a:gd name="connsiteY15" fmla="*/ 0 h 2030679"/>
              <a:gd name="connsiteX16" fmla="*/ 3609446 w 6634314"/>
              <a:gd name="connsiteY16" fmla="*/ 57150 h 2030679"/>
              <a:gd name="connsiteX17" fmla="*/ 3209396 w 6634314"/>
              <a:gd name="connsiteY17" fmla="*/ 47625 h 2030679"/>
              <a:gd name="connsiteX18" fmla="*/ 2495021 w 6634314"/>
              <a:gd name="connsiteY18" fmla="*/ 9525 h 2030679"/>
              <a:gd name="connsiteX19" fmla="*/ 1875896 w 6634314"/>
              <a:gd name="connsiteY19" fmla="*/ 438150 h 2030679"/>
              <a:gd name="connsiteX20" fmla="*/ 1590146 w 6634314"/>
              <a:gd name="connsiteY20" fmla="*/ 400050 h 2030679"/>
              <a:gd name="connsiteX21" fmla="*/ 1275821 w 6634314"/>
              <a:gd name="connsiteY21" fmla="*/ 180975 h 2030679"/>
              <a:gd name="connsiteX22" fmla="*/ 837671 w 6634314"/>
              <a:gd name="connsiteY22" fmla="*/ 76200 h 2030679"/>
              <a:gd name="connsiteX23" fmla="*/ 370946 w 6634314"/>
              <a:gd name="connsiteY23" fmla="*/ 95250 h 2030679"/>
              <a:gd name="connsiteX24" fmla="*/ 36211 w 6634314"/>
              <a:gd name="connsiteY24" fmla="*/ 241118 h 2030679"/>
              <a:gd name="connsiteX0" fmla="*/ 36211 w 6634314"/>
              <a:gd name="connsiteY0" fmla="*/ 241118 h 2031079"/>
              <a:gd name="connsiteX1" fmla="*/ 1119338 w 6634314"/>
              <a:gd name="connsiteY1" fmla="*/ 1908808 h 2031079"/>
              <a:gd name="connsiteX2" fmla="*/ 1866915 w 6634314"/>
              <a:gd name="connsiteY2" fmla="*/ 1554752 h 2031079"/>
              <a:gd name="connsiteX3" fmla="*/ 2230226 w 6634314"/>
              <a:gd name="connsiteY3" fmla="*/ 683077 h 2031079"/>
              <a:gd name="connsiteX4" fmla="*/ 2694502 w 6634314"/>
              <a:gd name="connsiteY4" fmla="*/ 727167 h 2031079"/>
              <a:gd name="connsiteX5" fmla="*/ 3726467 w 6634314"/>
              <a:gd name="connsiteY5" fmla="*/ 701041 h 2031079"/>
              <a:gd name="connsiteX6" fmla="*/ 4113455 w 6634314"/>
              <a:gd name="connsiteY6" fmla="*/ 584561 h 2031079"/>
              <a:gd name="connsiteX7" fmla="*/ 4475132 w 6634314"/>
              <a:gd name="connsiteY7" fmla="*/ 1700893 h 2031079"/>
              <a:gd name="connsiteX8" fmla="*/ 5596633 w 6634314"/>
              <a:gd name="connsiteY8" fmla="*/ 2030186 h 2031079"/>
              <a:gd name="connsiteX9" fmla="*/ 6634314 w 6634314"/>
              <a:gd name="connsiteY9" fmla="*/ 816157 h 2031079"/>
              <a:gd name="connsiteX10" fmla="*/ 6257396 w 6634314"/>
              <a:gd name="connsiteY10" fmla="*/ 790575 h 2031079"/>
              <a:gd name="connsiteX11" fmla="*/ 5838296 w 6634314"/>
              <a:gd name="connsiteY11" fmla="*/ 428625 h 2031079"/>
              <a:gd name="connsiteX12" fmla="*/ 5514446 w 6634314"/>
              <a:gd name="connsiteY12" fmla="*/ 266700 h 2031079"/>
              <a:gd name="connsiteX13" fmla="*/ 4981046 w 6634314"/>
              <a:gd name="connsiteY13" fmla="*/ 142875 h 2031079"/>
              <a:gd name="connsiteX14" fmla="*/ 4257146 w 6634314"/>
              <a:gd name="connsiteY14" fmla="*/ 104775 h 2031079"/>
              <a:gd name="connsiteX15" fmla="*/ 3999971 w 6634314"/>
              <a:gd name="connsiteY15" fmla="*/ 0 h 2031079"/>
              <a:gd name="connsiteX16" fmla="*/ 3609446 w 6634314"/>
              <a:gd name="connsiteY16" fmla="*/ 57150 h 2031079"/>
              <a:gd name="connsiteX17" fmla="*/ 3209396 w 6634314"/>
              <a:gd name="connsiteY17" fmla="*/ 47625 h 2031079"/>
              <a:gd name="connsiteX18" fmla="*/ 2495021 w 6634314"/>
              <a:gd name="connsiteY18" fmla="*/ 9525 h 2031079"/>
              <a:gd name="connsiteX19" fmla="*/ 1875896 w 6634314"/>
              <a:gd name="connsiteY19" fmla="*/ 438150 h 2031079"/>
              <a:gd name="connsiteX20" fmla="*/ 1590146 w 6634314"/>
              <a:gd name="connsiteY20" fmla="*/ 400050 h 2031079"/>
              <a:gd name="connsiteX21" fmla="*/ 1275821 w 6634314"/>
              <a:gd name="connsiteY21" fmla="*/ 180975 h 2031079"/>
              <a:gd name="connsiteX22" fmla="*/ 837671 w 6634314"/>
              <a:gd name="connsiteY22" fmla="*/ 76200 h 2031079"/>
              <a:gd name="connsiteX23" fmla="*/ 370946 w 6634314"/>
              <a:gd name="connsiteY23" fmla="*/ 95250 h 2031079"/>
              <a:gd name="connsiteX24" fmla="*/ 36211 w 6634314"/>
              <a:gd name="connsiteY24" fmla="*/ 241118 h 203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34314" h="2031079">
                <a:moveTo>
                  <a:pt x="36211" y="241118"/>
                </a:moveTo>
                <a:cubicBezTo>
                  <a:pt x="-129705" y="672918"/>
                  <a:pt x="281910" y="1726880"/>
                  <a:pt x="1119338" y="1908808"/>
                </a:cubicBezTo>
                <a:cubicBezTo>
                  <a:pt x="1492628" y="1803851"/>
                  <a:pt x="1572003" y="1744617"/>
                  <a:pt x="1866915" y="1554752"/>
                </a:cubicBezTo>
                <a:cubicBezTo>
                  <a:pt x="2042447" y="1246777"/>
                  <a:pt x="1924064" y="749388"/>
                  <a:pt x="2230226" y="683077"/>
                </a:cubicBezTo>
                <a:cubicBezTo>
                  <a:pt x="2421497" y="675775"/>
                  <a:pt x="2337088" y="679361"/>
                  <a:pt x="2694502" y="727167"/>
                </a:cubicBezTo>
                <a:cubicBezTo>
                  <a:pt x="3014632" y="571229"/>
                  <a:pt x="3320158" y="461374"/>
                  <a:pt x="3726467" y="701041"/>
                </a:cubicBezTo>
                <a:cubicBezTo>
                  <a:pt x="3995616" y="653326"/>
                  <a:pt x="3800355" y="582293"/>
                  <a:pt x="4113455" y="584561"/>
                </a:cubicBezTo>
                <a:cubicBezTo>
                  <a:pt x="4475677" y="686706"/>
                  <a:pt x="4328448" y="1370150"/>
                  <a:pt x="4475132" y="1700893"/>
                </a:cubicBezTo>
                <a:cubicBezTo>
                  <a:pt x="4977418" y="2000068"/>
                  <a:pt x="5087816" y="2037988"/>
                  <a:pt x="5596633" y="2030186"/>
                </a:cubicBezTo>
                <a:cubicBezTo>
                  <a:pt x="6055737" y="1841047"/>
                  <a:pt x="6351557" y="1351462"/>
                  <a:pt x="6634314" y="816157"/>
                </a:cubicBezTo>
                <a:lnTo>
                  <a:pt x="6257396" y="790575"/>
                </a:lnTo>
                <a:lnTo>
                  <a:pt x="5838296" y="428625"/>
                </a:lnTo>
                <a:lnTo>
                  <a:pt x="5514446" y="266700"/>
                </a:lnTo>
                <a:lnTo>
                  <a:pt x="4981046" y="142875"/>
                </a:lnTo>
                <a:lnTo>
                  <a:pt x="4257146" y="104775"/>
                </a:lnTo>
                <a:lnTo>
                  <a:pt x="3999971" y="0"/>
                </a:lnTo>
                <a:lnTo>
                  <a:pt x="3609446" y="57150"/>
                </a:lnTo>
                <a:lnTo>
                  <a:pt x="3209396" y="47625"/>
                </a:lnTo>
                <a:lnTo>
                  <a:pt x="2495021" y="9525"/>
                </a:lnTo>
                <a:lnTo>
                  <a:pt x="1875896" y="438150"/>
                </a:lnTo>
                <a:lnTo>
                  <a:pt x="1590146" y="400050"/>
                </a:lnTo>
                <a:lnTo>
                  <a:pt x="1275821" y="180975"/>
                </a:lnTo>
                <a:lnTo>
                  <a:pt x="837671" y="76200"/>
                </a:lnTo>
                <a:lnTo>
                  <a:pt x="370946" y="95250"/>
                </a:lnTo>
                <a:lnTo>
                  <a:pt x="36211" y="241118"/>
                </a:lnTo>
                <a:close/>
              </a:path>
            </a:pathLst>
          </a:custGeom>
          <a:blipFill dpi="0" rotWithShape="1">
            <a:blip r:embed="rId4">
              <a:alphaModFix amt="73000"/>
            </a:blip>
            <a:srcRect/>
            <a:tile tx="0" ty="0" sx="100000" sy="100000" flip="none" algn="tl"/>
          </a:blipFill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7334" y="3574825"/>
            <a:ext cx="489076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4400">
                <a:solidFill>
                  <a:srgbClr val="FFFFFF"/>
                </a:solidFill>
                <a:latin typeface="Calibri"/>
                <a:cs typeface="Arial" charset="0"/>
              </a:rPr>
              <a:t>RETROPERITONEAAL</a:t>
            </a:r>
            <a:endParaRPr lang="nl-NL" sz="4400" dirty="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466533" y="1897311"/>
            <a:ext cx="4881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nl-NL" sz="2800">
                <a:solidFill>
                  <a:srgbClr val="FFFFFF"/>
                </a:solidFill>
                <a:latin typeface="Arial" charset="0"/>
                <a:cs typeface="Arial" charset="0"/>
              </a:rPr>
              <a:t>Peritoneum achterwand</a:t>
            </a:r>
            <a:endParaRPr lang="nl-NL" sz="28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2892425" y="2349795"/>
            <a:ext cx="1900238" cy="10077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945063" y="2349795"/>
            <a:ext cx="0" cy="8680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097463" y="2349795"/>
            <a:ext cx="1462825" cy="9395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EBE80E1-482E-4555-A50B-D74931CF3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18" name="Text Box 12">
            <a:extLst>
              <a:ext uri="{FF2B5EF4-FFF2-40B4-BE49-F238E27FC236}">
                <a16:creationId xmlns:a16="http://schemas.microsoft.com/office/drawing/2014/main" id="{E383B3E8-0D79-4A26-B228-7D1E2CCA6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719" y="6565643"/>
            <a:ext cx="3440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Bron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: Nat. </a:t>
            </a:r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Libr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. Med, Visible Human Female</a:t>
            </a:r>
          </a:p>
        </p:txBody>
      </p:sp>
      <p:pic>
        <p:nvPicPr>
          <p:cNvPr id="20" name="Picture 4">
            <a:hlinkClick r:id="rId6"/>
            <a:extLst>
              <a:ext uri="{FF2B5EF4-FFF2-40B4-BE49-F238E27FC236}">
                <a16:creationId xmlns:a16="http://schemas.microsoft.com/office/drawing/2014/main" id="{B33D5BFB-854D-4780-AC95-CD927F38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82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22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D:\My Dropbox\ACTIVE\Anatomische programma's\humanbrowser Daniels VH viewer nieuwe versie\cryotrans\18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0"/>
            <a:ext cx="8283575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929063" y="3328988"/>
            <a:ext cx="628650" cy="471487"/>
          </a:xfrm>
          <a:prstGeom prst="ellipse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nl-NL" sz="2000" b="1">
                <a:solidFill>
                  <a:srgbClr val="FFFFFF"/>
                </a:solidFill>
              </a:rPr>
              <a:t>VCI</a:t>
            </a:r>
          </a:p>
        </p:txBody>
      </p:sp>
      <p:sp>
        <p:nvSpPr>
          <p:cNvPr id="6" name="Oval 5"/>
          <p:cNvSpPr/>
          <p:nvPr/>
        </p:nvSpPr>
        <p:spPr>
          <a:xfrm>
            <a:off x="4792663" y="3357563"/>
            <a:ext cx="628650" cy="295275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1425575" y="700088"/>
            <a:ext cx="6838950" cy="3349625"/>
          </a:xfrm>
          <a:custGeom>
            <a:avLst/>
            <a:gdLst>
              <a:gd name="T0" fmla="*/ 270822 w 10000"/>
              <a:gd name="T1" fmla="*/ 2776504 h 10000"/>
              <a:gd name="T2" fmla="*/ 0 w 10000"/>
              <a:gd name="T3" fmla="*/ 2340048 h 10000"/>
              <a:gd name="T4" fmla="*/ 95061 w 10000"/>
              <a:gd name="T5" fmla="*/ 1627248 h 10000"/>
              <a:gd name="T6" fmla="*/ 593621 w 10000"/>
              <a:gd name="T7" fmla="*/ 773093 h 10000"/>
              <a:gd name="T8" fmla="*/ 1376681 w 10000"/>
              <a:gd name="T9" fmla="*/ 368459 h 10000"/>
              <a:gd name="T10" fmla="*/ 2375167 w 10000"/>
              <a:gd name="T11" fmla="*/ 166811 h 10000"/>
              <a:gd name="T12" fmla="*/ 3074792 w 10000"/>
              <a:gd name="T13" fmla="*/ 0 h 10000"/>
              <a:gd name="T14" fmla="*/ 3538473 w 10000"/>
              <a:gd name="T15" fmla="*/ 0 h 10000"/>
              <a:gd name="T16" fmla="*/ 4095847 w 10000"/>
              <a:gd name="T17" fmla="*/ 179540 h 10000"/>
              <a:gd name="T18" fmla="*/ 4808466 w 10000"/>
              <a:gd name="T19" fmla="*/ 285723 h 10000"/>
              <a:gd name="T20" fmla="*/ 5486206 w 10000"/>
              <a:gd name="T21" fmla="*/ 522207 h 10000"/>
              <a:gd name="T22" fmla="*/ 5794642 w 10000"/>
              <a:gd name="T23" fmla="*/ 773093 h 10000"/>
              <a:gd name="T24" fmla="*/ 6281576 w 10000"/>
              <a:gd name="T25" fmla="*/ 1295300 h 10000"/>
              <a:gd name="T26" fmla="*/ 6661137 w 10000"/>
              <a:gd name="T27" fmla="*/ 2067054 h 10000"/>
              <a:gd name="T28" fmla="*/ 6804071 w 10000"/>
              <a:gd name="T29" fmla="*/ 2541695 h 10000"/>
              <a:gd name="T30" fmla="*/ 6838950 w 10000"/>
              <a:gd name="T31" fmla="*/ 3076631 h 10000"/>
              <a:gd name="T32" fmla="*/ 6838950 w 10000"/>
              <a:gd name="T33" fmla="*/ 3349625 h 10000"/>
              <a:gd name="T34" fmla="*/ 6473750 w 10000"/>
              <a:gd name="T35" fmla="*/ 3310099 h 1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0000">
                <a:moveTo>
                  <a:pt x="396" y="8289"/>
                </a:moveTo>
                <a:lnTo>
                  <a:pt x="0" y="6986"/>
                </a:lnTo>
                <a:cubicBezTo>
                  <a:pt x="46" y="6277"/>
                  <a:pt x="93" y="5567"/>
                  <a:pt x="139" y="4858"/>
                </a:cubicBezTo>
                <a:lnTo>
                  <a:pt x="868" y="2308"/>
                </a:lnTo>
                <a:lnTo>
                  <a:pt x="2013" y="1100"/>
                </a:lnTo>
                <a:lnTo>
                  <a:pt x="3473" y="498"/>
                </a:lnTo>
                <a:lnTo>
                  <a:pt x="4496" y="0"/>
                </a:lnTo>
                <a:lnTo>
                  <a:pt x="5174" y="0"/>
                </a:lnTo>
                <a:lnTo>
                  <a:pt x="5989" y="536"/>
                </a:lnTo>
                <a:lnTo>
                  <a:pt x="7031" y="853"/>
                </a:lnTo>
                <a:lnTo>
                  <a:pt x="8022" y="1559"/>
                </a:lnTo>
                <a:lnTo>
                  <a:pt x="8473" y="2308"/>
                </a:lnTo>
                <a:lnTo>
                  <a:pt x="9185" y="3867"/>
                </a:lnTo>
                <a:lnTo>
                  <a:pt x="9740" y="6171"/>
                </a:lnTo>
                <a:cubicBezTo>
                  <a:pt x="9810" y="6643"/>
                  <a:pt x="9879" y="7116"/>
                  <a:pt x="9949" y="7588"/>
                </a:cubicBezTo>
                <a:cubicBezTo>
                  <a:pt x="9966" y="8120"/>
                  <a:pt x="9983" y="8653"/>
                  <a:pt x="10000" y="9185"/>
                </a:cubicBezTo>
                <a:lnTo>
                  <a:pt x="10000" y="10000"/>
                </a:lnTo>
                <a:lnTo>
                  <a:pt x="9466" y="9882"/>
                </a:lnTo>
              </a:path>
            </a:pathLst>
          </a:custGeom>
          <a:noFill/>
          <a:ln w="76200" cmpd="sng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9563" y="4248150"/>
            <a:ext cx="7842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rgbClr val="FFFFFF"/>
                </a:solidFill>
                <a:latin typeface="Calibri"/>
                <a:cs typeface="Arial" charset="0"/>
              </a:rPr>
              <a:t>Nier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8200" y="4102100"/>
            <a:ext cx="7842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rgbClr val="FFFFFF"/>
                </a:solidFill>
                <a:latin typeface="Calibri"/>
                <a:cs typeface="Arial" charset="0"/>
              </a:rPr>
              <a:t>Nier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188" y="3289300"/>
            <a:ext cx="981075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rgbClr val="FFFFFF"/>
                </a:solidFill>
                <a:latin typeface="Calibri"/>
                <a:cs typeface="Arial" charset="0"/>
              </a:rPr>
              <a:t>Aorta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230563" y="3841750"/>
            <a:ext cx="3063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nl-NL" sz="2800" dirty="0">
                <a:solidFill>
                  <a:srgbClr val="FFFFFF"/>
                </a:solidFill>
                <a:latin typeface="Arial" charset="0"/>
                <a:cs typeface="Arial" charset="0"/>
              </a:rPr>
              <a:t>Retroperitoneale organen</a:t>
            </a:r>
          </a:p>
        </p:txBody>
      </p:sp>
      <p:sp>
        <p:nvSpPr>
          <p:cNvPr id="17" name="Freeform 16"/>
          <p:cNvSpPr/>
          <p:nvPr/>
        </p:nvSpPr>
        <p:spPr bwMode="auto">
          <a:xfrm>
            <a:off x="1670050" y="3217863"/>
            <a:ext cx="6243638" cy="801688"/>
          </a:xfrm>
          <a:custGeom>
            <a:avLst/>
            <a:gdLst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872088 w 6242755"/>
              <a:gd name="connsiteY5" fmla="*/ 0 h 801511"/>
              <a:gd name="connsiteX6" fmla="*/ 3567288 w 6242755"/>
              <a:gd name="connsiteY6" fmla="*/ 11289 h 801511"/>
              <a:gd name="connsiteX7" fmla="*/ 3375377 w 6242755"/>
              <a:gd name="connsiteY7" fmla="*/ 124178 h 801511"/>
              <a:gd name="connsiteX8" fmla="*/ 3160888 w 6242755"/>
              <a:gd name="connsiteY8" fmla="*/ 67734 h 801511"/>
              <a:gd name="connsiteX9" fmla="*/ 2427111 w 6242755"/>
              <a:gd name="connsiteY9" fmla="*/ 90311 h 801511"/>
              <a:gd name="connsiteX10" fmla="*/ 2099733 w 6242755"/>
              <a:gd name="connsiteY10" fmla="*/ 282223 h 801511"/>
              <a:gd name="connsiteX11" fmla="*/ 1783644 w 6242755"/>
              <a:gd name="connsiteY11" fmla="*/ 474134 h 801511"/>
              <a:gd name="connsiteX12" fmla="*/ 1580444 w 6242755"/>
              <a:gd name="connsiteY12" fmla="*/ 451556 h 801511"/>
              <a:gd name="connsiteX13" fmla="*/ 1241777 w 6242755"/>
              <a:gd name="connsiteY13" fmla="*/ 237067 h 801511"/>
              <a:gd name="connsiteX14" fmla="*/ 824088 w 6242755"/>
              <a:gd name="connsiteY14" fmla="*/ 124178 h 801511"/>
              <a:gd name="connsiteX15" fmla="*/ 338666 w 6242755"/>
              <a:gd name="connsiteY15" fmla="*/ 135467 h 801511"/>
              <a:gd name="connsiteX16" fmla="*/ 225777 w 6242755"/>
              <a:gd name="connsiteY16" fmla="*/ 158045 h 801511"/>
              <a:gd name="connsiteX17" fmla="*/ 0 w 6242755"/>
              <a:gd name="connsiteY17" fmla="*/ 259645 h 801511"/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872088 w 6242755"/>
              <a:gd name="connsiteY5" fmla="*/ 0 h 801511"/>
              <a:gd name="connsiteX6" fmla="*/ 3567288 w 6242755"/>
              <a:gd name="connsiteY6" fmla="*/ 11289 h 801511"/>
              <a:gd name="connsiteX7" fmla="*/ 3160888 w 6242755"/>
              <a:gd name="connsiteY7" fmla="*/ 67734 h 801511"/>
              <a:gd name="connsiteX8" fmla="*/ 2427111 w 6242755"/>
              <a:gd name="connsiteY8" fmla="*/ 90311 h 801511"/>
              <a:gd name="connsiteX9" fmla="*/ 2099733 w 6242755"/>
              <a:gd name="connsiteY9" fmla="*/ 282223 h 801511"/>
              <a:gd name="connsiteX10" fmla="*/ 1783644 w 6242755"/>
              <a:gd name="connsiteY10" fmla="*/ 474134 h 801511"/>
              <a:gd name="connsiteX11" fmla="*/ 1580444 w 6242755"/>
              <a:gd name="connsiteY11" fmla="*/ 451556 h 801511"/>
              <a:gd name="connsiteX12" fmla="*/ 1241777 w 6242755"/>
              <a:gd name="connsiteY12" fmla="*/ 237067 h 801511"/>
              <a:gd name="connsiteX13" fmla="*/ 824088 w 6242755"/>
              <a:gd name="connsiteY13" fmla="*/ 124178 h 801511"/>
              <a:gd name="connsiteX14" fmla="*/ 338666 w 6242755"/>
              <a:gd name="connsiteY14" fmla="*/ 135467 h 801511"/>
              <a:gd name="connsiteX15" fmla="*/ 225777 w 6242755"/>
              <a:gd name="connsiteY15" fmla="*/ 158045 h 801511"/>
              <a:gd name="connsiteX16" fmla="*/ 0 w 6242755"/>
              <a:gd name="connsiteY16" fmla="*/ 259645 h 801511"/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872088 w 6242755"/>
              <a:gd name="connsiteY5" fmla="*/ 0 h 801511"/>
              <a:gd name="connsiteX6" fmla="*/ 3567288 w 6242755"/>
              <a:gd name="connsiteY6" fmla="*/ 11289 h 801511"/>
              <a:gd name="connsiteX7" fmla="*/ 3160888 w 6242755"/>
              <a:gd name="connsiteY7" fmla="*/ 67734 h 801511"/>
              <a:gd name="connsiteX8" fmla="*/ 2438400 w 6242755"/>
              <a:gd name="connsiteY8" fmla="*/ 45155 h 801511"/>
              <a:gd name="connsiteX9" fmla="*/ 2099733 w 6242755"/>
              <a:gd name="connsiteY9" fmla="*/ 282223 h 801511"/>
              <a:gd name="connsiteX10" fmla="*/ 1783644 w 6242755"/>
              <a:gd name="connsiteY10" fmla="*/ 474134 h 801511"/>
              <a:gd name="connsiteX11" fmla="*/ 1580444 w 6242755"/>
              <a:gd name="connsiteY11" fmla="*/ 451556 h 801511"/>
              <a:gd name="connsiteX12" fmla="*/ 1241777 w 6242755"/>
              <a:gd name="connsiteY12" fmla="*/ 237067 h 801511"/>
              <a:gd name="connsiteX13" fmla="*/ 824088 w 6242755"/>
              <a:gd name="connsiteY13" fmla="*/ 124178 h 801511"/>
              <a:gd name="connsiteX14" fmla="*/ 338666 w 6242755"/>
              <a:gd name="connsiteY14" fmla="*/ 135467 h 801511"/>
              <a:gd name="connsiteX15" fmla="*/ 225777 w 6242755"/>
              <a:gd name="connsiteY15" fmla="*/ 158045 h 801511"/>
              <a:gd name="connsiteX16" fmla="*/ 0 w 6242755"/>
              <a:gd name="connsiteY16" fmla="*/ 259645 h 801511"/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872088 w 6242755"/>
              <a:gd name="connsiteY5" fmla="*/ 0 h 801511"/>
              <a:gd name="connsiteX6" fmla="*/ 3589866 w 6242755"/>
              <a:gd name="connsiteY6" fmla="*/ 67734 h 801511"/>
              <a:gd name="connsiteX7" fmla="*/ 3160888 w 6242755"/>
              <a:gd name="connsiteY7" fmla="*/ 67734 h 801511"/>
              <a:gd name="connsiteX8" fmla="*/ 2438400 w 6242755"/>
              <a:gd name="connsiteY8" fmla="*/ 45155 h 801511"/>
              <a:gd name="connsiteX9" fmla="*/ 2099733 w 6242755"/>
              <a:gd name="connsiteY9" fmla="*/ 282223 h 801511"/>
              <a:gd name="connsiteX10" fmla="*/ 1783644 w 6242755"/>
              <a:gd name="connsiteY10" fmla="*/ 474134 h 801511"/>
              <a:gd name="connsiteX11" fmla="*/ 1580444 w 6242755"/>
              <a:gd name="connsiteY11" fmla="*/ 451556 h 801511"/>
              <a:gd name="connsiteX12" fmla="*/ 1241777 w 6242755"/>
              <a:gd name="connsiteY12" fmla="*/ 237067 h 801511"/>
              <a:gd name="connsiteX13" fmla="*/ 824088 w 6242755"/>
              <a:gd name="connsiteY13" fmla="*/ 124178 h 801511"/>
              <a:gd name="connsiteX14" fmla="*/ 338666 w 6242755"/>
              <a:gd name="connsiteY14" fmla="*/ 135467 h 801511"/>
              <a:gd name="connsiteX15" fmla="*/ 225777 w 6242755"/>
              <a:gd name="connsiteY15" fmla="*/ 158045 h 801511"/>
              <a:gd name="connsiteX16" fmla="*/ 0 w 6242755"/>
              <a:gd name="connsiteY16" fmla="*/ 259645 h 801511"/>
              <a:gd name="connsiteX0" fmla="*/ 6242755 w 6242755"/>
              <a:gd name="connsiteY0" fmla="*/ 801511 h 801511"/>
              <a:gd name="connsiteX1" fmla="*/ 5802488 w 6242755"/>
              <a:gd name="connsiteY1" fmla="*/ 440267 h 801511"/>
              <a:gd name="connsiteX2" fmla="*/ 5486400 w 6242755"/>
              <a:gd name="connsiteY2" fmla="*/ 270934 h 801511"/>
              <a:gd name="connsiteX3" fmla="*/ 4944533 w 6242755"/>
              <a:gd name="connsiteY3" fmla="*/ 146756 h 801511"/>
              <a:gd name="connsiteX4" fmla="*/ 4210755 w 6242755"/>
              <a:gd name="connsiteY4" fmla="*/ 112889 h 801511"/>
              <a:gd name="connsiteX5" fmla="*/ 3928532 w 6242755"/>
              <a:gd name="connsiteY5" fmla="*/ 0 h 801511"/>
              <a:gd name="connsiteX6" fmla="*/ 3589866 w 6242755"/>
              <a:gd name="connsiteY6" fmla="*/ 67734 h 801511"/>
              <a:gd name="connsiteX7" fmla="*/ 3160888 w 6242755"/>
              <a:gd name="connsiteY7" fmla="*/ 67734 h 801511"/>
              <a:gd name="connsiteX8" fmla="*/ 2438400 w 6242755"/>
              <a:gd name="connsiteY8" fmla="*/ 45155 h 801511"/>
              <a:gd name="connsiteX9" fmla="*/ 2099733 w 6242755"/>
              <a:gd name="connsiteY9" fmla="*/ 282223 h 801511"/>
              <a:gd name="connsiteX10" fmla="*/ 1783644 w 6242755"/>
              <a:gd name="connsiteY10" fmla="*/ 474134 h 801511"/>
              <a:gd name="connsiteX11" fmla="*/ 1580444 w 6242755"/>
              <a:gd name="connsiteY11" fmla="*/ 451556 h 801511"/>
              <a:gd name="connsiteX12" fmla="*/ 1241777 w 6242755"/>
              <a:gd name="connsiteY12" fmla="*/ 237067 h 801511"/>
              <a:gd name="connsiteX13" fmla="*/ 824088 w 6242755"/>
              <a:gd name="connsiteY13" fmla="*/ 124178 h 801511"/>
              <a:gd name="connsiteX14" fmla="*/ 338666 w 6242755"/>
              <a:gd name="connsiteY14" fmla="*/ 135467 h 801511"/>
              <a:gd name="connsiteX15" fmla="*/ 225777 w 6242755"/>
              <a:gd name="connsiteY15" fmla="*/ 158045 h 801511"/>
              <a:gd name="connsiteX16" fmla="*/ 0 w 6242755"/>
              <a:gd name="connsiteY16" fmla="*/ 259645 h 80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242755" h="801511">
                <a:moveTo>
                  <a:pt x="6242755" y="801511"/>
                </a:moveTo>
                <a:lnTo>
                  <a:pt x="5802488" y="440267"/>
                </a:lnTo>
                <a:lnTo>
                  <a:pt x="5486400" y="270934"/>
                </a:lnTo>
                <a:lnTo>
                  <a:pt x="4944533" y="146756"/>
                </a:lnTo>
                <a:lnTo>
                  <a:pt x="4210755" y="112889"/>
                </a:lnTo>
                <a:lnTo>
                  <a:pt x="3928532" y="0"/>
                </a:lnTo>
                <a:lnTo>
                  <a:pt x="3589866" y="67734"/>
                </a:lnTo>
                <a:cubicBezTo>
                  <a:pt x="3454399" y="86549"/>
                  <a:pt x="3352799" y="71497"/>
                  <a:pt x="3160888" y="67734"/>
                </a:cubicBezTo>
                <a:cubicBezTo>
                  <a:pt x="2968977" y="63971"/>
                  <a:pt x="2679229" y="52681"/>
                  <a:pt x="2438400" y="45155"/>
                </a:cubicBezTo>
                <a:lnTo>
                  <a:pt x="2099733" y="282223"/>
                </a:lnTo>
                <a:lnTo>
                  <a:pt x="1783644" y="474134"/>
                </a:lnTo>
                <a:lnTo>
                  <a:pt x="1580444" y="451556"/>
                </a:lnTo>
                <a:lnTo>
                  <a:pt x="1241777" y="237067"/>
                </a:lnTo>
                <a:lnTo>
                  <a:pt x="824088" y="124178"/>
                </a:lnTo>
                <a:lnTo>
                  <a:pt x="338666" y="135467"/>
                </a:lnTo>
                <a:lnTo>
                  <a:pt x="225777" y="158045"/>
                </a:lnTo>
                <a:lnTo>
                  <a:pt x="0" y="259645"/>
                </a:lnTo>
              </a:path>
            </a:pathLst>
          </a:custGeom>
          <a:ln w="76200">
            <a:solidFill>
              <a:srgbClr val="FF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C9BBF-F6F0-461F-A880-40DBD0FCF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9C83780C-991E-4D15-B019-F5D274471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719" y="6565643"/>
            <a:ext cx="3440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Bron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: Nat. </a:t>
            </a:r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Libr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. Med, Visible Human Female</a:t>
            </a:r>
          </a:p>
        </p:txBody>
      </p:sp>
      <p:pic>
        <p:nvPicPr>
          <p:cNvPr id="12" name="Picture 4">
            <a:hlinkClick r:id="rId5"/>
            <a:extLst>
              <a:ext uri="{FF2B5EF4-FFF2-40B4-BE49-F238E27FC236}">
                <a16:creationId xmlns:a16="http://schemas.microsoft.com/office/drawing/2014/main" id="{84F5E5FD-9735-4D1B-B77B-D0404953B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82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71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D6E90-9D6E-44C0-89AF-4E53C79E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051F7C-61B9-490A-811B-0C6CA3C97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" t="33336" r="1119" b="130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2D513299-B450-4538-AE06-CE80B9D0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673" y="258218"/>
            <a:ext cx="5394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sz="3200" b="1">
                <a:solidFill>
                  <a:schemeClr val="bg2"/>
                </a:solidFill>
                <a:latin typeface="Arial" charset="0"/>
              </a:rPr>
              <a:t>Deze structuren zie je NIET</a:t>
            </a:r>
            <a:endParaRPr lang="en-US" sz="3200" b="1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700CC8-78A0-4B66-89FB-849BA76A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10" name="Picture 4">
            <a:hlinkClick r:id="rId4"/>
            <a:extLst>
              <a:ext uri="{FF2B5EF4-FFF2-40B4-BE49-F238E27FC236}">
                <a16:creationId xmlns:a16="http://schemas.microsoft.com/office/drawing/2014/main" id="{F5BF04D9-4ACD-42E4-9F7D-A43FA7B2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7E8E15-B649-42E0-BE15-AC3D88D43FD0}"/>
              </a:ext>
            </a:extLst>
          </p:cNvPr>
          <p:cNvSpPr txBox="1"/>
          <p:nvPr/>
        </p:nvSpPr>
        <p:spPr>
          <a:xfrm>
            <a:off x="2874714" y="6669575"/>
            <a:ext cx="4575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Ron Slagter &amp; LUMC Anatomy, </a:t>
            </a: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license: CC BY NC SA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62010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Retroperitoneaal</a:t>
            </a:r>
            <a:endParaRPr lang="en-GB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62443" y="3291450"/>
            <a:ext cx="29039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nl-NL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Peritoneum achterwand</a:t>
            </a:r>
            <a:endParaRPr lang="nl-NL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766400" y="1190047"/>
            <a:ext cx="290395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nl-NL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Darmen losgemaakt en richting hoofd geklapt</a:t>
            </a:r>
            <a:endParaRPr lang="nl-NL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" y="4647351"/>
            <a:ext cx="10493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 rot="3172152">
            <a:off x="4309999" y="2785135"/>
            <a:ext cx="14519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nl-NL" sz="1600">
                <a:solidFill>
                  <a:srgbClr val="FFFFFF"/>
                </a:solidFill>
                <a:latin typeface="Arial" charset="0"/>
                <a:cs typeface="Arial" charset="0"/>
              </a:rPr>
              <a:t>Duodenum</a:t>
            </a:r>
            <a:endParaRPr lang="nl-NL" sz="1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 rot="799150">
            <a:off x="2628875" y="4975397"/>
            <a:ext cx="14519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nl-NL" sz="1600">
                <a:solidFill>
                  <a:srgbClr val="FFFFFF"/>
                </a:solidFill>
                <a:latin typeface="Arial" charset="0"/>
                <a:cs typeface="Arial" charset="0"/>
              </a:rPr>
              <a:t>Bekken rand</a:t>
            </a:r>
            <a:endParaRPr lang="nl-NL" sz="1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 rot="18347119">
            <a:off x="1015183" y="2363730"/>
            <a:ext cx="14519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nl-NL" sz="1600">
                <a:solidFill>
                  <a:srgbClr val="FFFFFF"/>
                </a:solidFill>
                <a:latin typeface="Arial" charset="0"/>
                <a:cs typeface="Arial" charset="0"/>
              </a:rPr>
              <a:t>Bekken rand</a:t>
            </a:r>
            <a:endParaRPr lang="nl-NL" sz="1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A09AA3-86DA-4EEB-A155-A98298D3265E}"/>
              </a:ext>
            </a:extLst>
          </p:cNvPr>
          <p:cNvSpPr txBox="1"/>
          <p:nvPr/>
        </p:nvSpPr>
        <p:spPr>
          <a:xfrm>
            <a:off x="816428" y="6297845"/>
            <a:ext cx="7478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1"/>
                </a:solidFill>
                <a:latin typeface="+mj-lt"/>
                <a:cs typeface="Arial" panose="020B0604020202020204" pitchFamily="34" charset="0"/>
                <a:hlinkClick r:id="rId5"/>
              </a:rPr>
              <a:t>http://www.anatomytool.org/content/extraperitoneal-retroperitoneal-subperitoneal-preperitoneal</a:t>
            </a:r>
            <a:r>
              <a:rPr lang="en-GB" sz="140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21127-3FF4-45EB-A86B-BA90AE948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14" name="Picture 4">
            <a:hlinkClick r:id="rId7"/>
            <a:extLst>
              <a:ext uri="{FF2B5EF4-FFF2-40B4-BE49-F238E27FC236}">
                <a16:creationId xmlns:a16="http://schemas.microsoft.com/office/drawing/2014/main" id="{4635D805-ED53-4889-9306-9D54172D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6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297801"/>
            <a:ext cx="9144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b="1">
                <a:solidFill>
                  <a:srgbClr val="003C66"/>
                </a:solidFill>
                <a:latin typeface="Arial" charset="0"/>
              </a:rPr>
              <a:t>Meer algemeen:</a:t>
            </a:r>
          </a:p>
          <a:p>
            <a:pPr algn="ctr"/>
            <a:endParaRPr lang="en-US" sz="3600">
              <a:solidFill>
                <a:srgbClr val="003C66"/>
              </a:solidFill>
              <a:latin typeface="Arial" charset="0"/>
            </a:endParaRPr>
          </a:p>
          <a:p>
            <a:pPr algn="ctr"/>
            <a:r>
              <a:rPr lang="en-US" sz="3600">
                <a:solidFill>
                  <a:srgbClr val="003C66"/>
                </a:solidFill>
                <a:latin typeface="Arial" charset="0"/>
              </a:rPr>
              <a:t>Extraperitoneaal = buiten peritoneale holte</a:t>
            </a:r>
          </a:p>
          <a:p>
            <a:pPr algn="ctr"/>
            <a:endParaRPr lang="en-US" sz="3600">
              <a:solidFill>
                <a:srgbClr val="003C66"/>
              </a:solidFill>
              <a:latin typeface="Arial" charset="0"/>
            </a:endParaRPr>
          </a:p>
          <a:p>
            <a:pPr algn="ctr"/>
            <a:r>
              <a:rPr lang="en-US" sz="3600">
                <a:solidFill>
                  <a:srgbClr val="003C66"/>
                </a:solidFill>
                <a:latin typeface="Arial" charset="0"/>
              </a:rPr>
              <a:t>kan zijn:</a:t>
            </a:r>
          </a:p>
          <a:p>
            <a:pPr algn="ctr"/>
            <a:r>
              <a:rPr lang="en-US" sz="3600">
                <a:solidFill>
                  <a:srgbClr val="003C66"/>
                </a:solidFill>
                <a:latin typeface="Arial" charset="0"/>
              </a:rPr>
              <a:t>Retroperitoneaal</a:t>
            </a:r>
          </a:p>
          <a:p>
            <a:pPr algn="ctr"/>
            <a:r>
              <a:rPr lang="en-US" sz="3600">
                <a:solidFill>
                  <a:srgbClr val="003C66"/>
                </a:solidFill>
                <a:latin typeface="Arial" charset="0"/>
              </a:rPr>
              <a:t>Subperitoneaal</a:t>
            </a:r>
          </a:p>
          <a:p>
            <a:pPr algn="ctr"/>
            <a:r>
              <a:rPr lang="en-US" sz="3600">
                <a:solidFill>
                  <a:srgbClr val="003C66"/>
                </a:solidFill>
                <a:latin typeface="Arial" charset="0"/>
              </a:rPr>
              <a:t>Preperitoneaal</a:t>
            </a:r>
            <a:endParaRPr lang="en-GB" sz="3600">
              <a:solidFill>
                <a:srgbClr val="003C66"/>
              </a:solidFill>
              <a:latin typeface="Arial" charset="0"/>
            </a:endParaRPr>
          </a:p>
          <a:p>
            <a:pPr algn="ctr"/>
            <a:endParaRPr lang="en-US" sz="3600">
              <a:solidFill>
                <a:srgbClr val="003C66"/>
              </a:solidFill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102934-31F4-4AD7-AFF3-4A860C98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0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6A560C-3DE2-4E2D-A188-8CD467986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47" y="1545716"/>
            <a:ext cx="3096549" cy="3950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6B93BD-AEE3-4CBA-AFF3-11F808299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1" y="1181100"/>
            <a:ext cx="3072149" cy="4038599"/>
          </a:xfrm>
          <a:prstGeom prst="rect">
            <a:avLst/>
          </a:prstGeom>
        </p:spPr>
      </p:pic>
      <p:pic>
        <p:nvPicPr>
          <p:cNvPr id="8" name="Picture 3" descr="D:\Dropbox\ACTIVE\05 IMAGES\img downloaded &amp; extern source\Buttons and Icons\Creative Commons icons\buttons\large\by-nc-sa.png">
            <a:extLst>
              <a:ext uri="{FF2B5EF4-FFF2-40B4-BE49-F238E27FC236}">
                <a16:creationId xmlns:a16="http://schemas.microsoft.com/office/drawing/2014/main" id="{49875AE7-6C38-41CE-9616-5BCB2F69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6540521"/>
            <a:ext cx="768548" cy="2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E3DC69-224C-4B97-BB3B-480FE1C190DC}"/>
              </a:ext>
            </a:extLst>
          </p:cNvPr>
          <p:cNvSpPr txBox="1"/>
          <p:nvPr/>
        </p:nvSpPr>
        <p:spPr>
          <a:xfrm>
            <a:off x="1790700" y="6642556"/>
            <a:ext cx="5162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Illustration: R. Slagter, medical illustrator, O.P. Gobée,MD, dept. Anatomy &amp; Embryology, Leiden Univ. Med. Center.</a:t>
            </a:r>
            <a:endParaRPr lang="en-GB" sz="8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A1EB6E07-378F-46EB-9F24-322F6D341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863" y="5203535"/>
            <a:ext cx="2056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 dirty="0">
              <a:solidFill>
                <a:srgbClr val="003C7D"/>
              </a:solidFill>
              <a:latin typeface="+mn-lt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E5013A44-8E9E-40F9-805C-ECA7353A2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983960"/>
            <a:ext cx="1313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3C7D"/>
                </a:solidFill>
                <a:latin typeface="+mn-lt"/>
              </a:rPr>
              <a:t>Peritoneum</a:t>
            </a:r>
            <a:endParaRPr lang="en-US" sz="1800" dirty="0">
              <a:solidFill>
                <a:srgbClr val="003C7D"/>
              </a:solidFill>
              <a:latin typeface="+mn-l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3506D4-F0E5-404A-A600-51951C4C6434}"/>
              </a:ext>
            </a:extLst>
          </p:cNvPr>
          <p:cNvCxnSpPr/>
          <p:nvPr/>
        </p:nvCxnSpPr>
        <p:spPr>
          <a:xfrm flipH="1">
            <a:off x="1009651" y="1276350"/>
            <a:ext cx="247649" cy="419100"/>
          </a:xfrm>
          <a:prstGeom prst="straightConnector1">
            <a:avLst/>
          </a:prstGeom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">
            <a:extLst>
              <a:ext uri="{FF2B5EF4-FFF2-40B4-BE49-F238E27FC236}">
                <a16:creationId xmlns:a16="http://schemas.microsoft.com/office/drawing/2014/main" id="{45944180-FEA4-4204-AA42-AD883219C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900" y="5257397"/>
            <a:ext cx="292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alt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 blaas: </a:t>
            </a:r>
          </a:p>
          <a:p>
            <a:pPr eaLnBrk="1" hangingPunct="1"/>
            <a:r>
              <a:rPr lang="nl-NL" alt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pre-peritoneaal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14DA967B-F061-4154-BC48-604D010D6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267" y="5877951"/>
            <a:ext cx="31491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alt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Rectum:</a:t>
            </a:r>
          </a:p>
          <a:p>
            <a:pPr eaLnBrk="1" hangingPunct="1"/>
            <a:r>
              <a:rPr lang="nl-NL" alt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intra/retro/sub-peritoneaal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7A84A912-D283-4132-BAFA-A5D8F648B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980" y="5872547"/>
            <a:ext cx="292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alt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Uterus: </a:t>
            </a:r>
          </a:p>
          <a:p>
            <a:pPr eaLnBrk="1" hangingPunct="1"/>
            <a:r>
              <a:rPr lang="nl-NL" alt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intra/sub-peritoneaal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7E6920-B238-4E03-852E-B0CA32938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27" name="TextBox 2">
            <a:extLst>
              <a:ext uri="{FF2B5EF4-FFF2-40B4-BE49-F238E27FC236}">
                <a16:creationId xmlns:a16="http://schemas.microsoft.com/office/drawing/2014/main" id="{818C9267-E66B-4F5A-B396-B239999E1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51" y="5271841"/>
            <a:ext cx="292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nl-NL" alt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 blaas: </a:t>
            </a:r>
          </a:p>
          <a:p>
            <a:pPr eaLnBrk="1" hangingPunct="1"/>
            <a:r>
              <a:rPr lang="nl-NL" alt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sub-peritoneaal</a:t>
            </a:r>
          </a:p>
        </p:txBody>
      </p:sp>
    </p:spTree>
    <p:extLst>
      <p:ext uri="{BB962C8B-B14F-4D97-AF65-F5344CB8AC3E}">
        <p14:creationId xmlns:p14="http://schemas.microsoft.com/office/powerpoint/2010/main" val="196456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Retroperitoneaal</a:t>
            </a:r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2511907" cy="207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94" y="939135"/>
            <a:ext cx="1254166" cy="155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61102" y="2412644"/>
            <a:ext cx="5402954" cy="41549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3600">
                <a:solidFill>
                  <a:srgbClr val="003C66"/>
                </a:solidFill>
                <a:latin typeface="Calibri"/>
                <a:cs typeface="Arial" charset="0"/>
              </a:rPr>
              <a:t>Retroperitoneaal</a:t>
            </a:r>
          </a:p>
          <a:p>
            <a:pPr algn="ctr">
              <a:defRPr/>
            </a:pPr>
            <a:r>
              <a:rPr lang="nl-NL">
                <a:solidFill>
                  <a:srgbClr val="003C66"/>
                </a:solidFill>
                <a:latin typeface="Calibri"/>
                <a:cs typeface="Arial" charset="0"/>
              </a:rPr>
              <a:t>(of sub/pre/peritoneaal)</a:t>
            </a:r>
            <a:endParaRPr lang="nl-NL" dirty="0">
              <a:solidFill>
                <a:srgbClr val="003C66"/>
              </a:solidFill>
              <a:latin typeface="Calibri"/>
              <a:cs typeface="Arial" charset="0"/>
            </a:endParaRPr>
          </a:p>
          <a:p>
            <a:pPr algn="ctr">
              <a:defRPr/>
            </a:pPr>
            <a:endParaRPr lang="nl-NL" sz="3600" dirty="0">
              <a:solidFill>
                <a:srgbClr val="003C66"/>
              </a:solidFill>
              <a:latin typeface="Calibri"/>
              <a:cs typeface="Arial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  <a:t>Ingebed in bindweefsel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  <a:t>Niet (direct) zichtbaar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nl-NL" sz="3600" i="1">
                <a:solidFill>
                  <a:srgbClr val="003C66"/>
                </a:solidFill>
                <a:latin typeface="Calibri"/>
                <a:cs typeface="Arial" charset="0"/>
              </a:rPr>
              <a:t>Vast zittend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nl-NL" sz="3600" i="1">
              <a:solidFill>
                <a:srgbClr val="003C66"/>
              </a:solidFill>
              <a:latin typeface="Calibri"/>
              <a:cs typeface="Arial" charset="0"/>
            </a:endParaRPr>
          </a:p>
          <a:p>
            <a:pPr>
              <a:defRPr/>
            </a:pPr>
            <a:r>
              <a:rPr lang="nl-NL" i="1">
                <a:solidFill>
                  <a:srgbClr val="003C66"/>
                </a:solidFill>
                <a:latin typeface="Calibri"/>
                <a:cs typeface="Arial" charset="0"/>
              </a:rPr>
              <a:t>Nieren, aorta, VCI, blaas (subperitoneaal)</a:t>
            </a:r>
            <a:endParaRPr lang="nl-NL" sz="3600" i="1" dirty="0">
              <a:solidFill>
                <a:srgbClr val="003C66"/>
              </a:solidFill>
              <a:latin typeface="Calibri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199"/>
            <a:ext cx="2881423" cy="1620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9747C-C986-4030-8A16-1397D36E71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973" t="27886" r="-973" b="12283"/>
          <a:stretch/>
        </p:blipFill>
        <p:spPr>
          <a:xfrm>
            <a:off x="-1" y="2926478"/>
            <a:ext cx="2881423" cy="231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6160E9-A86A-4DFD-A17E-777737CE8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9" name="Picture 4">
            <a:hlinkClick r:id="rId8"/>
            <a:extLst>
              <a:ext uri="{FF2B5EF4-FFF2-40B4-BE49-F238E27FC236}">
                <a16:creationId xmlns:a16="http://schemas.microsoft.com/office/drawing/2014/main" id="{5F54E54F-ABD0-46E5-B9F1-A5EA3A0D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21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025529"/>
            <a:ext cx="8993188" cy="232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5400" dirty="0" err="1">
                <a:solidFill>
                  <a:srgbClr val="FFC000"/>
                </a:solidFill>
                <a:latin typeface="Arial" charset="0"/>
              </a:rPr>
              <a:t>Intra</a:t>
            </a:r>
            <a:r>
              <a:rPr lang="en-GB" sz="5400" dirty="0" err="1">
                <a:solidFill>
                  <a:srgbClr val="003C7D"/>
                </a:solidFill>
                <a:latin typeface="Arial" charset="0"/>
              </a:rPr>
              <a:t>peritoneaal</a:t>
            </a:r>
            <a:endParaRPr lang="en-GB" sz="5400" dirty="0">
              <a:solidFill>
                <a:srgbClr val="003C7D"/>
              </a:solidFill>
              <a:latin typeface="Arial" charset="0"/>
            </a:endParaRPr>
          </a:p>
          <a:p>
            <a:pPr algn="ctr"/>
            <a:r>
              <a:rPr lang="en-GB" sz="5400" dirty="0" err="1">
                <a:solidFill>
                  <a:srgbClr val="FFC000"/>
                </a:solidFill>
                <a:latin typeface="Arial" charset="0"/>
              </a:rPr>
              <a:t>Secundair</a:t>
            </a:r>
            <a:r>
              <a:rPr lang="en-GB" sz="5400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GB" sz="5400" dirty="0" err="1">
                <a:solidFill>
                  <a:srgbClr val="FFC000"/>
                </a:solidFill>
                <a:latin typeface="Arial" charset="0"/>
              </a:rPr>
              <a:t>Retro</a:t>
            </a:r>
            <a:r>
              <a:rPr lang="en-GB" sz="5400" dirty="0" err="1">
                <a:solidFill>
                  <a:srgbClr val="003C7D"/>
                </a:solidFill>
                <a:latin typeface="Arial" charset="0"/>
              </a:rPr>
              <a:t>peritoneaal</a:t>
            </a:r>
            <a:endParaRPr lang="en-GB" sz="5400" dirty="0">
              <a:solidFill>
                <a:srgbClr val="003C7D"/>
              </a:solidFill>
              <a:latin typeface="Arial" charset="0"/>
            </a:endParaRPr>
          </a:p>
          <a:p>
            <a:pPr algn="ctr"/>
            <a:r>
              <a:rPr lang="en-GB" sz="5400" dirty="0">
                <a:solidFill>
                  <a:srgbClr val="FFC000"/>
                </a:solidFill>
                <a:latin typeface="Arial" charset="0"/>
              </a:rPr>
              <a:t>Retro</a:t>
            </a:r>
            <a:r>
              <a:rPr lang="en-GB" sz="3200" dirty="0">
                <a:solidFill>
                  <a:srgbClr val="FFC000"/>
                </a:solidFill>
                <a:latin typeface="Arial" charset="0"/>
              </a:rPr>
              <a:t> (of sub- of extra-) </a:t>
            </a:r>
            <a:r>
              <a:rPr lang="en-GB" sz="5400" dirty="0" err="1">
                <a:solidFill>
                  <a:srgbClr val="003C7D"/>
                </a:solidFill>
                <a:latin typeface="Arial" charset="0"/>
              </a:rPr>
              <a:t>peritoneaal</a:t>
            </a:r>
            <a:endParaRPr lang="en-US" sz="5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8" y="3793540"/>
            <a:ext cx="2273939" cy="229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70" y="3793540"/>
            <a:ext cx="2309751" cy="23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20" y="3793540"/>
            <a:ext cx="2528598" cy="306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76893-7A41-4DD0-8382-A4699E598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F629FC7-1130-45B8-9C3F-842D31120CA1}"/>
              </a:ext>
            </a:extLst>
          </p:cNvPr>
          <p:cNvSpPr txBox="1">
            <a:spLocks/>
          </p:cNvSpPr>
          <p:nvPr/>
        </p:nvSpPr>
        <p:spPr bwMode="auto">
          <a:xfrm>
            <a:off x="566738" y="65314"/>
            <a:ext cx="6524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kern="0"/>
              <a:t>3 lokaties ten opzichte van het peritoneum</a:t>
            </a:r>
            <a:endParaRPr lang="en-GB" kern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B69AF-688E-4504-8388-3CD35627A007}"/>
              </a:ext>
            </a:extLst>
          </p:cNvPr>
          <p:cNvSpPr txBox="1"/>
          <p:nvPr/>
        </p:nvSpPr>
        <p:spPr>
          <a:xfrm>
            <a:off x="502131" y="6610627"/>
            <a:ext cx="7135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Schemes development - intraperitoneal, (secondary) retroperitoneal locations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Ron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Slagter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LUMC Anatomy,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license: CC BY NC SA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>
            <a:hlinkClick r:id="rId7"/>
            <a:extLst>
              <a:ext uri="{FF2B5EF4-FFF2-40B4-BE49-F238E27FC236}">
                <a16:creationId xmlns:a16="http://schemas.microsoft.com/office/drawing/2014/main" id="{C1B1BB51-CC41-445F-B0C8-42EA230C1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509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Hoe zijn de organen zo komen te liggen?</a:t>
            </a:r>
            <a:br>
              <a:rPr lang="en-GB"/>
            </a:br>
            <a:r>
              <a:rPr lang="en-GB"/>
              <a:t>Video peritoneummodel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>
                <a:solidFill>
                  <a:srgbClr val="FFFFFF"/>
                </a:solidFill>
              </a:rPr>
              <a:pPr/>
              <a:t>8-okt-20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>
                <a:solidFill>
                  <a:srgbClr val="FFFFFF"/>
                </a:solidFill>
              </a:rPr>
              <a:pPr/>
              <a:t>28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Insert &gt; Header &amp; footer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104" y="991530"/>
            <a:ext cx="42036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http://www.anatomytool.org/</a:t>
            </a:r>
            <a:r>
              <a:rPr lang="en-GB"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content/ embryological-development-peritoneum</a:t>
            </a:r>
            <a:r>
              <a:rPr lang="en-GB"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0000" y="2244945"/>
            <a:ext cx="248016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bg2"/>
                </a:solidFill>
              </a:rPr>
              <a:t>Of:</a:t>
            </a:r>
          </a:p>
          <a:p>
            <a:r>
              <a:rPr lang="nl-NL">
                <a:solidFill>
                  <a:schemeClr val="bg2"/>
                </a:solidFill>
              </a:rPr>
              <a:t>Google op</a:t>
            </a:r>
          </a:p>
          <a:p>
            <a:r>
              <a:rPr lang="nl-NL">
                <a:solidFill>
                  <a:schemeClr val="bg2"/>
                </a:solidFill>
              </a:rPr>
              <a:t>‘Peritoneal model’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8DF035-97DF-425F-B5AE-5E7467B69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7" y="1778226"/>
            <a:ext cx="9144000" cy="5149370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B6625C6-9543-47F3-85F9-981056F1DCD1}"/>
              </a:ext>
            </a:extLst>
          </p:cNvPr>
          <p:cNvSpPr/>
          <p:nvPr/>
        </p:nvSpPr>
        <p:spPr bwMode="auto">
          <a:xfrm>
            <a:off x="4433825" y="320040"/>
            <a:ext cx="4669971" cy="1458186"/>
          </a:xfrm>
          <a:prstGeom prst="wedgeEllipseCallou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ＭＳ Ｐゴシック" charset="0"/>
              </a:rPr>
              <a:t>Of Google op ‘</a:t>
            </a:r>
            <a:r>
              <a:rPr kumimoji="0" lang="en-US" sz="320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ＭＳ Ｐゴシック" charset="0"/>
              </a:rPr>
              <a:t>peritoneal model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ＭＳ Ｐゴシック" charset="0"/>
              </a:rPr>
              <a:t>’ </a:t>
            </a:r>
            <a:endParaRPr kumimoji="0" lang="en-NL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+mj-lt"/>
              <a:ea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F34E1-7C34-4C04-9C61-2AB6B2BCF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13" name="Picture 4">
            <a:hlinkClick r:id="rId5"/>
            <a:extLst>
              <a:ext uri="{FF2B5EF4-FFF2-40B4-BE49-F238E27FC236}">
                <a16:creationId xmlns:a16="http://schemas.microsoft.com/office/drawing/2014/main" id="{A2A25223-5AF9-4FFA-8D38-A61C1E91F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47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71408"/>
            <a:ext cx="8993188" cy="14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>
                <a:solidFill>
                  <a:schemeClr val="bg2"/>
                </a:solidFill>
                <a:latin typeface="Arial" charset="0"/>
              </a:rPr>
              <a:t>Thema-serie over het peritoneum:</a:t>
            </a:r>
          </a:p>
          <a:p>
            <a:pPr algn="ctr"/>
            <a:endParaRPr lang="en-US" sz="2000">
              <a:solidFill>
                <a:schemeClr val="bg2"/>
              </a:solidFill>
              <a:latin typeface="Arial" charset="0"/>
              <a:hlinkClick r:id="" action="ppaction://noaction"/>
            </a:endParaRPr>
          </a:p>
          <a:p>
            <a:pPr algn="ctr"/>
            <a:r>
              <a:rPr lang="en-US" sz="2000">
                <a:solidFill>
                  <a:schemeClr val="bg2"/>
                </a:solidFill>
                <a:latin typeface="Arial" charset="0"/>
                <a:hlinkClick r:id="" action="ppaction://noaction"/>
              </a:rPr>
              <a:t>http://www.anatomytool.org/content/</a:t>
            </a:r>
            <a:br>
              <a:rPr lang="en-US" sz="2000">
                <a:solidFill>
                  <a:schemeClr val="bg2"/>
                </a:solidFill>
                <a:latin typeface="Arial" charset="0"/>
                <a:hlinkClick r:id="" action="ppaction://noaction"/>
              </a:rPr>
            </a:br>
            <a:r>
              <a:rPr lang="en-US" sz="2000">
                <a:solidFill>
                  <a:schemeClr val="bg2"/>
                </a:solidFill>
                <a:latin typeface="Arial" charset="0"/>
                <a:hlinkClick r:id="" action="ppaction://noaction"/>
              </a:rPr>
              <a:t>peritoneum-and-peritoneal-cavity-parietal-and-visceral-peritoneum</a:t>
            </a:r>
            <a:r>
              <a:rPr lang="en-US" sz="2000">
                <a:solidFill>
                  <a:schemeClr val="bg2"/>
                </a:solidFill>
                <a:latin typeface="Arial" charset="0"/>
              </a:rPr>
              <a:t> </a:t>
            </a:r>
            <a:endParaRPr lang="en-US" sz="2000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310945"/>
            <a:ext cx="6048375" cy="445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DE84B9-549F-493A-847E-DA9EE420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8" y="163286"/>
            <a:ext cx="6524625" cy="690789"/>
          </a:xfrm>
        </p:spPr>
        <p:txBody>
          <a:bodyPr anchor="t"/>
          <a:lstStyle/>
          <a:p>
            <a:r>
              <a:rPr lang="en-GB"/>
              <a:t>Nalezen? Meer weten?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2EF3D9-60DD-4E8F-9C3C-B0AC6D7B9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3" name="Picture 4">
            <a:hlinkClick r:id="rId5"/>
            <a:extLst>
              <a:ext uri="{FF2B5EF4-FFF2-40B4-BE49-F238E27FC236}">
                <a16:creationId xmlns:a16="http://schemas.microsoft.com/office/drawing/2014/main" id="{B29EA0BD-2084-4363-8790-DAA3D403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D:\My Dropbox\ACTIVE\Anatomische programma's\humanbrowser Daniels VH viewer nieuwe versie\cryotrans\18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0"/>
            <a:ext cx="8283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425575" y="700088"/>
            <a:ext cx="6838950" cy="3349625"/>
            <a:chOff x="898" y="441"/>
            <a:chExt cx="4308" cy="2110"/>
          </a:xfrm>
        </p:grpSpPr>
        <p:sp>
          <p:nvSpPr>
            <p:cNvPr id="6" name="Freeform 5"/>
            <p:cNvSpPr/>
            <p:nvPr/>
          </p:nvSpPr>
          <p:spPr>
            <a:xfrm>
              <a:off x="1052" y="2027"/>
              <a:ext cx="3933" cy="505"/>
            </a:xfrm>
            <a:custGeom>
              <a:avLst/>
              <a:gdLst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375377 w 6242755"/>
                <a:gd name="connsiteY7" fmla="*/ 124178 h 801511"/>
                <a:gd name="connsiteX8" fmla="*/ 3160888 w 6242755"/>
                <a:gd name="connsiteY8" fmla="*/ 67734 h 801511"/>
                <a:gd name="connsiteX9" fmla="*/ 2427111 w 6242755"/>
                <a:gd name="connsiteY9" fmla="*/ 90311 h 801511"/>
                <a:gd name="connsiteX10" fmla="*/ 2099733 w 6242755"/>
                <a:gd name="connsiteY10" fmla="*/ 282223 h 801511"/>
                <a:gd name="connsiteX11" fmla="*/ 1783644 w 6242755"/>
                <a:gd name="connsiteY11" fmla="*/ 474134 h 801511"/>
                <a:gd name="connsiteX12" fmla="*/ 1580444 w 6242755"/>
                <a:gd name="connsiteY12" fmla="*/ 451556 h 801511"/>
                <a:gd name="connsiteX13" fmla="*/ 1241777 w 6242755"/>
                <a:gd name="connsiteY13" fmla="*/ 237067 h 801511"/>
                <a:gd name="connsiteX14" fmla="*/ 824088 w 6242755"/>
                <a:gd name="connsiteY14" fmla="*/ 124178 h 801511"/>
                <a:gd name="connsiteX15" fmla="*/ 338666 w 6242755"/>
                <a:gd name="connsiteY15" fmla="*/ 135467 h 801511"/>
                <a:gd name="connsiteX16" fmla="*/ 225777 w 6242755"/>
                <a:gd name="connsiteY16" fmla="*/ 158045 h 801511"/>
                <a:gd name="connsiteX17" fmla="*/ 0 w 6242755"/>
                <a:gd name="connsiteY17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160888 w 6242755"/>
                <a:gd name="connsiteY7" fmla="*/ 67734 h 801511"/>
                <a:gd name="connsiteX8" fmla="*/ 2427111 w 6242755"/>
                <a:gd name="connsiteY8" fmla="*/ 90311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67288 w 6242755"/>
                <a:gd name="connsiteY6" fmla="*/ 11289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872088 w 6242755"/>
                <a:gd name="connsiteY5" fmla="*/ 0 h 801511"/>
                <a:gd name="connsiteX6" fmla="*/ 3589866 w 6242755"/>
                <a:gd name="connsiteY6" fmla="*/ 67734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  <a:gd name="connsiteX0" fmla="*/ 6242755 w 6242755"/>
                <a:gd name="connsiteY0" fmla="*/ 801511 h 801511"/>
                <a:gd name="connsiteX1" fmla="*/ 5802488 w 6242755"/>
                <a:gd name="connsiteY1" fmla="*/ 440267 h 801511"/>
                <a:gd name="connsiteX2" fmla="*/ 5486400 w 6242755"/>
                <a:gd name="connsiteY2" fmla="*/ 270934 h 801511"/>
                <a:gd name="connsiteX3" fmla="*/ 4944533 w 6242755"/>
                <a:gd name="connsiteY3" fmla="*/ 146756 h 801511"/>
                <a:gd name="connsiteX4" fmla="*/ 4210755 w 6242755"/>
                <a:gd name="connsiteY4" fmla="*/ 112889 h 801511"/>
                <a:gd name="connsiteX5" fmla="*/ 3928532 w 6242755"/>
                <a:gd name="connsiteY5" fmla="*/ 0 h 801511"/>
                <a:gd name="connsiteX6" fmla="*/ 3589866 w 6242755"/>
                <a:gd name="connsiteY6" fmla="*/ 67734 h 801511"/>
                <a:gd name="connsiteX7" fmla="*/ 3160888 w 6242755"/>
                <a:gd name="connsiteY7" fmla="*/ 67734 h 801511"/>
                <a:gd name="connsiteX8" fmla="*/ 2438400 w 6242755"/>
                <a:gd name="connsiteY8" fmla="*/ 45155 h 801511"/>
                <a:gd name="connsiteX9" fmla="*/ 2099733 w 6242755"/>
                <a:gd name="connsiteY9" fmla="*/ 282223 h 801511"/>
                <a:gd name="connsiteX10" fmla="*/ 1783644 w 6242755"/>
                <a:gd name="connsiteY10" fmla="*/ 474134 h 801511"/>
                <a:gd name="connsiteX11" fmla="*/ 1580444 w 6242755"/>
                <a:gd name="connsiteY11" fmla="*/ 451556 h 801511"/>
                <a:gd name="connsiteX12" fmla="*/ 1241777 w 6242755"/>
                <a:gd name="connsiteY12" fmla="*/ 237067 h 801511"/>
                <a:gd name="connsiteX13" fmla="*/ 824088 w 6242755"/>
                <a:gd name="connsiteY13" fmla="*/ 124178 h 801511"/>
                <a:gd name="connsiteX14" fmla="*/ 338666 w 6242755"/>
                <a:gd name="connsiteY14" fmla="*/ 135467 h 801511"/>
                <a:gd name="connsiteX15" fmla="*/ 225777 w 6242755"/>
                <a:gd name="connsiteY15" fmla="*/ 158045 h 801511"/>
                <a:gd name="connsiteX16" fmla="*/ 0 w 6242755"/>
                <a:gd name="connsiteY16" fmla="*/ 259645 h 80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42755" h="801511">
                  <a:moveTo>
                    <a:pt x="6242755" y="801511"/>
                  </a:moveTo>
                  <a:lnTo>
                    <a:pt x="5802488" y="440267"/>
                  </a:lnTo>
                  <a:lnTo>
                    <a:pt x="5486400" y="270934"/>
                  </a:lnTo>
                  <a:lnTo>
                    <a:pt x="4944533" y="146756"/>
                  </a:lnTo>
                  <a:lnTo>
                    <a:pt x="4210755" y="112889"/>
                  </a:lnTo>
                  <a:lnTo>
                    <a:pt x="3928532" y="0"/>
                  </a:lnTo>
                  <a:lnTo>
                    <a:pt x="3589866" y="67734"/>
                  </a:lnTo>
                  <a:cubicBezTo>
                    <a:pt x="3454399" y="86549"/>
                    <a:pt x="3352799" y="71497"/>
                    <a:pt x="3160888" y="67734"/>
                  </a:cubicBezTo>
                  <a:cubicBezTo>
                    <a:pt x="2968977" y="63971"/>
                    <a:pt x="2679229" y="52681"/>
                    <a:pt x="2438400" y="45155"/>
                  </a:cubicBezTo>
                  <a:lnTo>
                    <a:pt x="2099733" y="282223"/>
                  </a:lnTo>
                  <a:lnTo>
                    <a:pt x="1783644" y="474134"/>
                  </a:lnTo>
                  <a:lnTo>
                    <a:pt x="1580444" y="451556"/>
                  </a:lnTo>
                  <a:lnTo>
                    <a:pt x="1241777" y="237067"/>
                  </a:lnTo>
                  <a:lnTo>
                    <a:pt x="824088" y="124178"/>
                  </a:lnTo>
                  <a:lnTo>
                    <a:pt x="338666" y="135467"/>
                  </a:lnTo>
                  <a:lnTo>
                    <a:pt x="225777" y="158045"/>
                  </a:lnTo>
                  <a:lnTo>
                    <a:pt x="0" y="259645"/>
                  </a:lnTo>
                </a:path>
              </a:pathLst>
            </a:custGeom>
            <a:ln w="76200">
              <a:solidFill>
                <a:srgbClr val="FF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solidFill>
                  <a:srgbClr val="FFFFFF"/>
                </a:solidFill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898" y="441"/>
              <a:ext cx="4308" cy="2110"/>
            </a:xfrm>
            <a:custGeom>
              <a:avLst/>
              <a:gdLst>
                <a:gd name="T0" fmla="*/ 270822 w 10000"/>
                <a:gd name="T1" fmla="*/ 2776504 h 10000"/>
                <a:gd name="T2" fmla="*/ 0 w 10000"/>
                <a:gd name="T3" fmla="*/ 2340048 h 10000"/>
                <a:gd name="T4" fmla="*/ 95061 w 10000"/>
                <a:gd name="T5" fmla="*/ 1627248 h 10000"/>
                <a:gd name="T6" fmla="*/ 593621 w 10000"/>
                <a:gd name="T7" fmla="*/ 773093 h 10000"/>
                <a:gd name="T8" fmla="*/ 1376681 w 10000"/>
                <a:gd name="T9" fmla="*/ 368459 h 10000"/>
                <a:gd name="T10" fmla="*/ 2375167 w 10000"/>
                <a:gd name="T11" fmla="*/ 166811 h 10000"/>
                <a:gd name="T12" fmla="*/ 3074792 w 10000"/>
                <a:gd name="T13" fmla="*/ 0 h 10000"/>
                <a:gd name="T14" fmla="*/ 3538473 w 10000"/>
                <a:gd name="T15" fmla="*/ 0 h 10000"/>
                <a:gd name="T16" fmla="*/ 4095847 w 10000"/>
                <a:gd name="T17" fmla="*/ 179540 h 10000"/>
                <a:gd name="T18" fmla="*/ 4808466 w 10000"/>
                <a:gd name="T19" fmla="*/ 285723 h 10000"/>
                <a:gd name="T20" fmla="*/ 5486206 w 10000"/>
                <a:gd name="T21" fmla="*/ 522207 h 10000"/>
                <a:gd name="T22" fmla="*/ 5794642 w 10000"/>
                <a:gd name="T23" fmla="*/ 773093 h 10000"/>
                <a:gd name="T24" fmla="*/ 6281576 w 10000"/>
                <a:gd name="T25" fmla="*/ 1295300 h 10000"/>
                <a:gd name="T26" fmla="*/ 6661137 w 10000"/>
                <a:gd name="T27" fmla="*/ 2067054 h 10000"/>
                <a:gd name="T28" fmla="*/ 6804071 w 10000"/>
                <a:gd name="T29" fmla="*/ 2541695 h 10000"/>
                <a:gd name="T30" fmla="*/ 6838950 w 10000"/>
                <a:gd name="T31" fmla="*/ 3076631 h 10000"/>
                <a:gd name="T32" fmla="*/ 6838950 w 10000"/>
                <a:gd name="T33" fmla="*/ 3349625 h 10000"/>
                <a:gd name="T34" fmla="*/ 6473750 w 10000"/>
                <a:gd name="T35" fmla="*/ 3310099 h 1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000" h="10000">
                  <a:moveTo>
                    <a:pt x="396" y="8289"/>
                  </a:moveTo>
                  <a:lnTo>
                    <a:pt x="0" y="6986"/>
                  </a:lnTo>
                  <a:cubicBezTo>
                    <a:pt x="46" y="6277"/>
                    <a:pt x="93" y="5567"/>
                    <a:pt x="139" y="4858"/>
                  </a:cubicBezTo>
                  <a:lnTo>
                    <a:pt x="868" y="2308"/>
                  </a:lnTo>
                  <a:lnTo>
                    <a:pt x="2013" y="1100"/>
                  </a:lnTo>
                  <a:lnTo>
                    <a:pt x="3473" y="498"/>
                  </a:lnTo>
                  <a:lnTo>
                    <a:pt x="4496" y="0"/>
                  </a:lnTo>
                  <a:lnTo>
                    <a:pt x="5174" y="0"/>
                  </a:lnTo>
                  <a:lnTo>
                    <a:pt x="5989" y="536"/>
                  </a:lnTo>
                  <a:lnTo>
                    <a:pt x="7031" y="853"/>
                  </a:lnTo>
                  <a:lnTo>
                    <a:pt x="8022" y="1559"/>
                  </a:lnTo>
                  <a:lnTo>
                    <a:pt x="8473" y="2308"/>
                  </a:lnTo>
                  <a:lnTo>
                    <a:pt x="9185" y="3867"/>
                  </a:lnTo>
                  <a:lnTo>
                    <a:pt x="9740" y="6171"/>
                  </a:lnTo>
                  <a:cubicBezTo>
                    <a:pt x="9810" y="6643"/>
                    <a:pt x="9879" y="7116"/>
                    <a:pt x="9949" y="7588"/>
                  </a:cubicBezTo>
                  <a:cubicBezTo>
                    <a:pt x="9966" y="8120"/>
                    <a:pt x="9983" y="8653"/>
                    <a:pt x="10000" y="9185"/>
                  </a:cubicBezTo>
                  <a:lnTo>
                    <a:pt x="10000" y="10000"/>
                  </a:lnTo>
                  <a:lnTo>
                    <a:pt x="9466" y="9882"/>
                  </a:lnTo>
                </a:path>
              </a:pathLst>
            </a:custGeom>
            <a:noFill/>
            <a:ln w="76200" cmpd="sng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73363" y="-44450"/>
            <a:ext cx="3935412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4400" dirty="0">
                <a:solidFill>
                  <a:srgbClr val="FFFFFF"/>
                </a:solidFill>
                <a:latin typeface="Calibri"/>
                <a:cs typeface="Arial" charset="0"/>
              </a:rPr>
              <a:t>PERITONEUM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76847" y="563526"/>
            <a:ext cx="95693" cy="2905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9FF6509-E5C6-45CF-8471-19BCEA9F2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A711CC1B-B92E-42FC-98B3-13CCA792C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719" y="6565643"/>
            <a:ext cx="3440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Bron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: Nat. </a:t>
            </a:r>
            <a:r>
              <a:rPr lang="en-US" sz="1400" dirty="0" err="1">
                <a:solidFill>
                  <a:srgbClr val="FFFFFF"/>
                </a:solidFill>
                <a:latin typeface="+mj-lt"/>
                <a:cs typeface="Arial" charset="0"/>
              </a:rPr>
              <a:t>Libr</a:t>
            </a:r>
            <a:r>
              <a:rPr lang="en-US" sz="1400" dirty="0">
                <a:solidFill>
                  <a:srgbClr val="FFFFFF"/>
                </a:solidFill>
                <a:latin typeface="+mj-lt"/>
                <a:cs typeface="Arial" charset="0"/>
              </a:rPr>
              <a:t>. Med, Visible Human Female</a:t>
            </a:r>
          </a:p>
        </p:txBody>
      </p:sp>
      <p:pic>
        <p:nvPicPr>
          <p:cNvPr id="15" name="Picture 4">
            <a:hlinkClick r:id="rId5"/>
            <a:extLst>
              <a:ext uri="{FF2B5EF4-FFF2-40B4-BE49-F238E27FC236}">
                <a16:creationId xmlns:a16="http://schemas.microsoft.com/office/drawing/2014/main" id="{668295DF-A701-4676-AE00-EC237387A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82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42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7078" y="1808922"/>
            <a:ext cx="8468139" cy="4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C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Deze video is gelicentiëerd onder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C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Creative Commons Attribute NonCommercial ShareAlike International 4.0 licentie. 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3C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1" name="Picture 3" descr="D:\Dropbox\ACTIVE\05 IMAGES\img downloaded &amp; extern source\Buttons and Icons\Creative Commons icons\buttons\large\by-nc-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955" y="2824370"/>
            <a:ext cx="1696293" cy="59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7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025529"/>
            <a:ext cx="8993188" cy="232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5400" dirty="0" err="1">
                <a:solidFill>
                  <a:srgbClr val="FFC000"/>
                </a:solidFill>
                <a:latin typeface="Arial" charset="0"/>
              </a:rPr>
              <a:t>Intra</a:t>
            </a:r>
            <a:r>
              <a:rPr lang="en-GB" sz="5400" dirty="0" err="1">
                <a:solidFill>
                  <a:srgbClr val="003C7D"/>
                </a:solidFill>
                <a:latin typeface="Arial" charset="0"/>
              </a:rPr>
              <a:t>peritoneaal</a:t>
            </a:r>
            <a:endParaRPr lang="en-GB" sz="5400" dirty="0">
              <a:solidFill>
                <a:srgbClr val="003C7D"/>
              </a:solidFill>
              <a:latin typeface="Arial" charset="0"/>
            </a:endParaRPr>
          </a:p>
          <a:p>
            <a:pPr algn="ctr"/>
            <a:r>
              <a:rPr lang="en-GB" sz="5400" dirty="0" err="1">
                <a:solidFill>
                  <a:srgbClr val="FFC000"/>
                </a:solidFill>
                <a:latin typeface="Arial" charset="0"/>
              </a:rPr>
              <a:t>Secundair</a:t>
            </a:r>
            <a:r>
              <a:rPr lang="en-GB" sz="5400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en-GB" sz="5400" dirty="0" err="1">
                <a:solidFill>
                  <a:srgbClr val="FFC000"/>
                </a:solidFill>
                <a:latin typeface="Arial" charset="0"/>
              </a:rPr>
              <a:t>Retro</a:t>
            </a:r>
            <a:r>
              <a:rPr lang="en-GB" sz="5400" dirty="0" err="1">
                <a:solidFill>
                  <a:srgbClr val="003C7D"/>
                </a:solidFill>
                <a:latin typeface="Arial" charset="0"/>
              </a:rPr>
              <a:t>peritoneaal</a:t>
            </a:r>
            <a:endParaRPr lang="en-GB" sz="5400" dirty="0">
              <a:solidFill>
                <a:srgbClr val="003C7D"/>
              </a:solidFill>
              <a:latin typeface="Arial" charset="0"/>
            </a:endParaRPr>
          </a:p>
          <a:p>
            <a:pPr algn="ctr"/>
            <a:r>
              <a:rPr lang="en-GB" sz="5400" dirty="0">
                <a:solidFill>
                  <a:srgbClr val="FFC000"/>
                </a:solidFill>
                <a:latin typeface="Arial" charset="0"/>
              </a:rPr>
              <a:t>Retro</a:t>
            </a:r>
            <a:r>
              <a:rPr lang="en-GB" sz="3200" dirty="0">
                <a:solidFill>
                  <a:srgbClr val="FFC000"/>
                </a:solidFill>
                <a:latin typeface="Arial" charset="0"/>
              </a:rPr>
              <a:t> (of sub- of extra-) </a:t>
            </a:r>
            <a:r>
              <a:rPr lang="en-GB" sz="5400" dirty="0" err="1">
                <a:solidFill>
                  <a:srgbClr val="003C7D"/>
                </a:solidFill>
                <a:latin typeface="Arial" charset="0"/>
              </a:rPr>
              <a:t>peritoneaal</a:t>
            </a:r>
            <a:endParaRPr lang="en-US" sz="5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8" y="3793540"/>
            <a:ext cx="2273939" cy="229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70" y="3793540"/>
            <a:ext cx="2309751" cy="23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20" y="3793540"/>
            <a:ext cx="2528598" cy="306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6738" y="65314"/>
            <a:ext cx="6524625" cy="854075"/>
          </a:xfrm>
        </p:spPr>
        <p:txBody>
          <a:bodyPr anchor="t"/>
          <a:lstStyle/>
          <a:p>
            <a:r>
              <a:rPr lang="en-US" dirty="0"/>
              <a:t>3 </a:t>
            </a:r>
            <a:r>
              <a:rPr lang="en-US" dirty="0" err="1"/>
              <a:t>lokaties</a:t>
            </a:r>
            <a:r>
              <a:rPr lang="en-US" dirty="0"/>
              <a:t> ten </a:t>
            </a:r>
            <a:r>
              <a:rPr lang="en-US" dirty="0" err="1"/>
              <a:t>opzichte</a:t>
            </a:r>
            <a:r>
              <a:rPr lang="en-US" dirty="0"/>
              <a:t> </a:t>
            </a:r>
            <a:r>
              <a:rPr lang="en-US"/>
              <a:t>van het peritoneum</a:t>
            </a:r>
            <a:endParaRPr lang="en-GB" dirty="0"/>
          </a:p>
        </p:txBody>
      </p:sp>
      <p:pic>
        <p:nvPicPr>
          <p:cNvPr id="9" name="Picture 4">
            <a:hlinkClick r:id="rId5"/>
            <a:extLst>
              <a:ext uri="{FF2B5EF4-FFF2-40B4-BE49-F238E27FC236}">
                <a16:creationId xmlns:a16="http://schemas.microsoft.com/office/drawing/2014/main" id="{1D742370-84B6-45BD-B525-E7E839553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11257E-B721-456E-8F60-80969253C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ACD31F-35D9-430A-9FB8-8DD4FBBEB6BD}"/>
              </a:ext>
            </a:extLst>
          </p:cNvPr>
          <p:cNvSpPr txBox="1"/>
          <p:nvPr/>
        </p:nvSpPr>
        <p:spPr>
          <a:xfrm>
            <a:off x="502131" y="6610627"/>
            <a:ext cx="7135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Schemes development - intraperitoneal, (secondary) retroperitoneal locations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Ron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Slagter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LUMC Anatomy,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license: CC BY NC SA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6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charset="0"/>
              </a:rPr>
              <a:t>Peritoneum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07522" y="2466922"/>
            <a:ext cx="7315200" cy="146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360000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720000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1080000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GB" sz="3600" b="1">
                <a:solidFill>
                  <a:srgbClr val="003C7D"/>
                </a:solidFill>
              </a:rPr>
              <a:t>Intraperitoneaal</a:t>
            </a:r>
            <a:endParaRPr lang="en-GB" sz="3600" b="1" dirty="0">
              <a:solidFill>
                <a:srgbClr val="003C7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77AA3-173F-4BC9-8BEF-2B2D0B1C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pic>
        <p:nvPicPr>
          <p:cNvPr id="7" name="Picture 4">
            <a:hlinkClick r:id="rId3"/>
            <a:extLst>
              <a:ext uri="{FF2B5EF4-FFF2-40B4-BE49-F238E27FC236}">
                <a16:creationId xmlns:a16="http://schemas.microsoft.com/office/drawing/2014/main" id="{3B241BA1-A193-41C4-B654-E7611C0F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77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Intraperitoneaal</a:t>
            </a:r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8367"/>
            <a:ext cx="9144000" cy="372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 bwMode="auto">
          <a:xfrm>
            <a:off x="1109133" y="5426968"/>
            <a:ext cx="6677246" cy="97764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Calibri"/>
                <a:cs typeface="Arial" charset="0"/>
              </a:rPr>
              <a:t>Ontwikkeling </a:t>
            </a:r>
            <a:r>
              <a:rPr lang="en-US" sz="2000" i="1">
                <a:solidFill>
                  <a:srgbClr val="FFFFFF"/>
                </a:solidFill>
                <a:latin typeface="Calibri"/>
                <a:cs typeface="Arial" charset="0"/>
              </a:rPr>
              <a:t>(denkbeeldig)</a:t>
            </a:r>
            <a:endParaRPr lang="en-GB" i="1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1890158" cy="156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D12DC70-67E2-45DB-892C-F3ACCADEF9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058788"/>
              </p:ext>
            </p:extLst>
          </p:nvPr>
        </p:nvGraphicFramePr>
        <p:xfrm>
          <a:off x="6636192" y="-10133"/>
          <a:ext cx="2507808" cy="208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r:id="rId6" imgW="3175560" imgH="2639160" progId="">
                  <p:embed/>
                </p:oleObj>
              </mc:Choice>
              <mc:Fallback>
                <p:oleObj r:id="rId6" imgW="3175560" imgH="2639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36192" y="-10133"/>
                        <a:ext cx="2507808" cy="208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76C96C61-3970-4629-A914-CD60B7E4B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51" y="6670730"/>
            <a:ext cx="974272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Balloon&amp;hand: 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Serous membrane by 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OpenStax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license: 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. Source: book 'Anatomy and Physiology', https://openstax.org/details/books/anatomy-and-physiology.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31791E-D033-417C-A28A-523D7B3AE00B}"/>
              </a:ext>
            </a:extLst>
          </p:cNvPr>
          <p:cNvSpPr txBox="1"/>
          <p:nvPr/>
        </p:nvSpPr>
        <p:spPr>
          <a:xfrm>
            <a:off x="809897" y="6520919"/>
            <a:ext cx="7135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Schemes development - intraperitoneal, (secondary) retroperitoneal locations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Ron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Slagter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LUMC Anatomy,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license: CC BY NC SA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>
            <a:hlinkClick r:id="rId11"/>
            <a:extLst>
              <a:ext uri="{FF2B5EF4-FFF2-40B4-BE49-F238E27FC236}">
                <a16:creationId xmlns:a16="http://schemas.microsoft.com/office/drawing/2014/main" id="{19EF7518-707C-42B3-B0EC-B4D5189B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80" y="6463381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CC45F-BF87-4D31-B55C-452C56D35C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20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94" y="959162"/>
            <a:ext cx="5205831" cy="5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2187" y="5259224"/>
            <a:ext cx="25412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003C7D"/>
                </a:solidFill>
                <a:latin typeface="Calibri"/>
                <a:cs typeface="Arial" charset="0"/>
              </a:rPr>
              <a:t>Intraperitoneaal</a:t>
            </a:r>
            <a:endParaRPr lang="en-US" sz="2800" dirty="0">
              <a:solidFill>
                <a:srgbClr val="003C7D"/>
              </a:solidFill>
              <a:latin typeface="Calibri"/>
              <a:cs typeface="Arial" charset="0"/>
            </a:endParaRPr>
          </a:p>
          <a:p>
            <a:pPr algn="ctr" eaLnBrk="1" hangingPunct="1"/>
            <a:r>
              <a:rPr lang="en-US" sz="2800" dirty="0" err="1">
                <a:solidFill>
                  <a:srgbClr val="003C7D"/>
                </a:solidFill>
                <a:latin typeface="Calibri"/>
                <a:cs typeface="Arial" charset="0"/>
              </a:rPr>
              <a:t>Orgaan</a:t>
            </a:r>
            <a:endParaRPr lang="en-US" sz="2800" dirty="0">
              <a:solidFill>
                <a:srgbClr val="003C7D"/>
              </a:solidFill>
              <a:latin typeface="Calibri"/>
              <a:cs typeface="Arial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2122714" y="4210493"/>
            <a:ext cx="1545519" cy="113874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29471" y="754477"/>
            <a:ext cx="2056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3C7D"/>
                </a:solidFill>
                <a:latin typeface="Calibri"/>
                <a:cs typeface="Arial" charset="0"/>
              </a:rPr>
              <a:t>Peritoneum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829300" y="1057275"/>
            <a:ext cx="1114425" cy="104775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848447" y="1066800"/>
            <a:ext cx="2104804" cy="280345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926E1AA-AAA8-4FC6-8011-5E0AFAC4057C}"/>
              </a:ext>
            </a:extLst>
          </p:cNvPr>
          <p:cNvSpPr txBox="1"/>
          <p:nvPr/>
        </p:nvSpPr>
        <p:spPr>
          <a:xfrm>
            <a:off x="900549" y="6610627"/>
            <a:ext cx="7135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Schemes development - intraperitoneal, (secondary) retroperitoneal locations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Ron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Slagter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LUMC Anatomy,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license: CC BY NC SA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>
            <a:hlinkClick r:id="rId5"/>
            <a:extLst>
              <a:ext uri="{FF2B5EF4-FFF2-40B4-BE49-F238E27FC236}">
                <a16:creationId xmlns:a16="http://schemas.microsoft.com/office/drawing/2014/main" id="{829674EC-029A-40B9-9037-F3629D9F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F605D2-ABC4-482C-9E8E-71753128C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4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94" y="959162"/>
            <a:ext cx="5205831" cy="5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858863" y="1088735"/>
            <a:ext cx="20565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srgbClr val="003C7D"/>
                </a:solidFill>
                <a:latin typeface="Calibri"/>
                <a:cs typeface="Arial" charset="0"/>
              </a:rPr>
              <a:t>Pariëtale</a:t>
            </a:r>
            <a:r>
              <a:rPr lang="en-US" sz="2800" dirty="0">
                <a:solidFill>
                  <a:srgbClr val="003C7D"/>
                </a:solidFill>
                <a:latin typeface="Calibri"/>
                <a:cs typeface="Arial" charset="0"/>
              </a:rPr>
              <a:t> peritoneum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58863" y="2105025"/>
            <a:ext cx="20565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3C7D"/>
                </a:solidFill>
                <a:latin typeface="Calibri"/>
                <a:cs typeface="Arial" charset="0"/>
              </a:rPr>
              <a:t>Viscerale peritoneum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829301" y="1565789"/>
            <a:ext cx="1266824" cy="53923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705350" y="2434856"/>
            <a:ext cx="2390775" cy="144181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019" y="5454307"/>
            <a:ext cx="21523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3C7D"/>
                </a:solidFill>
                <a:latin typeface="Calibri"/>
                <a:cs typeface="Arial" charset="0"/>
              </a:rPr>
              <a:t>Mesenterium</a:t>
            </a:r>
          </a:p>
        </p:txBody>
      </p:sp>
      <p:cxnSp>
        <p:nvCxnSpPr>
          <p:cNvPr id="10" name="Straight Connector 9"/>
          <p:cNvCxnSpPr>
            <a:cxnSpLocks/>
            <a:stCxn id="9" idx="3"/>
          </p:cNvCxnSpPr>
          <p:nvPr/>
        </p:nvCxnSpPr>
        <p:spPr>
          <a:xfrm flipV="1">
            <a:off x="2223403" y="5132647"/>
            <a:ext cx="1635513" cy="58327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/>
        </p:nvSpPr>
        <p:spPr>
          <a:xfrm rot="8338147">
            <a:off x="3766324" y="4662989"/>
            <a:ext cx="549292" cy="571311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C7D"/>
              </a:solidFill>
            </a:endParaRPr>
          </a:p>
        </p:txBody>
      </p:sp>
      <p:pic>
        <p:nvPicPr>
          <p:cNvPr id="13" name="Picture 4">
            <a:hlinkClick r:id="rId4"/>
            <a:extLst>
              <a:ext uri="{FF2B5EF4-FFF2-40B4-BE49-F238E27FC236}">
                <a16:creationId xmlns:a16="http://schemas.microsoft.com/office/drawing/2014/main" id="{8EA7E539-28B9-4BA3-89F8-EFB8226BB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46" y="6567628"/>
            <a:ext cx="726186" cy="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FB14C-18BD-4D9F-98B8-A5B467130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6" y="6315674"/>
            <a:ext cx="477012" cy="477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043B14-017D-43CF-9165-3573E9D8B16A}"/>
              </a:ext>
            </a:extLst>
          </p:cNvPr>
          <p:cNvSpPr txBox="1"/>
          <p:nvPr/>
        </p:nvSpPr>
        <p:spPr>
          <a:xfrm>
            <a:off x="900549" y="6610627"/>
            <a:ext cx="71352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Schemes development - intraperitoneal, (secondary) retroperitoneal locations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by Ron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Slagter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LUMC Anatomy,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license: CC BY NC SA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9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A615AD-71B6-4B5F-BD83-10E94615E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2" y="986273"/>
            <a:ext cx="7495235" cy="5277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0AAC5-34BE-4059-923E-873D6BB0AD9C}"/>
              </a:ext>
            </a:extLst>
          </p:cNvPr>
          <p:cNvSpPr txBox="1"/>
          <p:nvPr/>
        </p:nvSpPr>
        <p:spPr>
          <a:xfrm>
            <a:off x="1096794" y="127523"/>
            <a:ext cx="5774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Mesenterium van de dunne darm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F712B-AE52-4007-97BC-FE37236D53D0}"/>
              </a:ext>
            </a:extLst>
          </p:cNvPr>
          <p:cNvSpPr txBox="1"/>
          <p:nvPr/>
        </p:nvSpPr>
        <p:spPr>
          <a:xfrm>
            <a:off x="3703408" y="6263396"/>
            <a:ext cx="54405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Anatomist: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O.Paul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Gobée, MD, Still from video by: Darius </a:t>
            </a:r>
            <a:r>
              <a:rPr lang="en-US" sz="7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Sobecki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, dept. </a:t>
            </a:r>
            <a:r>
              <a:rPr lang="en-US" sz="700">
                <a:solidFill>
                  <a:schemeClr val="bg1">
                    <a:lumMod val="65000"/>
                  </a:schemeClr>
                </a:solidFill>
                <a:latin typeface="+mn-lt"/>
              </a:rPr>
              <a:t>Anatomy &amp;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Embryology, Leiden Univ. Med. Center.</a:t>
            </a:r>
            <a:endParaRPr lang="en-GB" sz="7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1" name="Picture 10" descr="D:\Dropbox\ACTIVE\05 IMAGES\img downloaded &amp; extern source\Buttons and Icons\Creative Commons icons\buttons\large\by-nc-sa.png">
            <a:extLst>
              <a:ext uri="{FF2B5EF4-FFF2-40B4-BE49-F238E27FC236}">
                <a16:creationId xmlns:a16="http://schemas.microsoft.com/office/drawing/2014/main" id="{29526768-5E29-4735-ACA8-466F1685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89" y="5928648"/>
            <a:ext cx="768548" cy="2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DB89DA-A06B-4EA8-BC70-17C6AE98D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63" y="5724993"/>
            <a:ext cx="477012" cy="4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73053"/>
      </p:ext>
    </p:extLst>
  </p:cSld>
  <p:clrMapOvr>
    <a:masterClrMapping/>
  </p:clrMapOvr>
</p:sld>
</file>

<file path=ppt/theme/theme1.xml><?xml version="1.0" encoding="utf-8"?>
<a:theme xmlns:a="http://schemas.openxmlformats.org/drawingml/2006/main" name="3_LUMC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UMC Breedbeeldpresentatie_NL">
  <a:themeElements>
    <a:clrScheme name="Aangepast 28">
      <a:dk1>
        <a:srgbClr val="003C66"/>
      </a:dk1>
      <a:lt1>
        <a:srgbClr val="FFFFFF"/>
      </a:lt1>
      <a:dk2>
        <a:srgbClr val="BFDEF0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LUMC</Template>
  <TotalTime>1892</TotalTime>
  <Words>1035</Words>
  <Application>Microsoft Office PowerPoint</Application>
  <PresentationFormat>On-screen Show (4:3)</PresentationFormat>
  <Paragraphs>176</Paragraphs>
  <Slides>30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GrilledCheese BTN Toasted</vt:lpstr>
      <vt:lpstr>Times</vt:lpstr>
      <vt:lpstr>3_LUMC</vt:lpstr>
      <vt:lpstr>LUMC Breedbeeldpresentatie_NL</vt:lpstr>
      <vt:lpstr>2_Office Theme</vt:lpstr>
      <vt:lpstr>Het peritoneum – drie lokaties van buikorganen ten opzichte van het peritoneum </vt:lpstr>
      <vt:lpstr>Peritoneum</vt:lpstr>
      <vt:lpstr>PowerPoint Presentation</vt:lpstr>
      <vt:lpstr>3 lokaties ten opzichte van het peritoneum</vt:lpstr>
      <vt:lpstr>Peritoneum</vt:lpstr>
      <vt:lpstr>Intraperitoneaal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Intraperitoneaal</vt:lpstr>
      <vt:lpstr>Peritoneum</vt:lpstr>
      <vt:lpstr>Secundair retroperitoneaal</vt:lpstr>
      <vt:lpstr>PowerPoint Presentation</vt:lpstr>
      <vt:lpstr>PowerPoint Presentation</vt:lpstr>
      <vt:lpstr>Secundair retroperitoneaal</vt:lpstr>
      <vt:lpstr>Peritoneum</vt:lpstr>
      <vt:lpstr>PowerPoint Presentation</vt:lpstr>
      <vt:lpstr>PowerPoint Presentation</vt:lpstr>
      <vt:lpstr>PowerPoint Presentation</vt:lpstr>
      <vt:lpstr>Retroperitoneaal</vt:lpstr>
      <vt:lpstr>PowerPoint Presentation</vt:lpstr>
      <vt:lpstr>PowerPoint Presentation</vt:lpstr>
      <vt:lpstr>Retroperitoneaal</vt:lpstr>
      <vt:lpstr>PowerPoint Presentation</vt:lpstr>
      <vt:lpstr>Hoe zijn de organen zo komen te liggen? Video peritoneummodel</vt:lpstr>
      <vt:lpstr>Nalezen? Meer weten?</vt:lpstr>
      <vt:lpstr>PowerPoint Presentation</vt:lpstr>
    </vt:vector>
  </TitlesOfParts>
  <Company>LUMC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Anatomie Abdomen</dc:title>
  <dc:creator>Ana-Gast01 (ANA)</dc:creator>
  <cp:lastModifiedBy>Oscar Paul Gobée</cp:lastModifiedBy>
  <cp:revision>148</cp:revision>
  <dcterms:created xsi:type="dcterms:W3CDTF">2017-01-18T11:30:13Z</dcterms:created>
  <dcterms:modified xsi:type="dcterms:W3CDTF">2020-10-08T08:01:15Z</dcterms:modified>
</cp:coreProperties>
</file>