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592" r:id="rId2"/>
    <p:sldId id="593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00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83" d="100"/>
          <a:sy n="83" d="100"/>
        </p:scale>
        <p:origin x="126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C5D704-E12B-418F-9AAA-04A7A9F93E9F}" type="datetimeFigureOut">
              <a:rPr lang="en-US" smtClean="0"/>
              <a:t>1/14/2023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830D7C-74FB-4BEE-8B76-A224D5CDE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642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A38576-58E2-4DD4-F503-006AA6D006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656DC8-17A5-AD7B-18F1-F561FC1E51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C07758-C0E4-01D3-E3D7-8B9012E54D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13987-3023-4933-991F-2AB0CC37EFAB}" type="datetimeFigureOut">
              <a:rPr lang="en-US" smtClean="0"/>
              <a:t>1/14/2023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B21A41-6C2D-D830-DBEC-09A94FD0A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DAF7E5-612D-FA68-006F-4F9BA2DE2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15657-29E3-43A2-BDA2-59285805C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784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C00D5-1EBF-1A74-B715-DED25340D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EF1866-7F8F-A380-5338-59686E4896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3E5F60-5FA7-CAFF-30DD-0167FD1BB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13987-3023-4933-991F-2AB0CC37EFAB}" type="datetimeFigureOut">
              <a:rPr lang="en-US" smtClean="0"/>
              <a:t>1/14/2023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69AB23-0B9B-4C29-2084-99018FE3D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19F022-4756-B182-B1A6-FE5DDEDA7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15657-29E3-43A2-BDA2-59285805C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851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93C7F3E-9F0C-7D87-2BAD-7279EF6786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2F422E-BEBA-EA4F-2F8A-75DF2D5F8F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139427-2239-B766-92BF-04FAEE0B5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13987-3023-4933-991F-2AB0CC37EFAB}" type="datetimeFigureOut">
              <a:rPr lang="en-US" smtClean="0"/>
              <a:t>1/14/2023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776359-763D-DE57-79CE-1B4A7C3CB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386C00-670F-CCCF-2379-8EAB27FC3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15657-29E3-43A2-BDA2-59285805C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176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523CE7-1CA9-CC6D-312E-9DE31DF18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E3A3EC-02EC-5EA0-3959-E0E121DB45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378D5C-B132-D0B7-51F6-1541BEF4D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13987-3023-4933-991F-2AB0CC37EFAB}" type="datetimeFigureOut">
              <a:rPr lang="en-US" smtClean="0"/>
              <a:t>1/14/2023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18241B-D363-0445-9F31-C3259F5FC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A18692-4352-A670-68CC-C1048656F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15657-29E3-43A2-BDA2-59285805C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156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B5BB8D-8A56-013A-CC5D-640DD9012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B9AA32-90E5-27CB-F199-4C288D7CF7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F519A2-E64E-FD3C-CA52-E3F57C396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13987-3023-4933-991F-2AB0CC37EFAB}" type="datetimeFigureOut">
              <a:rPr lang="en-US" smtClean="0"/>
              <a:t>1/14/2023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45BA39-D804-5F2E-8489-3E1103602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60BC95-6594-9251-D62F-8B3CCEE82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15657-29E3-43A2-BDA2-59285805C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296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10214D-4D16-1FE7-7467-69F32256E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B9A5DA-360A-CDCB-3B6B-2F1816F7F1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5A4630-4B83-20ED-C7C4-39F66EF1DF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ABF330-7EB9-1AAC-8F1B-4BF5370D9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13987-3023-4933-991F-2AB0CC37EFAB}" type="datetimeFigureOut">
              <a:rPr lang="en-US" smtClean="0"/>
              <a:t>1/14/2023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4D05D7-A79A-C003-A6A8-D97B73C466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D086D9-C6B2-3C37-0AFA-B143E3BCA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15657-29E3-43A2-BDA2-59285805C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445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E45F59-130D-8188-6A59-502D0BD7F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D51C33-9CCC-D418-F347-F29C61A99D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605DED-6404-442E-14D7-4485EA5CE2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5595950-DB09-C6A3-7DE6-D80EA68791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7B5218-269F-48EF-1DAF-E4F65990C0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823FA31-FD77-B303-258D-10C4DC69CA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13987-3023-4933-991F-2AB0CC37EFAB}" type="datetimeFigureOut">
              <a:rPr lang="en-US" smtClean="0"/>
              <a:t>1/14/2023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3B2B162-B032-DC05-F09F-B6B8E9AD1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D5D9704-6A9E-FD2B-630E-24A7C6F93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15657-29E3-43A2-BDA2-59285805C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123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ADD1D-C798-4938-597B-3C317ABA3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D2A1B6-796D-D933-769E-33F033797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13987-3023-4933-991F-2AB0CC37EFAB}" type="datetimeFigureOut">
              <a:rPr lang="en-US" smtClean="0"/>
              <a:t>1/14/2023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982244-FDF4-E4A7-0D1A-386F0098F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16E9D0-EA15-7F9B-92C8-A38F708C5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15657-29E3-43A2-BDA2-59285805C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222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2C66EFB-72AA-E7DD-64D2-5F4AE5EAE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13987-3023-4933-991F-2AB0CC37EFAB}" type="datetimeFigureOut">
              <a:rPr lang="en-US" smtClean="0"/>
              <a:t>1/14/2023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7E1B8F-E132-66A6-0EBE-1FDE99E72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A65193-83AB-215E-DC38-F1B9696C4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15657-29E3-43A2-BDA2-59285805C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831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B77B4-0082-FB23-B235-68782FAA4E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34DC01-6ABC-8966-4A68-36F00BB1D6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8B090C-A358-D727-339B-55D5F96D5C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B4E3B7-BD50-3226-1AC5-2C9C0D7D0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13987-3023-4933-991F-2AB0CC37EFAB}" type="datetimeFigureOut">
              <a:rPr lang="en-US" smtClean="0"/>
              <a:t>1/14/2023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B90D7E-CEFF-9DF3-A4EE-9CF02B724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F4571C-6314-EB5F-E38C-08D7E7E1F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15657-29E3-43A2-BDA2-59285805C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178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138F3-EE5F-9C38-7112-86FCBA4EA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08845DC-788D-5610-AC9B-F2F51002C7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81CF24-88F3-4CDC-7DC5-F3787F48C9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A59F4F-0EF8-EF07-B9DF-470C631C2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13987-3023-4933-991F-2AB0CC37EFAB}" type="datetimeFigureOut">
              <a:rPr lang="en-US" smtClean="0"/>
              <a:t>1/14/2023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D57832-4732-B10F-5B42-CDE64E0F9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761C14-C573-E990-94CC-8343A3E17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15657-29E3-43A2-BDA2-59285805C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83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5F0E5D-DBDB-5B04-8E8A-C9F42F686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44A0DC-24D8-9D21-B0CA-60D480467E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AB322B-3C6D-B707-203E-F8B11FED73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13987-3023-4933-991F-2AB0CC37EFAB}" type="datetimeFigureOut">
              <a:rPr lang="en-US" smtClean="0"/>
              <a:t>1/14/2023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9201ED-35D3-3398-3E11-42743598A5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CA0D57-1E55-0867-1529-45F88BAA97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315657-29E3-43A2-BDA2-59285805C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024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natomytool.org/content/drawing-arteries-stomach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hyperlink" Target="https://creativecommons.org/licenses/by-nc-sa/4.0/" TargetMode="External"/><Relationship Id="rId4" Type="http://schemas.openxmlformats.org/officeDocument/2006/relationships/hyperlink" Target="https://nl.linkedin.com/in/ron-slagter-2905a95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natomytool.org/content/drawing-arteries-stomach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hyperlink" Target="https://creativecommons.org/licenses/by-nc-sa/4.0/" TargetMode="External"/><Relationship Id="rId4" Type="http://schemas.openxmlformats.org/officeDocument/2006/relationships/hyperlink" Target="https://nl.linkedin.com/in/ron-slagter-2905a9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0D7B566-2309-2B98-9464-388EBA63684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525" t="35039" r="30016" b="15856"/>
          <a:stretch/>
        </p:blipFill>
        <p:spPr>
          <a:xfrm>
            <a:off x="1644572" y="1624734"/>
            <a:ext cx="6123007" cy="472159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6064E39-16C2-839E-3819-8FB1BBB70588}"/>
              </a:ext>
            </a:extLst>
          </p:cNvPr>
          <p:cNvSpPr txBox="1"/>
          <p:nvPr/>
        </p:nvSpPr>
        <p:spPr>
          <a:xfrm>
            <a:off x="7837026" y="2988997"/>
            <a:ext cx="3055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>
                <a:solidFill>
                  <a:srgbClr val="008000"/>
                </a:solidFill>
                <a:latin typeface="Calibri" panose="020F0502020204030204"/>
                <a:ea typeface="ＭＳ Ｐゴシック" charset="0"/>
              </a:rPr>
              <a:t>duct. hepaticus comm.</a:t>
            </a:r>
            <a:endParaRPr lang="en-US" sz="2400">
              <a:solidFill>
                <a:srgbClr val="008000"/>
              </a:solidFill>
              <a:latin typeface="Calibri" panose="020F0502020204030204"/>
              <a:ea typeface="ＭＳ Ｐゴシック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06309AA-64CC-C3B0-31F1-604E709206D3}"/>
              </a:ext>
            </a:extLst>
          </p:cNvPr>
          <p:cNvSpPr txBox="1"/>
          <p:nvPr/>
        </p:nvSpPr>
        <p:spPr>
          <a:xfrm>
            <a:off x="2480802" y="1116274"/>
            <a:ext cx="24589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>
                <a:solidFill>
                  <a:srgbClr val="990033"/>
                </a:solidFill>
                <a:latin typeface="Calibri" panose="020F0502020204030204"/>
                <a:ea typeface="ＭＳ Ｐゴシック" charset="0"/>
              </a:rPr>
              <a:t>onderzijde lever</a:t>
            </a:r>
            <a:endParaRPr lang="en-US" sz="2400">
              <a:solidFill>
                <a:srgbClr val="990033"/>
              </a:solidFill>
              <a:latin typeface="Calibri" panose="020F0502020204030204"/>
              <a:ea typeface="ＭＳ Ｐゴシック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9F63A36-8811-8D6B-BC0B-047D78C10533}"/>
              </a:ext>
            </a:extLst>
          </p:cNvPr>
          <p:cNvSpPr txBox="1"/>
          <p:nvPr/>
        </p:nvSpPr>
        <p:spPr>
          <a:xfrm>
            <a:off x="2310792" y="4419892"/>
            <a:ext cx="1886672" cy="461665"/>
          </a:xfrm>
          <a:prstGeom prst="rect">
            <a:avLst/>
          </a:prstGeom>
          <a:solidFill>
            <a:srgbClr val="FFFFFF">
              <a:alpha val="40000"/>
            </a:srgbClr>
          </a:solidFill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>
                <a:solidFill>
                  <a:srgbClr val="008000"/>
                </a:solidFill>
                <a:latin typeface="Calibri" panose="020F0502020204030204"/>
                <a:ea typeface="ＭＳ Ｐゴシック" charset="0"/>
              </a:rPr>
              <a:t>duct. cysticus</a:t>
            </a:r>
            <a:endParaRPr lang="en-US" sz="2400">
              <a:solidFill>
                <a:srgbClr val="008000"/>
              </a:solidFill>
              <a:latin typeface="Calibri" panose="020F0502020204030204"/>
              <a:ea typeface="ＭＳ Ｐゴシック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B25DBF7-8362-D2C6-D9F7-4C6FFE132136}"/>
              </a:ext>
            </a:extLst>
          </p:cNvPr>
          <p:cNvSpPr txBox="1"/>
          <p:nvPr/>
        </p:nvSpPr>
        <p:spPr>
          <a:xfrm>
            <a:off x="4733406" y="4925261"/>
            <a:ext cx="1354237" cy="461665"/>
          </a:xfrm>
          <a:prstGeom prst="rect">
            <a:avLst/>
          </a:prstGeom>
          <a:solidFill>
            <a:srgbClr val="FFFFFF">
              <a:alpha val="40000"/>
            </a:srgbClr>
          </a:solidFill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>
                <a:solidFill>
                  <a:srgbClr val="C00000"/>
                </a:solidFill>
                <a:latin typeface="Calibri" panose="020F0502020204030204"/>
                <a:ea typeface="ＭＳ Ｐゴシック" charset="0"/>
              </a:rPr>
              <a:t>a. cystica</a:t>
            </a:r>
            <a:endParaRPr lang="en-US" sz="2400">
              <a:solidFill>
                <a:srgbClr val="C00000"/>
              </a:solidFill>
              <a:latin typeface="Calibri" panose="020F0502020204030204"/>
              <a:ea typeface="ＭＳ Ｐゴシック" charset="0"/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4BC70A5A-CCFC-3296-6BCA-62F8D5EBB237}"/>
              </a:ext>
            </a:extLst>
          </p:cNvPr>
          <p:cNvCxnSpPr/>
          <p:nvPr/>
        </p:nvCxnSpPr>
        <p:spPr bwMode="auto">
          <a:xfrm flipH="1" flipV="1">
            <a:off x="5441066" y="3741514"/>
            <a:ext cx="60046" cy="126934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8" name="Isosceles Triangle 7">
            <a:extLst>
              <a:ext uri="{FF2B5EF4-FFF2-40B4-BE49-F238E27FC236}">
                <a16:creationId xmlns:a16="http://schemas.microsoft.com/office/drawing/2014/main" id="{F176A8D6-1948-CB98-A692-5BA03CBC4493}"/>
              </a:ext>
            </a:extLst>
          </p:cNvPr>
          <p:cNvSpPr/>
          <p:nvPr/>
        </p:nvSpPr>
        <p:spPr bwMode="auto">
          <a:xfrm>
            <a:off x="4769731" y="2851318"/>
            <a:ext cx="1097000" cy="1140706"/>
          </a:xfrm>
          <a:prstGeom prst="triangle">
            <a:avLst/>
          </a:prstGeom>
          <a:noFill/>
          <a:ln w="76200" cap="flat" cmpd="sng" algn="ctr">
            <a:solidFill>
              <a:srgbClr val="92D05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FFFFF"/>
              </a:solidFill>
              <a:latin typeface="Times" charset="0"/>
              <a:ea typeface="ＭＳ Ｐゴシック" charset="0"/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C26372A-52F0-2FB3-C899-1CFA8908EE22}"/>
              </a:ext>
            </a:extLst>
          </p:cNvPr>
          <p:cNvCxnSpPr>
            <a:cxnSpLocks/>
          </p:cNvCxnSpPr>
          <p:nvPr/>
        </p:nvCxnSpPr>
        <p:spPr bwMode="auto">
          <a:xfrm flipH="1">
            <a:off x="5501112" y="3254554"/>
            <a:ext cx="2382212" cy="6297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3366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685D745-70DE-2133-0B57-73B397E74C3E}"/>
              </a:ext>
            </a:extLst>
          </p:cNvPr>
          <p:cNvCxnSpPr>
            <a:cxnSpLocks/>
          </p:cNvCxnSpPr>
          <p:nvPr/>
        </p:nvCxnSpPr>
        <p:spPr bwMode="auto">
          <a:xfrm>
            <a:off x="3716011" y="1526084"/>
            <a:ext cx="1390146" cy="175672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21C69A53-3391-32B7-64A4-A87139D2D0C9}"/>
              </a:ext>
            </a:extLst>
          </p:cNvPr>
          <p:cNvCxnSpPr>
            <a:stCxn id="5" idx="3"/>
          </p:cNvCxnSpPr>
          <p:nvPr/>
        </p:nvCxnSpPr>
        <p:spPr bwMode="auto">
          <a:xfrm flipV="1">
            <a:off x="4197464" y="4120587"/>
            <a:ext cx="908693" cy="53013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3366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80A3FAF2-C1C0-3276-C73F-2A65A83210D1}"/>
              </a:ext>
            </a:extLst>
          </p:cNvPr>
          <p:cNvSpPr/>
          <p:nvPr/>
        </p:nvSpPr>
        <p:spPr>
          <a:xfrm>
            <a:off x="1644572" y="6356439"/>
            <a:ext cx="599312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>
                <a:solidFill>
                  <a:srgbClr val="FFFFFF">
                    <a:lumMod val="75000"/>
                  </a:srgbClr>
                </a:solidFill>
                <a:latin typeface="Calibri" panose="020F0502020204030204"/>
                <a:ea typeface="ＭＳ Ｐゴシック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Modified from "</a:t>
            </a:r>
            <a:r>
              <a:rPr lang="en-US" sz="1200" dirty="0">
                <a:solidFill>
                  <a:srgbClr val="FFFFFF">
                    <a:lumMod val="75000"/>
                  </a:srgbClr>
                </a:solidFill>
                <a:latin typeface="Calibri" panose="020F0502020204030204"/>
                <a:ea typeface="ＭＳ Ｐゴシック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Drawing arteries of stomach"</a:t>
            </a:r>
            <a:r>
              <a:rPr lang="en-US" sz="1200" dirty="0">
                <a:solidFill>
                  <a:srgbClr val="FFFFFF">
                    <a:lumMod val="75000"/>
                  </a:srgbClr>
                </a:solidFill>
                <a:latin typeface="Calibri" panose="020F0502020204030204"/>
                <a:ea typeface="ＭＳ Ｐゴシック" charset="0"/>
              </a:rPr>
              <a:t> by </a:t>
            </a:r>
            <a:r>
              <a:rPr lang="en-US" sz="1200" dirty="0">
                <a:solidFill>
                  <a:srgbClr val="FFFFFF">
                    <a:lumMod val="75000"/>
                  </a:srgbClr>
                </a:solidFill>
                <a:latin typeface="Calibri" panose="020F0502020204030204"/>
                <a:ea typeface="ＭＳ Ｐゴシック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Ron Slagter</a:t>
            </a:r>
            <a:r>
              <a:rPr lang="en-US" sz="1200" dirty="0">
                <a:solidFill>
                  <a:srgbClr val="FFFFFF">
                    <a:lumMod val="75000"/>
                  </a:srgbClr>
                </a:solidFill>
                <a:latin typeface="Calibri" panose="020F0502020204030204"/>
                <a:ea typeface="ＭＳ Ｐゴシック" charset="0"/>
              </a:rPr>
              <a:t>, license: </a:t>
            </a:r>
            <a:r>
              <a:rPr lang="en-US" sz="1200" dirty="0">
                <a:solidFill>
                  <a:srgbClr val="FFFFFF">
                    <a:lumMod val="75000"/>
                  </a:srgbClr>
                </a:solidFill>
                <a:latin typeface="Calibri" panose="020F0502020204030204"/>
                <a:ea typeface="ＭＳ Ｐゴシック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BY-NC-SA</a:t>
            </a:r>
            <a:endParaRPr lang="nl-NL" sz="1200" dirty="0">
              <a:solidFill>
                <a:srgbClr val="FFFFFF">
                  <a:lumMod val="75000"/>
                </a:srgbClr>
              </a:solidFill>
              <a:latin typeface="Calibri" panose="020F0502020204030204"/>
              <a:ea typeface="ＭＳ Ｐゴシック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7EB709E-5747-5EA0-6B44-36E8F426487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10478" y="6381052"/>
            <a:ext cx="823472" cy="28821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ECDE5EFC-71E6-85AB-D17B-7C043C56A9EE}"/>
              </a:ext>
            </a:extLst>
          </p:cNvPr>
          <p:cNvSpPr txBox="1"/>
          <p:nvPr/>
        </p:nvSpPr>
        <p:spPr>
          <a:xfrm>
            <a:off x="1204633" y="432511"/>
            <a:ext cx="822719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chemeClr val="tx2"/>
                </a:solidFill>
              </a:rPr>
              <a:t>Trigonum cystohepaticum / Driehoek van Calot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ADF0F9A-6EF6-72CA-0393-1720188396F4}"/>
              </a:ext>
            </a:extLst>
          </p:cNvPr>
          <p:cNvSpPr txBox="1"/>
          <p:nvPr/>
        </p:nvSpPr>
        <p:spPr>
          <a:xfrm>
            <a:off x="7837026" y="1820116"/>
            <a:ext cx="267896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>
                <a:solidFill>
                  <a:srgbClr val="92D050"/>
                </a:solidFill>
              </a:rPr>
              <a:t>Driehoek van Calot</a:t>
            </a:r>
            <a:endParaRPr lang="en-US" sz="2400">
              <a:solidFill>
                <a:srgbClr val="92D050"/>
              </a:solidFill>
            </a:endParaRP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43237FCC-B180-E347-3B2E-D9B5EC5C4B9B}"/>
              </a:ext>
            </a:extLst>
          </p:cNvPr>
          <p:cNvCxnSpPr>
            <a:cxnSpLocks/>
          </p:cNvCxnSpPr>
          <p:nvPr/>
        </p:nvCxnSpPr>
        <p:spPr bwMode="auto">
          <a:xfrm flipH="1">
            <a:off x="5318304" y="2050949"/>
            <a:ext cx="2518722" cy="88180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92D05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89337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0D7B566-2309-2B98-9464-388EBA63684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525" t="35039" r="30016" b="15856"/>
          <a:stretch/>
        </p:blipFill>
        <p:spPr>
          <a:xfrm>
            <a:off x="1644572" y="1624734"/>
            <a:ext cx="6123007" cy="472159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6064E39-16C2-839E-3819-8FB1BBB70588}"/>
              </a:ext>
            </a:extLst>
          </p:cNvPr>
          <p:cNvSpPr txBox="1"/>
          <p:nvPr/>
        </p:nvSpPr>
        <p:spPr>
          <a:xfrm>
            <a:off x="7837026" y="2988997"/>
            <a:ext cx="29168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>
                <a:solidFill>
                  <a:srgbClr val="008000"/>
                </a:solidFill>
                <a:latin typeface="Calibri" panose="020F0502020204030204"/>
                <a:ea typeface="ＭＳ Ｐゴシック" charset="0"/>
              </a:rPr>
              <a:t>common hepatic duct</a:t>
            </a:r>
            <a:endParaRPr lang="en-US" sz="2400">
              <a:solidFill>
                <a:srgbClr val="008000"/>
              </a:solidFill>
              <a:latin typeface="Calibri" panose="020F0502020204030204"/>
              <a:ea typeface="ＭＳ Ｐゴシック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06309AA-64CC-C3B0-31F1-604E709206D3}"/>
              </a:ext>
            </a:extLst>
          </p:cNvPr>
          <p:cNvSpPr txBox="1"/>
          <p:nvPr/>
        </p:nvSpPr>
        <p:spPr>
          <a:xfrm>
            <a:off x="2384138" y="1111035"/>
            <a:ext cx="31169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>
                <a:solidFill>
                  <a:srgbClr val="990033"/>
                </a:solidFill>
                <a:latin typeface="Calibri" panose="020F0502020204030204"/>
                <a:ea typeface="ＭＳ Ｐゴシック" charset="0"/>
              </a:rPr>
              <a:t>lower border of  liver</a:t>
            </a:r>
            <a:endParaRPr lang="en-US" sz="2400">
              <a:solidFill>
                <a:srgbClr val="990033"/>
              </a:solidFill>
              <a:latin typeface="Calibri" panose="020F0502020204030204"/>
              <a:ea typeface="ＭＳ Ｐゴシック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9F63A36-8811-8D6B-BC0B-047D78C10533}"/>
              </a:ext>
            </a:extLst>
          </p:cNvPr>
          <p:cNvSpPr txBox="1"/>
          <p:nvPr/>
        </p:nvSpPr>
        <p:spPr>
          <a:xfrm>
            <a:off x="2624322" y="4419892"/>
            <a:ext cx="1573142" cy="461665"/>
          </a:xfrm>
          <a:prstGeom prst="rect">
            <a:avLst/>
          </a:prstGeom>
          <a:solidFill>
            <a:srgbClr val="FFFFFF">
              <a:alpha val="40000"/>
            </a:srgbClr>
          </a:solidFill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>
                <a:solidFill>
                  <a:srgbClr val="008000"/>
                </a:solidFill>
                <a:latin typeface="Calibri" panose="020F0502020204030204"/>
                <a:ea typeface="ＭＳ Ｐゴシック" charset="0"/>
              </a:rPr>
              <a:t>cystic duct</a:t>
            </a:r>
            <a:endParaRPr lang="en-US" sz="2400">
              <a:solidFill>
                <a:srgbClr val="008000"/>
              </a:solidFill>
              <a:latin typeface="Calibri" panose="020F0502020204030204"/>
              <a:ea typeface="ＭＳ Ｐゴシック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B25DBF7-8362-D2C6-D9F7-4C6FFE132136}"/>
              </a:ext>
            </a:extLst>
          </p:cNvPr>
          <p:cNvSpPr txBox="1"/>
          <p:nvPr/>
        </p:nvSpPr>
        <p:spPr>
          <a:xfrm>
            <a:off x="4411084" y="4935585"/>
            <a:ext cx="1701478" cy="461665"/>
          </a:xfrm>
          <a:prstGeom prst="rect">
            <a:avLst/>
          </a:prstGeom>
          <a:solidFill>
            <a:srgbClr val="FFFFFF">
              <a:alpha val="40000"/>
            </a:srgbClr>
          </a:solidFill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>
                <a:solidFill>
                  <a:srgbClr val="C00000"/>
                </a:solidFill>
                <a:latin typeface="Calibri" panose="020F0502020204030204"/>
                <a:ea typeface="ＭＳ Ｐゴシック" charset="0"/>
              </a:rPr>
              <a:t>cystic artery</a:t>
            </a:r>
            <a:endParaRPr lang="en-US" sz="2400">
              <a:solidFill>
                <a:srgbClr val="C00000"/>
              </a:solidFill>
              <a:latin typeface="Calibri" panose="020F0502020204030204"/>
              <a:ea typeface="ＭＳ Ｐゴシック" charset="0"/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4BC70A5A-CCFC-3296-6BCA-62F8D5EBB237}"/>
              </a:ext>
            </a:extLst>
          </p:cNvPr>
          <p:cNvCxnSpPr/>
          <p:nvPr/>
        </p:nvCxnSpPr>
        <p:spPr bwMode="auto">
          <a:xfrm flipH="1" flipV="1">
            <a:off x="5441066" y="3741514"/>
            <a:ext cx="60046" cy="126934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8" name="Isosceles Triangle 7">
            <a:extLst>
              <a:ext uri="{FF2B5EF4-FFF2-40B4-BE49-F238E27FC236}">
                <a16:creationId xmlns:a16="http://schemas.microsoft.com/office/drawing/2014/main" id="{F176A8D6-1948-CB98-A692-5BA03CBC4493}"/>
              </a:ext>
            </a:extLst>
          </p:cNvPr>
          <p:cNvSpPr/>
          <p:nvPr/>
        </p:nvSpPr>
        <p:spPr bwMode="auto">
          <a:xfrm>
            <a:off x="4769731" y="2851318"/>
            <a:ext cx="1097000" cy="1140706"/>
          </a:xfrm>
          <a:prstGeom prst="triangle">
            <a:avLst/>
          </a:prstGeom>
          <a:noFill/>
          <a:ln w="76200" cap="flat" cmpd="sng" algn="ctr">
            <a:solidFill>
              <a:srgbClr val="92D05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FFFFF"/>
              </a:solidFill>
              <a:latin typeface="Times" charset="0"/>
              <a:ea typeface="ＭＳ Ｐゴシック" charset="0"/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685D745-70DE-2133-0B57-73B397E74C3E}"/>
              </a:ext>
            </a:extLst>
          </p:cNvPr>
          <p:cNvCxnSpPr>
            <a:cxnSpLocks/>
          </p:cNvCxnSpPr>
          <p:nvPr/>
        </p:nvCxnSpPr>
        <p:spPr bwMode="auto">
          <a:xfrm>
            <a:off x="3716011" y="1526084"/>
            <a:ext cx="1390146" cy="175672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80A3FAF2-C1C0-3276-C73F-2A65A83210D1}"/>
              </a:ext>
            </a:extLst>
          </p:cNvPr>
          <p:cNvSpPr/>
          <p:nvPr/>
        </p:nvSpPr>
        <p:spPr>
          <a:xfrm>
            <a:off x="1644572" y="6356439"/>
            <a:ext cx="599312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>
                <a:solidFill>
                  <a:srgbClr val="FFFFFF">
                    <a:lumMod val="75000"/>
                  </a:srgbClr>
                </a:solidFill>
                <a:latin typeface="Calibri" panose="020F0502020204030204"/>
                <a:ea typeface="ＭＳ Ｐゴシック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Modified from "</a:t>
            </a:r>
            <a:r>
              <a:rPr lang="en-US" sz="1200" dirty="0">
                <a:solidFill>
                  <a:srgbClr val="FFFFFF">
                    <a:lumMod val="75000"/>
                  </a:srgbClr>
                </a:solidFill>
                <a:latin typeface="Calibri" panose="020F0502020204030204"/>
                <a:ea typeface="ＭＳ Ｐゴシック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Drawing arteries of stomach"</a:t>
            </a:r>
            <a:r>
              <a:rPr lang="en-US" sz="1200" dirty="0">
                <a:solidFill>
                  <a:srgbClr val="FFFFFF">
                    <a:lumMod val="75000"/>
                  </a:srgbClr>
                </a:solidFill>
                <a:latin typeface="Calibri" panose="020F0502020204030204"/>
                <a:ea typeface="ＭＳ Ｐゴシック" charset="0"/>
              </a:rPr>
              <a:t> by </a:t>
            </a:r>
            <a:r>
              <a:rPr lang="en-US" sz="1200" dirty="0">
                <a:solidFill>
                  <a:srgbClr val="FFFFFF">
                    <a:lumMod val="75000"/>
                  </a:srgbClr>
                </a:solidFill>
                <a:latin typeface="Calibri" panose="020F0502020204030204"/>
                <a:ea typeface="ＭＳ Ｐゴシック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Ron Slagter</a:t>
            </a:r>
            <a:r>
              <a:rPr lang="en-US" sz="1200" dirty="0">
                <a:solidFill>
                  <a:srgbClr val="FFFFFF">
                    <a:lumMod val="75000"/>
                  </a:srgbClr>
                </a:solidFill>
                <a:latin typeface="Calibri" panose="020F0502020204030204"/>
                <a:ea typeface="ＭＳ Ｐゴシック" charset="0"/>
              </a:rPr>
              <a:t>, license: </a:t>
            </a:r>
            <a:r>
              <a:rPr lang="en-US" sz="1200" dirty="0">
                <a:solidFill>
                  <a:srgbClr val="FFFFFF">
                    <a:lumMod val="75000"/>
                  </a:srgbClr>
                </a:solidFill>
                <a:latin typeface="Calibri" panose="020F0502020204030204"/>
                <a:ea typeface="ＭＳ Ｐゴシック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BY-NC-SA</a:t>
            </a:r>
            <a:endParaRPr lang="nl-NL" sz="1200" dirty="0">
              <a:solidFill>
                <a:srgbClr val="FFFFFF">
                  <a:lumMod val="75000"/>
                </a:srgbClr>
              </a:solidFill>
              <a:latin typeface="Calibri" panose="020F0502020204030204"/>
              <a:ea typeface="ＭＳ Ｐゴシック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7EB709E-5747-5EA0-6B44-36E8F426487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10478" y="6381052"/>
            <a:ext cx="823472" cy="28821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ECDE5EFC-71E6-85AB-D17B-7C043C56A9EE}"/>
              </a:ext>
            </a:extLst>
          </p:cNvPr>
          <p:cNvSpPr txBox="1"/>
          <p:nvPr/>
        </p:nvSpPr>
        <p:spPr>
          <a:xfrm>
            <a:off x="1204633" y="432511"/>
            <a:ext cx="822719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chemeClr val="tx2"/>
                </a:solidFill>
              </a:rPr>
              <a:t>Trigonum cystohepaticum / Calot’s triangle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54E5200-67D3-A034-472F-690D33390AA2}"/>
              </a:ext>
            </a:extLst>
          </p:cNvPr>
          <p:cNvSpPr txBox="1"/>
          <p:nvPr/>
        </p:nvSpPr>
        <p:spPr>
          <a:xfrm>
            <a:off x="7837026" y="1820116"/>
            <a:ext cx="267896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>
                <a:solidFill>
                  <a:srgbClr val="92D050"/>
                </a:solidFill>
              </a:rPr>
              <a:t>Calot’s triangle</a:t>
            </a:r>
            <a:endParaRPr lang="en-US" sz="2400">
              <a:solidFill>
                <a:srgbClr val="92D050"/>
              </a:solidFill>
            </a:endParaRP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E24569AE-AFD7-6275-656C-CD1DAA0B4B99}"/>
              </a:ext>
            </a:extLst>
          </p:cNvPr>
          <p:cNvCxnSpPr>
            <a:cxnSpLocks/>
            <a:stCxn id="21" idx="1"/>
          </p:cNvCxnSpPr>
          <p:nvPr/>
        </p:nvCxnSpPr>
        <p:spPr bwMode="auto">
          <a:xfrm flipH="1">
            <a:off x="5318304" y="2050949"/>
            <a:ext cx="2518722" cy="88180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92D05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C1917FED-426F-A76F-3C77-C844AFEAA12C}"/>
              </a:ext>
            </a:extLst>
          </p:cNvPr>
          <p:cNvCxnSpPr>
            <a:cxnSpLocks/>
          </p:cNvCxnSpPr>
          <p:nvPr/>
        </p:nvCxnSpPr>
        <p:spPr bwMode="auto">
          <a:xfrm flipH="1">
            <a:off x="5501112" y="3254554"/>
            <a:ext cx="2382212" cy="6297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3366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817F092D-98E7-C557-399E-A434F0337CAA}"/>
              </a:ext>
            </a:extLst>
          </p:cNvPr>
          <p:cNvCxnSpPr/>
          <p:nvPr/>
        </p:nvCxnSpPr>
        <p:spPr bwMode="auto">
          <a:xfrm flipV="1">
            <a:off x="4197464" y="4120587"/>
            <a:ext cx="908693" cy="53013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3366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8841293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72</Words>
  <Application>Microsoft Office PowerPoint</Application>
  <PresentationFormat>Widescreen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Oscar Paul Gobée</dc:creator>
  <cp:lastModifiedBy>Oscar Paul Gobée</cp:lastModifiedBy>
  <cp:revision>3</cp:revision>
  <dcterms:created xsi:type="dcterms:W3CDTF">2023-01-13T23:31:33Z</dcterms:created>
  <dcterms:modified xsi:type="dcterms:W3CDTF">2023-01-13T23:48:11Z</dcterms:modified>
</cp:coreProperties>
</file>