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</p:sldMasterIdLst>
  <p:notesMasterIdLst>
    <p:notesMasterId r:id="rId73"/>
  </p:notesMasterIdLst>
  <p:sldIdLst>
    <p:sldId id="277" r:id="rId2"/>
    <p:sldId id="281" r:id="rId3"/>
    <p:sldId id="262" r:id="rId4"/>
    <p:sldId id="357" r:id="rId5"/>
    <p:sldId id="358" r:id="rId6"/>
    <p:sldId id="316" r:id="rId7"/>
    <p:sldId id="359" r:id="rId8"/>
    <p:sldId id="283" r:id="rId9"/>
    <p:sldId id="308" r:id="rId10"/>
    <p:sldId id="287" r:id="rId11"/>
    <p:sldId id="360" r:id="rId12"/>
    <p:sldId id="361" r:id="rId13"/>
    <p:sldId id="362" r:id="rId14"/>
    <p:sldId id="363" r:id="rId15"/>
    <p:sldId id="378" r:id="rId16"/>
    <p:sldId id="284" r:id="rId17"/>
    <p:sldId id="365" r:id="rId18"/>
    <p:sldId id="298" r:id="rId19"/>
    <p:sldId id="366" r:id="rId20"/>
    <p:sldId id="282" r:id="rId21"/>
    <p:sldId id="300" r:id="rId22"/>
    <p:sldId id="367" r:id="rId23"/>
    <p:sldId id="329" r:id="rId24"/>
    <p:sldId id="275" r:id="rId25"/>
    <p:sldId id="369" r:id="rId26"/>
    <p:sldId id="370" r:id="rId27"/>
    <p:sldId id="336" r:id="rId28"/>
    <p:sldId id="301" r:id="rId29"/>
    <p:sldId id="330" r:id="rId30"/>
    <p:sldId id="305" r:id="rId31"/>
    <p:sldId id="339" r:id="rId32"/>
    <p:sldId id="337" r:id="rId33"/>
    <p:sldId id="320" r:id="rId34"/>
    <p:sldId id="346" r:id="rId35"/>
    <p:sldId id="348" r:id="rId36"/>
    <p:sldId id="349" r:id="rId37"/>
    <p:sldId id="350" r:id="rId38"/>
    <p:sldId id="354" r:id="rId39"/>
    <p:sldId id="353" r:id="rId40"/>
    <p:sldId id="347" r:id="rId41"/>
    <p:sldId id="315" r:id="rId42"/>
    <p:sldId id="340" r:id="rId43"/>
    <p:sldId id="376" r:id="rId44"/>
    <p:sldId id="374" r:id="rId45"/>
    <p:sldId id="331" r:id="rId46"/>
    <p:sldId id="306" r:id="rId47"/>
    <p:sldId id="307" r:id="rId48"/>
    <p:sldId id="372" r:id="rId49"/>
    <p:sldId id="327" r:id="rId50"/>
    <p:sldId id="344" r:id="rId51"/>
    <p:sldId id="343" r:id="rId52"/>
    <p:sldId id="341" r:id="rId53"/>
    <p:sldId id="342" r:id="rId54"/>
    <p:sldId id="332" r:id="rId55"/>
    <p:sldId id="310" r:id="rId56"/>
    <p:sldId id="314" r:id="rId57"/>
    <p:sldId id="318" r:id="rId58"/>
    <p:sldId id="291" r:id="rId59"/>
    <p:sldId id="319" r:id="rId60"/>
    <p:sldId id="321" r:id="rId61"/>
    <p:sldId id="323" r:id="rId62"/>
    <p:sldId id="324" r:id="rId63"/>
    <p:sldId id="325" r:id="rId64"/>
    <p:sldId id="326" r:id="rId65"/>
    <p:sldId id="379" r:id="rId66"/>
    <p:sldId id="286" r:id="rId67"/>
    <p:sldId id="302" r:id="rId68"/>
    <p:sldId id="289" r:id="rId69"/>
    <p:sldId id="304" r:id="rId70"/>
    <p:sldId id="351" r:id="rId71"/>
    <p:sldId id="352" r:id="rId72"/>
  </p:sldIdLst>
  <p:sldSz cx="10799763" cy="15300325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895" userDrawn="1">
          <p15:clr>
            <a:srgbClr val="A4A3A4"/>
          </p15:clr>
        </p15:guide>
        <p15:guide id="2" pos="329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99"/>
    <a:srgbClr val="FF0066"/>
    <a:srgbClr val="FF0000"/>
    <a:srgbClr val="F8F8F8"/>
    <a:srgbClr val="C0C0C0"/>
    <a:srgbClr val="7030A0"/>
    <a:srgbClr val="DAE3F3"/>
    <a:srgbClr val="C59EE2"/>
    <a:srgbClr val="FF9797"/>
    <a:srgbClr val="FF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6293" autoAdjust="0"/>
    <p:restoredTop sz="94660"/>
  </p:normalViewPr>
  <p:slideViewPr>
    <p:cSldViewPr snapToGrid="0">
      <p:cViewPr>
        <p:scale>
          <a:sx n="64" d="100"/>
          <a:sy n="64" d="100"/>
        </p:scale>
        <p:origin x="4188" y="534"/>
      </p:cViewPr>
      <p:guideLst>
        <p:guide orient="horz" pos="895"/>
        <p:guide pos="329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980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62B071B-A25E-4123-BF2A-423E0BF7417C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339975" y="1143000"/>
            <a:ext cx="21780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B56B29-46E5-4D61-B3BB-42D4756C2B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45242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09982" y="2504013"/>
            <a:ext cx="9179799" cy="5326780"/>
          </a:xfrm>
        </p:spPr>
        <p:txBody>
          <a:bodyPr anchor="b"/>
          <a:lstStyle>
            <a:lvl1pPr algn="ctr">
              <a:defRPr sz="708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49971" y="8036213"/>
            <a:ext cx="8099822" cy="3694036"/>
          </a:xfrm>
        </p:spPr>
        <p:txBody>
          <a:bodyPr/>
          <a:lstStyle>
            <a:lvl1pPr marL="0" indent="0" algn="ctr">
              <a:buNone/>
              <a:defRPr sz="2835"/>
            </a:lvl1pPr>
            <a:lvl2pPr marL="539999" indent="0" algn="ctr">
              <a:buNone/>
              <a:defRPr sz="2362"/>
            </a:lvl2pPr>
            <a:lvl3pPr marL="1079998" indent="0" algn="ctr">
              <a:buNone/>
              <a:defRPr sz="2126"/>
            </a:lvl3pPr>
            <a:lvl4pPr marL="1619997" indent="0" algn="ctr">
              <a:buNone/>
              <a:defRPr sz="1890"/>
            </a:lvl4pPr>
            <a:lvl5pPr marL="2159996" indent="0" algn="ctr">
              <a:buNone/>
              <a:defRPr sz="1890"/>
            </a:lvl5pPr>
            <a:lvl6pPr marL="2699995" indent="0" algn="ctr">
              <a:buNone/>
              <a:defRPr sz="1890"/>
            </a:lvl6pPr>
            <a:lvl7pPr marL="3239994" indent="0" algn="ctr">
              <a:buNone/>
              <a:defRPr sz="1890"/>
            </a:lvl7pPr>
            <a:lvl8pPr marL="3779992" indent="0" algn="ctr">
              <a:buNone/>
              <a:defRPr sz="1890"/>
            </a:lvl8pPr>
            <a:lvl9pPr marL="4319991" indent="0" algn="ctr">
              <a:buNone/>
              <a:defRPr sz="189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54020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803658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28581" y="814601"/>
            <a:ext cx="2328699" cy="1296631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42484" y="814601"/>
            <a:ext cx="6851100" cy="1296631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64079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6662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859" y="3814461"/>
            <a:ext cx="9314796" cy="6364509"/>
          </a:xfrm>
        </p:spPr>
        <p:txBody>
          <a:bodyPr anchor="b"/>
          <a:lstStyle>
            <a:lvl1pPr>
              <a:defRPr sz="708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6859" y="10239180"/>
            <a:ext cx="9314796" cy="3346945"/>
          </a:xfrm>
        </p:spPr>
        <p:txBody>
          <a:bodyPr/>
          <a:lstStyle>
            <a:lvl1pPr marL="0" indent="0">
              <a:buNone/>
              <a:defRPr sz="2835">
                <a:solidFill>
                  <a:schemeClr val="tx1"/>
                </a:solidFill>
              </a:defRPr>
            </a:lvl1pPr>
            <a:lvl2pPr marL="539999" indent="0">
              <a:buNone/>
              <a:defRPr sz="2362">
                <a:solidFill>
                  <a:schemeClr val="tx1">
                    <a:tint val="75000"/>
                  </a:schemeClr>
                </a:solidFill>
              </a:defRPr>
            </a:lvl2pPr>
            <a:lvl3pPr marL="1079998" indent="0">
              <a:buNone/>
              <a:defRPr sz="2126">
                <a:solidFill>
                  <a:schemeClr val="tx1">
                    <a:tint val="75000"/>
                  </a:schemeClr>
                </a:solidFill>
              </a:defRPr>
            </a:lvl3pPr>
            <a:lvl4pPr marL="1619997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4pPr>
            <a:lvl5pPr marL="2159996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5pPr>
            <a:lvl6pPr marL="2699995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6pPr>
            <a:lvl7pPr marL="3239994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7pPr>
            <a:lvl8pPr marL="3779992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8pPr>
            <a:lvl9pPr marL="4319991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798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2484" y="4073003"/>
            <a:ext cx="4589899" cy="97079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67380" y="4073003"/>
            <a:ext cx="4589899" cy="97079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711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814604"/>
            <a:ext cx="9314796" cy="295735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3892" y="3750706"/>
            <a:ext cx="4568805" cy="1838163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43892" y="5588869"/>
            <a:ext cx="4568805" cy="822038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467381" y="3750706"/>
            <a:ext cx="4591306" cy="1838163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467381" y="5588869"/>
            <a:ext cx="4591306" cy="822038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99832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57716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7856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1020022"/>
            <a:ext cx="3483205" cy="3570076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91306" y="2202967"/>
            <a:ext cx="5467380" cy="10873148"/>
          </a:xfrm>
        </p:spPr>
        <p:txBody>
          <a:bodyPr/>
          <a:lstStyle>
            <a:lvl1pPr>
              <a:defRPr sz="3780"/>
            </a:lvl1pPr>
            <a:lvl2pPr>
              <a:defRPr sz="3307"/>
            </a:lvl2pPr>
            <a:lvl3pPr>
              <a:defRPr sz="2835"/>
            </a:lvl3pPr>
            <a:lvl4pPr>
              <a:defRPr sz="2362"/>
            </a:lvl4pPr>
            <a:lvl5pPr>
              <a:defRPr sz="2362"/>
            </a:lvl5pPr>
            <a:lvl6pPr>
              <a:defRPr sz="2362"/>
            </a:lvl6pPr>
            <a:lvl7pPr>
              <a:defRPr sz="2362"/>
            </a:lvl7pPr>
            <a:lvl8pPr>
              <a:defRPr sz="2362"/>
            </a:lvl8pPr>
            <a:lvl9pPr>
              <a:defRPr sz="236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4590098"/>
            <a:ext cx="3483205" cy="8503723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76546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1020022"/>
            <a:ext cx="3483205" cy="3570076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591306" y="2202967"/>
            <a:ext cx="5467380" cy="10873148"/>
          </a:xfrm>
        </p:spPr>
        <p:txBody>
          <a:bodyPr anchor="t"/>
          <a:lstStyle>
            <a:lvl1pPr marL="0" indent="0">
              <a:buNone/>
              <a:defRPr sz="3780"/>
            </a:lvl1pPr>
            <a:lvl2pPr marL="539999" indent="0">
              <a:buNone/>
              <a:defRPr sz="3307"/>
            </a:lvl2pPr>
            <a:lvl3pPr marL="1079998" indent="0">
              <a:buNone/>
              <a:defRPr sz="2835"/>
            </a:lvl3pPr>
            <a:lvl4pPr marL="1619997" indent="0">
              <a:buNone/>
              <a:defRPr sz="2362"/>
            </a:lvl4pPr>
            <a:lvl5pPr marL="2159996" indent="0">
              <a:buNone/>
              <a:defRPr sz="2362"/>
            </a:lvl5pPr>
            <a:lvl6pPr marL="2699995" indent="0">
              <a:buNone/>
              <a:defRPr sz="2362"/>
            </a:lvl6pPr>
            <a:lvl7pPr marL="3239994" indent="0">
              <a:buNone/>
              <a:defRPr sz="2362"/>
            </a:lvl7pPr>
            <a:lvl8pPr marL="3779992" indent="0">
              <a:buNone/>
              <a:defRPr sz="2362"/>
            </a:lvl8pPr>
            <a:lvl9pPr marL="4319991" indent="0">
              <a:buNone/>
              <a:defRPr sz="2362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4590098"/>
            <a:ext cx="3483205" cy="8503723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6501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42484" y="814604"/>
            <a:ext cx="9314796" cy="295735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84" y="4073003"/>
            <a:ext cx="9314796" cy="97079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2484" y="14181138"/>
            <a:ext cx="2429947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77422" y="14181138"/>
            <a:ext cx="3644920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627332" y="14181138"/>
            <a:ext cx="2429947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45239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l" defTabSz="1079998" rtl="0" eaLnBrk="1" latinLnBrk="0" hangingPunct="1">
        <a:lnSpc>
          <a:spcPct val="90000"/>
        </a:lnSpc>
        <a:spcBef>
          <a:spcPct val="0"/>
        </a:spcBef>
        <a:buNone/>
        <a:defRPr sz="519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69999" indent="-269999" algn="l" defTabSz="1079998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3307" kern="1200">
          <a:solidFill>
            <a:schemeClr val="tx1"/>
          </a:solidFill>
          <a:latin typeface="+mn-lt"/>
          <a:ea typeface="+mn-ea"/>
          <a:cs typeface="+mn-cs"/>
        </a:defRPr>
      </a:lvl1pPr>
      <a:lvl2pPr marL="809998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835" kern="1200">
          <a:solidFill>
            <a:schemeClr val="tx1"/>
          </a:solidFill>
          <a:latin typeface="+mn-lt"/>
          <a:ea typeface="+mn-ea"/>
          <a:cs typeface="+mn-cs"/>
        </a:defRPr>
      </a:lvl2pPr>
      <a:lvl3pPr marL="1349997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362" kern="1200">
          <a:solidFill>
            <a:schemeClr val="tx1"/>
          </a:solidFill>
          <a:latin typeface="+mn-lt"/>
          <a:ea typeface="+mn-ea"/>
          <a:cs typeface="+mn-cs"/>
        </a:defRPr>
      </a:lvl3pPr>
      <a:lvl4pPr marL="1889996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429995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969994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509993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4049992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589991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1pPr>
      <a:lvl2pPr marL="539999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2pPr>
      <a:lvl3pPr marL="1079998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3pPr>
      <a:lvl4pPr marL="1619997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159996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699995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239994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3779992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319991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hyperlink" Target="https://www.maxpixel.net/Psychology-Idea-Brain-Think-Mind-6156745" TargetMode="Externa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hyperlink" Target="https://openstax.org/details/books/anatomy-and-physiology" TargetMode="External"/><Relationship Id="rId13" Type="http://schemas.openxmlformats.org/officeDocument/2006/relationships/hyperlink" Target="https://anatomytool.org/content/slagter-drawing-visible-and-palpable-surface-anatomy-thorax-and-abdomen-no-labels" TargetMode="External"/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12" Type="http://schemas.openxmlformats.org/officeDocument/2006/relationships/hyperlink" Target="https://commons.wikimedia.org/wiki/Category:Images_from_Blausen_Medical_Communications" TargetMode="External"/><Relationship Id="rId2" Type="http://schemas.openxmlformats.org/officeDocument/2006/relationships/image" Target="../media/image2.png"/><Relationship Id="rId16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openstax.org/" TargetMode="External"/><Relationship Id="rId11" Type="http://schemas.openxmlformats.org/officeDocument/2006/relationships/hyperlink" Target="https://creativecommons.org/licenses/by-sa/4.0/" TargetMode="External"/><Relationship Id="rId5" Type="http://schemas.openxmlformats.org/officeDocument/2006/relationships/hyperlink" Target="https://anatomytool.org/content/openstax-anatphys-fig153-sympathetic-connections-and-ganglia-english-labels" TargetMode="External"/><Relationship Id="rId15" Type="http://schemas.openxmlformats.org/officeDocument/2006/relationships/image" Target="../media/image10.jpg"/><Relationship Id="rId10" Type="http://schemas.openxmlformats.org/officeDocument/2006/relationships/hyperlink" Target="https://commons.wikimedia.org/wiki/User:BruceBlaus" TargetMode="External"/><Relationship Id="rId4" Type="http://schemas.openxmlformats.org/officeDocument/2006/relationships/image" Target="../media/image9.PNG"/><Relationship Id="rId9" Type="http://schemas.openxmlformats.org/officeDocument/2006/relationships/hyperlink" Target="https://anatomytool.org/content/blausen-abdominal-and-thoracic-organs-english-labels" TargetMode="External"/><Relationship Id="rId14" Type="http://schemas.openxmlformats.org/officeDocument/2006/relationships/hyperlink" Target="https://creativecommons.org/licenses/by-nc-sa/4.0/" TargetMode="Externa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3.png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613-dermatomes-english-labels" TargetMode="External"/><Relationship Id="rId4" Type="http://schemas.openxmlformats.org/officeDocument/2006/relationships/image" Target="../media/image14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openclipart.org/detail/312341/injured-finger" TargetMode="External"/><Relationship Id="rId4" Type="http://schemas.openxmlformats.org/officeDocument/2006/relationships/image" Target="../media/image1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openclipart.org/detail/154747/heart-attack" TargetMode="External"/><Relationship Id="rId4" Type="http://schemas.openxmlformats.org/officeDocument/2006/relationships/image" Target="../media/image17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2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1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18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4.png"/><Relationship Id="rId10" Type="http://schemas.openxmlformats.org/officeDocument/2006/relationships/hyperlink" Target="https://anatomytool.org/content/servier-drawing-vertebral-column-anterior-view-no-labels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freesvg.org/fire-and-flames-remixes" TargetMode="External"/><Relationship Id="rId14" Type="http://schemas.openxmlformats.org/officeDocument/2006/relationships/image" Target="../media/image3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hyperlink" Target="https://oli.cmu.edu/jcourse/lms/students/syllabus.do?section=0476f4380a0001dc2b3a7522089b2c14" TargetMode="External"/><Relationship Id="rId13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anatomytool.org/content/branches-abdominal-aorta-english-labels-0" TargetMode="External"/><Relationship Id="rId12" Type="http://schemas.openxmlformats.org/officeDocument/2006/relationships/hyperlink" Target="https://smart.servier.com/" TargetMode="Externa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hyperlink" Target="https://anatomytool.org/content/servier-drawing-overview-digestive-tract-no-labels" TargetMode="External"/><Relationship Id="rId5" Type="http://schemas.openxmlformats.org/officeDocument/2006/relationships/image" Target="../media/image4.png"/><Relationship Id="rId15" Type="http://schemas.openxmlformats.org/officeDocument/2006/relationships/image" Target="../media/image20.jpeg"/><Relationship Id="rId10" Type="http://schemas.openxmlformats.org/officeDocument/2006/relationships/hyperlink" Target="https://pixabay.com/vectors/intestines-bowel-guts-intestinal-293929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creativecommons.org/licenses/by-nc-sa/4.0/" TargetMode="External"/><Relationship Id="rId14" Type="http://schemas.openxmlformats.org/officeDocument/2006/relationships/hyperlink" Target="https://anatomytool.org/content/servier-drawing-vertebral-column-anterior-view-no-labels" TargetMode="Externa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hyperlink" Target="https://oli.cmu.edu/jcourse/lms/students/syllabus.do?section=0476f4380a0001dc2b3a7522089b2c14" TargetMode="External"/><Relationship Id="rId13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anatomytool.org/content/branches-abdominal-aorta-english-labels-0" TargetMode="External"/><Relationship Id="rId12" Type="http://schemas.openxmlformats.org/officeDocument/2006/relationships/hyperlink" Target="https://smart.servier.com/" TargetMode="Externa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hyperlink" Target="https://anatomytool.org/content/servier-drawing-overview-digestive-tract-no-labels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pixabay.com/vectors/intestines-bowel-guts-intestinal-293929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creativecommons.org/licenses/by-nc-sa/4.0/" TargetMode="External"/><Relationship Id="rId14" Type="http://schemas.openxmlformats.org/officeDocument/2006/relationships/hyperlink" Target="https://anatomytool.org/content/servier-drawing-vertebral-column-anterior-view-no-labels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613-dermatomes-english-labels" TargetMode="External"/><Relationship Id="rId4" Type="http://schemas.openxmlformats.org/officeDocument/2006/relationships/image" Target="../media/image14.jp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-nc-sa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www.lumc.nl/org/anatomie-embryologie/medewerkers/902201059122533?setlanguage=English&amp;setcountry=en" TargetMode="External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nl.linkedin.com/in/ron-slagter-2905a95" TargetMode="External"/><Relationship Id="rId5" Type="http://schemas.openxmlformats.org/officeDocument/2006/relationships/hyperlink" Target="https://anatomytool.org/content/slagter-drawing-appendicitis-pain-route-and-referred-pain-no-labels" TargetMode="External"/><Relationship Id="rId4" Type="http://schemas.openxmlformats.org/officeDocument/2006/relationships/image" Target="../media/image1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.png"/><Relationship Id="rId7" Type="http://schemas.openxmlformats.org/officeDocument/2006/relationships/image" Target="../media/image6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18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2.png"/><Relationship Id="rId10" Type="http://schemas.openxmlformats.org/officeDocument/2006/relationships/hyperlink" Target="https://anatomytool.org/content/servier-drawing-vertebral-column-anterior-view-no-labels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freesvg.org/fire-and-flames-remixes" TargetMode="External"/><Relationship Id="rId1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3.png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12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3.png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12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613-dermatomes-english-labels" TargetMode="External"/><Relationship Id="rId4" Type="http://schemas.openxmlformats.org/officeDocument/2006/relationships/image" Target="../media/image14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jpg"/><Relationship Id="rId5" Type="http://schemas.openxmlformats.org/officeDocument/2006/relationships/hyperlink" Target="https://creativecommons.org/licenses/by/4.0/" TargetMode="External"/><Relationship Id="rId4" Type="http://schemas.openxmlformats.org/officeDocument/2006/relationships/hyperlink" Target="https://anatomytool.org/content/cenveo-drawing-location-gallbladder-english-labels" TargetMode="Externa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.png"/><Relationship Id="rId7" Type="http://schemas.openxmlformats.org/officeDocument/2006/relationships/image" Target="../media/image6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18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2.png"/><Relationship Id="rId10" Type="http://schemas.openxmlformats.org/officeDocument/2006/relationships/hyperlink" Target="https://anatomytool.org/content/servier-drawing-vertebral-column-anterior-view-no-labels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freesvg.org/fire-and-flames-remixes" TargetMode="External"/><Relationship Id="rId14" Type="http://schemas.openxmlformats.org/officeDocument/2006/relationships/image" Target="../media/image4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3.png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12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3.png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1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613-dermatomes-english-labels" TargetMode="External"/><Relationship Id="rId4" Type="http://schemas.openxmlformats.org/officeDocument/2006/relationships/image" Target="../media/image14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4.jp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penstax.org/" TargetMode="External"/><Relationship Id="rId4" Type="http://schemas.openxmlformats.org/officeDocument/2006/relationships/hyperlink" Target="https://anatomytool.org/content/openstax-anatphys-fig1613-dermatomes-english-labels" TargetMode="Externa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-nc-sa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www.lumc.nl/org/anatomie-embryologie/medewerkers/902201059122533?setlanguage=English&amp;setcountry=en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lagter-drawing-appendicitis-pain-route-and-referred-pain-no-labels" TargetMode="External"/><Relationship Id="rId9" Type="http://schemas.openxmlformats.org/officeDocument/2006/relationships/image" Target="../media/image24.w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.png"/><Relationship Id="rId7" Type="http://schemas.openxmlformats.org/officeDocument/2006/relationships/image" Target="../media/image6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hyperlink" Target="https://nl.linkedin.com/in/ron-slagter-2905a95" TargetMode="External"/><Relationship Id="rId13" Type="http://schemas.openxmlformats.org/officeDocument/2006/relationships/image" Target="../media/image1.png"/><Relationship Id="rId18" Type="http://schemas.openxmlformats.org/officeDocument/2006/relationships/image" Target="../media/image24.wmf"/><Relationship Id="rId3" Type="http://schemas.openxmlformats.org/officeDocument/2006/relationships/hyperlink" Target="https://anatomytool.org/content/branches-abdominal-aorta-english-labels-0" TargetMode="External"/><Relationship Id="rId7" Type="http://schemas.openxmlformats.org/officeDocument/2006/relationships/hyperlink" Target="https://anatomytool.org/content/slagter-drawing-female-pelvis-sagittal-section-no-labels" TargetMode="External"/><Relationship Id="rId12" Type="http://schemas.openxmlformats.org/officeDocument/2006/relationships/hyperlink" Target="https://creativecommons.org/licenses/by/4.0/" TargetMode="External"/><Relationship Id="rId17" Type="http://schemas.openxmlformats.org/officeDocument/2006/relationships/oleObject" Target="../embeddings/oleObject2.bin"/><Relationship Id="rId2" Type="http://schemas.openxmlformats.org/officeDocument/2006/relationships/image" Target="../media/image18.png"/><Relationship Id="rId16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pixabay.com/vectors/intestines-bowel-guts-intestinal-293929/" TargetMode="External"/><Relationship Id="rId11" Type="http://schemas.openxmlformats.org/officeDocument/2006/relationships/hyperlink" Target="https://smart.servier.com/" TargetMode="External"/><Relationship Id="rId5" Type="http://schemas.openxmlformats.org/officeDocument/2006/relationships/hyperlink" Target="https://creativecommons.org/licenses/by-nc-sa/4.0/" TargetMode="External"/><Relationship Id="rId15" Type="http://schemas.openxmlformats.org/officeDocument/2006/relationships/image" Target="../media/image3.png"/><Relationship Id="rId10" Type="http://schemas.openxmlformats.org/officeDocument/2006/relationships/hyperlink" Target="https://anatomytool.org/content/servier-drawing-vertebral-column-anterior-view-no-labels" TargetMode="External"/><Relationship Id="rId4" Type="http://schemas.openxmlformats.org/officeDocument/2006/relationships/hyperlink" Target="https://oli.cmu.edu/jcourse/lms/students/syllabus.do?section=0476f4380a0001dc2b3a7522089b2c14" TargetMode="External"/><Relationship Id="rId9" Type="http://schemas.openxmlformats.org/officeDocument/2006/relationships/hyperlink" Target="https://freesvg.org/fire-and-flames-remixes" TargetMode="External"/><Relationship Id="rId14" Type="http://schemas.openxmlformats.org/officeDocument/2006/relationships/image" Target="../media/image2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hyperlink" Target="https://anatomytool.org/content/servier-drawing-vertebral-column-anterior-view-no-labels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nl.linkedin.com/in/ron-slagter-2905a95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22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4.wmf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lagter-drawing-female-pelvis-sagittal-section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oleObject" Target="../embeddings/oleObject3.bin"/><Relationship Id="rId10" Type="http://schemas.openxmlformats.org/officeDocument/2006/relationships/hyperlink" Target="https://creativecommons.org/licenses/by/4.0/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smart.servier.com/" TargetMode="External"/><Relationship Id="rId14" Type="http://schemas.openxmlformats.org/officeDocument/2006/relationships/image" Target="../media/image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wmf"/><Relationship Id="rId3" Type="http://schemas.openxmlformats.org/officeDocument/2006/relationships/image" Target="../media/image1.png"/><Relationship Id="rId7" Type="http://schemas.openxmlformats.org/officeDocument/2006/relationships/oleObject" Target="../embeddings/oleObject4.bin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lagter-drawing-colon-and-rectum-anatomy-and-arteries-no-labels" TargetMode="Externa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hyperlink" Target="https://nl.linkedin.com/in/ron-slagter-2905a95" TargetMode="External"/><Relationship Id="rId13" Type="http://schemas.openxmlformats.org/officeDocument/2006/relationships/image" Target="../media/image2.png"/><Relationship Id="rId3" Type="http://schemas.openxmlformats.org/officeDocument/2006/relationships/image" Target="../media/image25.wmf"/><Relationship Id="rId7" Type="http://schemas.openxmlformats.org/officeDocument/2006/relationships/hyperlink" Target="https://anatomytool.org/content/slagter-drawing-colon-and-rectum-anatomy-and-arteries-no-labels" TargetMode="External"/><Relationship Id="rId12" Type="http://schemas.openxmlformats.org/officeDocument/2006/relationships/image" Target="../media/image1.png"/><Relationship Id="rId2" Type="http://schemas.openxmlformats.org/officeDocument/2006/relationships/oleObject" Target="../embeddings/oleObject5.bin"/><Relationship Id="rId16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creativecommons.org/licenses/by-nc-sa/4.0/" TargetMode="External"/><Relationship Id="rId11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li.cmu.edu/jcourse/lms/students/syllabus.do?section=0476f4380a0001dc2b3a7522089b2c14" TargetMode="External"/><Relationship Id="rId15" Type="http://schemas.openxmlformats.org/officeDocument/2006/relationships/image" Target="../media/image4.png"/><Relationship Id="rId10" Type="http://schemas.openxmlformats.org/officeDocument/2006/relationships/hyperlink" Target="https://smart.servier.com/" TargetMode="External"/><Relationship Id="rId4" Type="http://schemas.openxmlformats.org/officeDocument/2006/relationships/hyperlink" Target="https://anatomytool.org/content/branches-abdominal-aorta-english-labels-0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3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hyperlink" Target="https://nl.linkedin.com/in/ron-slagter-2905a95" TargetMode="External"/><Relationship Id="rId13" Type="http://schemas.openxmlformats.org/officeDocument/2006/relationships/image" Target="../media/image1.png"/><Relationship Id="rId3" Type="http://schemas.openxmlformats.org/officeDocument/2006/relationships/image" Target="../media/image25.wmf"/><Relationship Id="rId7" Type="http://schemas.openxmlformats.org/officeDocument/2006/relationships/hyperlink" Target="https://anatomytool.org/content/slagter-drawing-colon-and-rectum-anatomy-and-arteries-no-labels" TargetMode="External"/><Relationship Id="rId12" Type="http://schemas.openxmlformats.org/officeDocument/2006/relationships/image" Target="../media/image22.png"/><Relationship Id="rId2" Type="http://schemas.openxmlformats.org/officeDocument/2006/relationships/oleObject" Target="../embeddings/oleObject6.bin"/><Relationship Id="rId16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creativecommons.org/licenses/by-nc-sa/4.0/" TargetMode="External"/><Relationship Id="rId11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li.cmu.edu/jcourse/lms/students/syllabus.do?section=0476f4380a0001dc2b3a7522089b2c14" TargetMode="External"/><Relationship Id="rId15" Type="http://schemas.openxmlformats.org/officeDocument/2006/relationships/image" Target="../media/image3.png"/><Relationship Id="rId10" Type="http://schemas.openxmlformats.org/officeDocument/2006/relationships/hyperlink" Target="https://smart.servier.com/" TargetMode="External"/><Relationship Id="rId4" Type="http://schemas.openxmlformats.org/officeDocument/2006/relationships/hyperlink" Target="https://anatomytool.org/content/branches-abdominal-aorta-english-labels-0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2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.png"/><Relationship Id="rId7" Type="http://schemas.openxmlformats.org/officeDocument/2006/relationships/image" Target="../media/image6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hyperlink" Target="https://smart.servier.com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anatomytool.org/content/servier-drawing-vertebral-column-anterior-view-no-labels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4.wmf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nl.linkedin.com/in/ron-slagter-2905a95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anatomytool.org/content/slagter-drawing-female-pelvis-sagittal-section-no-labels" TargetMode="External"/><Relationship Id="rId15" Type="http://schemas.openxmlformats.org/officeDocument/2006/relationships/oleObject" Target="../embeddings/oleObject7.bin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creativecommons.org/licenses/by/4.0/" TargetMode="External"/><Relationship Id="rId14" Type="http://schemas.openxmlformats.org/officeDocument/2006/relationships/image" Target="../media/image26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hyperlink" Target="https://anatomytool.org/content/servier-drawing-vertebral-column-anterior-view-no-labels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nl.linkedin.com/in/ron-slagter-2905a95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22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4.wmf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lagter-drawing-female-pelvis-sagittal-section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oleObject" Target="../embeddings/oleObject7.bin"/><Relationship Id="rId10" Type="http://schemas.openxmlformats.org/officeDocument/2006/relationships/hyperlink" Target="https://creativecommons.org/licenses/by/4.0/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smart.servier.com/" TargetMode="External"/><Relationship Id="rId14" Type="http://schemas.openxmlformats.org/officeDocument/2006/relationships/image" Target="../media/image4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penstax.org/" TargetMode="External"/><Relationship Id="rId4" Type="http://schemas.openxmlformats.org/officeDocument/2006/relationships/hyperlink" Target="https://anatomytool.org/content/openstax-anatphys-fig153-sympathetic-connections-and-ganglia-english-labels" TargetMode="Externa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penstax.org/" TargetMode="External"/><Relationship Id="rId4" Type="http://schemas.openxmlformats.org/officeDocument/2006/relationships/hyperlink" Target="https://anatomytool.org/content/openstax-anatphys-fig153-sympathetic-connections-and-ganglia-english-labels" TargetMode="Externa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-nc-sa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www.lumc.nl/org/anatomie-embryologie/medewerkers/902201059122533?setlanguage=English&amp;setcountry=en" TargetMode="External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nl.linkedin.com/in/ron-slagter-2905a95" TargetMode="External"/><Relationship Id="rId5" Type="http://schemas.openxmlformats.org/officeDocument/2006/relationships/hyperlink" Target="https://anatomytool.org/content/slagter-drawing-appendicitis-pain-route-and-referred-pain-no-labels" TargetMode="External"/><Relationship Id="rId4" Type="http://schemas.openxmlformats.org/officeDocument/2006/relationships/image" Target="../media/image1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.bin"/><Relationship Id="rId3" Type="http://schemas.openxmlformats.org/officeDocument/2006/relationships/image" Target="../media/image2.png"/><Relationship Id="rId7" Type="http://schemas.openxmlformats.org/officeDocument/2006/relationships/hyperlink" Target="https://creativecommons.org/licenses/by-nc-sa/4.0/" TargetMode="External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www.lumc.nl/org/anatomie-embryologie/medewerkers/902201059122533?setlanguage=English&amp;setcountry=en" TargetMode="External"/><Relationship Id="rId5" Type="http://schemas.openxmlformats.org/officeDocument/2006/relationships/hyperlink" Target="https://nl.linkedin.com/in/ron-slagter-2905a95" TargetMode="External"/><Relationship Id="rId10" Type="http://schemas.openxmlformats.org/officeDocument/2006/relationships/image" Target="../media/image1.png"/><Relationship Id="rId4" Type="http://schemas.openxmlformats.org/officeDocument/2006/relationships/hyperlink" Target="https://anatomytool.org/content/slagter-drawing-appendicitis-pain-route-and-referred-pain-no-labels" TargetMode="External"/><Relationship Id="rId9" Type="http://schemas.openxmlformats.org/officeDocument/2006/relationships/image" Target="../media/image28.wm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penstax.org/" TargetMode="External"/><Relationship Id="rId4" Type="http://schemas.openxmlformats.org/officeDocument/2006/relationships/hyperlink" Target="https://anatomytool.org/content/openstax-anatphys-fig153-sympathetic-connections-and-ganglia-english-labels" TargetMode="Externa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penstax.org/" TargetMode="External"/><Relationship Id="rId4" Type="http://schemas.openxmlformats.org/officeDocument/2006/relationships/hyperlink" Target="https://anatomytool.org/content/openstax-anatphys-fig153-sympathetic-connections-and-ganglia-english-labels" TargetMode="Externa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hyperlink" Target="https://anatomytool.org/content/leiden-drawing-nociceptive-pathways-pelvis" TargetMode="External"/><Relationship Id="rId7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www.lumc.nl/org/anatomie-embryologie/medewerkers/902201059122533?setlanguage=English&amp;setcountry=en" TargetMode="External"/><Relationship Id="rId4" Type="http://schemas.openxmlformats.org/officeDocument/2006/relationships/hyperlink" Target="https://nl.linkedin.com/in/ron-slagter-2905a95" TargetMode="Externa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53-sympathetic-connections-and-ganglia-english-labels" TargetMode="External"/><Relationship Id="rId4" Type="http://schemas.openxmlformats.org/officeDocument/2006/relationships/image" Target="../media/image32.gi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53-sympathetic-connections-and-ganglia-english-labels" TargetMode="External"/><Relationship Id="rId4" Type="http://schemas.openxmlformats.org/officeDocument/2006/relationships/image" Target="../media/image1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hyperlink" Target="https://freesvg.org/fire-and-flames-remixes" TargetMode="External"/><Relationship Id="rId3" Type="http://schemas.openxmlformats.org/officeDocument/2006/relationships/image" Target="../media/image1.png"/><Relationship Id="rId7" Type="http://schemas.openxmlformats.org/officeDocument/2006/relationships/hyperlink" Target="https://openstax.org/details/books/anatomy-and-physiology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penstax.org/" TargetMode="External"/><Relationship Id="rId10" Type="http://schemas.openxmlformats.org/officeDocument/2006/relationships/image" Target="../media/image18.png"/><Relationship Id="rId4" Type="http://schemas.openxmlformats.org/officeDocument/2006/relationships/hyperlink" Target="https://anatomytool.org/content/openstax-anatphys-fig153-sympathetic-connections-and-ganglia-english-labels" TargetMode="External"/><Relationship Id="rId9" Type="http://schemas.openxmlformats.org/officeDocument/2006/relationships/image" Target="../media/image34.gif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2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53-sympathetic-connections-and-ganglia-english-labels" TargetMode="External"/><Relationship Id="rId4" Type="http://schemas.openxmlformats.org/officeDocument/2006/relationships/image" Target="../media/image1.png"/><Relationship Id="rId9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hyperlink" Target="https://anatomytool.org/content/servier-drawing-vertebral-column-anterior-view-no-labels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nl.linkedin.com/in/ron-slagter-2905a95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24.wmf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oleObject" Target="../embeddings/oleObject2.bin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lagter-drawing-female-pelvis-sagittal-section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36.png"/><Relationship Id="rId10" Type="http://schemas.openxmlformats.org/officeDocument/2006/relationships/hyperlink" Target="https://creativecommons.org/licenses/by/4.0/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smart.servier.com/" TargetMode="External"/><Relationship Id="rId14" Type="http://schemas.openxmlformats.org/officeDocument/2006/relationships/image" Target="../media/image4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hyperlink" Target="https://anatomytool.org/content/servier-drawing-vertebral-column-anterior-view-no-labels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nl.linkedin.com/in/ron-slagter-2905a95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24.wmf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oleObject" Target="../embeddings/oleObject3.bin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lagter-drawing-female-pelvis-sagittal-section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36.png"/><Relationship Id="rId10" Type="http://schemas.openxmlformats.org/officeDocument/2006/relationships/hyperlink" Target="https://creativecommons.org/licenses/by/4.0/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smart.servier.com/" TargetMode="External"/><Relationship Id="rId1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.png"/><Relationship Id="rId7" Type="http://schemas.openxmlformats.org/officeDocument/2006/relationships/image" Target="../media/image6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.png"/><Relationship Id="rId7" Type="http://schemas.openxmlformats.org/officeDocument/2006/relationships/image" Target="../media/image6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D367C5-BD43-41E4-99A5-6CE1158134A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2504013"/>
            <a:ext cx="10799763" cy="5326780"/>
          </a:xfrm>
          <a:solidFill>
            <a:srgbClr val="007CC2"/>
          </a:solidFill>
        </p:spPr>
        <p:txBody>
          <a:bodyPr anchor="ctr"/>
          <a:lstStyle/>
          <a:p>
            <a:r>
              <a:rPr lang="en-GB" b="1">
                <a:solidFill>
                  <a:schemeClr val="bg1"/>
                </a:solidFill>
              </a:rPr>
              <a:t>Pijn routes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en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klinische toepassingen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3412F48-AE8D-4689-95CE-0DA5F6F1DCB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49970" y="8219093"/>
            <a:ext cx="8099822" cy="3694036"/>
          </a:xfrm>
        </p:spPr>
        <p:txBody>
          <a:bodyPr/>
          <a:lstStyle/>
          <a:p>
            <a:r>
              <a:rPr lang="en-US" sz="3200">
                <a:solidFill>
                  <a:schemeClr val="bg1">
                    <a:lumMod val="75000"/>
                  </a:schemeClr>
                </a:solidFill>
              </a:rPr>
              <a:t>Paul Gobée, dept. Anatomy &amp; Embryology, LUMC </a:t>
            </a:r>
          </a:p>
          <a:p>
            <a:r>
              <a:rPr lang="en-US" sz="3200">
                <a:solidFill>
                  <a:schemeClr val="bg1">
                    <a:lumMod val="75000"/>
                  </a:schemeClr>
                </a:solidFill>
              </a:rPr>
              <a:t>license CC BY NC SA</a:t>
            </a:r>
          </a:p>
          <a:p>
            <a:endParaRPr lang="en-US" sz="3200">
              <a:solidFill>
                <a:schemeClr val="bg1">
                  <a:lumMod val="75000"/>
                </a:schemeClr>
              </a:solidFill>
            </a:endParaRPr>
          </a:p>
          <a:p>
            <a:endParaRPr lang="en-US" sz="3200">
              <a:solidFill>
                <a:schemeClr val="bg1">
                  <a:lumMod val="75000"/>
                </a:schemeClr>
              </a:solidFill>
            </a:endParaRPr>
          </a:p>
          <a:p>
            <a:r>
              <a:rPr lang="en-US" sz="2000">
                <a:solidFill>
                  <a:schemeClr val="bg1">
                    <a:lumMod val="75000"/>
                  </a:schemeClr>
                </a:solidFill>
              </a:rPr>
              <a:t>v3, Maart 2024</a:t>
            </a:r>
            <a:endParaRPr lang="en-US" sz="2000"/>
          </a:p>
        </p:txBody>
      </p:sp>
      <p:pic>
        <p:nvPicPr>
          <p:cNvPr id="4" name="CC icon">
            <a:extLst>
              <a:ext uri="{FF2B5EF4-FFF2-40B4-BE49-F238E27FC236}">
                <a16:creationId xmlns:a16="http://schemas.microsoft.com/office/drawing/2014/main" id="{33FEA687-4981-4A46-8103-F99E9DED72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8201" y="10066111"/>
            <a:ext cx="1943360" cy="679935"/>
          </a:xfrm>
          <a:prstGeom prst="rect">
            <a:avLst/>
          </a:prstGeom>
        </p:spPr>
      </p:pic>
      <p:pic>
        <p:nvPicPr>
          <p:cNvPr id="5" name="LUMC logo">
            <a:extLst>
              <a:ext uri="{FF2B5EF4-FFF2-40B4-BE49-F238E27FC236}">
                <a16:creationId xmlns:a16="http://schemas.microsoft.com/office/drawing/2014/main" id="{BCFFC3D8-F9EA-4E6F-86AB-E2E5AC069A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1139561" cy="11395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99923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Meelopend met …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sympathische/parasympathische zenuw</a:t>
            </a:r>
            <a:r>
              <a:rPr lang="en-GB"/>
              <a:t> </a:t>
            </a:r>
            <a:r>
              <a:rPr lang="en-GB" b="1">
                <a:solidFill>
                  <a:schemeClr val="bg1"/>
                </a:solidFill>
              </a:rPr>
              <a:t>maar prikkel verloopt in omgekeerde richting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9851495" y="9412738"/>
            <a:ext cx="9314796" cy="3198502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750289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Compiled image by Paul Gobée.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Brain icon: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https://www.maxpixel.net/Psychology-Idea-Brain-Think-Mind-6156745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 CC0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6E41B54-1B0C-44E0-B763-25B63F7A987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1951" y="4040048"/>
            <a:ext cx="2255860" cy="1993285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B75C0AB8-D853-40E3-9A55-7870E9C316AA}"/>
              </a:ext>
            </a:extLst>
          </p:cNvPr>
          <p:cNvGrpSpPr/>
          <p:nvPr/>
        </p:nvGrpSpPr>
        <p:grpSpPr>
          <a:xfrm>
            <a:off x="4713219" y="8281112"/>
            <a:ext cx="396830" cy="4585061"/>
            <a:chOff x="4883036" y="6204857"/>
            <a:chExt cx="396830" cy="4585061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A32C5EA3-A539-4153-BF09-7CC45CC701A7}"/>
                </a:ext>
              </a:extLst>
            </p:cNvPr>
            <p:cNvGrpSpPr/>
            <p:nvPr/>
          </p:nvGrpSpPr>
          <p:grpSpPr>
            <a:xfrm>
              <a:off x="4944292" y="7709010"/>
              <a:ext cx="274318" cy="3080908"/>
              <a:chOff x="4944292" y="7931081"/>
              <a:chExt cx="274318" cy="3080908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316F4F6F-66F4-478E-AA03-EDD8EED69F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1451" y="8003177"/>
                <a:ext cx="0" cy="3008812"/>
              </a:xfrm>
              <a:prstGeom prst="line">
                <a:avLst/>
              </a:prstGeom>
              <a:ln w="76200">
                <a:solidFill>
                  <a:srgbClr val="FF0000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C86B7A2D-9FD5-4ABC-9B5C-EE064E169F3F}"/>
                  </a:ext>
                </a:extLst>
              </p:cNvPr>
              <p:cNvSpPr/>
              <p:nvPr/>
            </p:nvSpPr>
            <p:spPr>
              <a:xfrm>
                <a:off x="4944292" y="7931081"/>
                <a:ext cx="274318" cy="27432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08DD53EB-558F-46C4-BEDE-DA2E78ADF1FB}"/>
                </a:ext>
              </a:extLst>
            </p:cNvPr>
            <p:cNvGrpSpPr/>
            <p:nvPr/>
          </p:nvGrpSpPr>
          <p:grpSpPr>
            <a:xfrm>
              <a:off x="4883036" y="6204857"/>
              <a:ext cx="396830" cy="1829419"/>
              <a:chOff x="4883036" y="6204857"/>
              <a:chExt cx="396830" cy="1829419"/>
            </a:xfrm>
          </p:grpSpPr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0F579F06-4212-447A-8E2D-7348000471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1451" y="6204857"/>
                <a:ext cx="0" cy="1445305"/>
              </a:xfrm>
              <a:prstGeom prst="line">
                <a:avLst/>
              </a:prstGeom>
              <a:ln w="762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" name="Arc 15">
                <a:extLst>
                  <a:ext uri="{FF2B5EF4-FFF2-40B4-BE49-F238E27FC236}">
                    <a16:creationId xmlns:a16="http://schemas.microsoft.com/office/drawing/2014/main" id="{11B3DA65-9546-43C2-9A41-11D9F53170FD}"/>
                  </a:ext>
                </a:extLst>
              </p:cNvPr>
              <p:cNvSpPr/>
              <p:nvPr/>
            </p:nvSpPr>
            <p:spPr>
              <a:xfrm rot="15562399">
                <a:off x="4877915" y="7632325"/>
                <a:ext cx="407072" cy="396830"/>
              </a:xfrm>
              <a:prstGeom prst="arc">
                <a:avLst>
                  <a:gd name="adj1" fmla="val 16200000"/>
                  <a:gd name="adj2" fmla="val 7161936"/>
                </a:avLst>
              </a:prstGeom>
              <a:ln w="762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721F7C66-18F7-4218-909E-C9DC29E1F614}"/>
              </a:ext>
            </a:extLst>
          </p:cNvPr>
          <p:cNvCxnSpPr>
            <a:cxnSpLocks/>
            <a:endCxn id="10" idx="2"/>
          </p:cNvCxnSpPr>
          <p:nvPr/>
        </p:nvCxnSpPr>
        <p:spPr>
          <a:xfrm flipV="1">
            <a:off x="5397294" y="6033333"/>
            <a:ext cx="2587" cy="6832840"/>
          </a:xfrm>
          <a:prstGeom prst="straightConnector1">
            <a:avLst/>
          </a:prstGeom>
          <a:ln w="76200">
            <a:solidFill>
              <a:srgbClr val="00B0F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ylinder 18">
            <a:extLst>
              <a:ext uri="{FF2B5EF4-FFF2-40B4-BE49-F238E27FC236}">
                <a16:creationId xmlns:a16="http://schemas.microsoft.com/office/drawing/2014/main" id="{CAC547CB-38AD-4071-8E96-05CDC2B5B057}"/>
              </a:ext>
            </a:extLst>
          </p:cNvPr>
          <p:cNvSpPr/>
          <p:nvPr/>
        </p:nvSpPr>
        <p:spPr>
          <a:xfrm>
            <a:off x="4671195" y="7337028"/>
            <a:ext cx="1012370" cy="1460693"/>
          </a:xfrm>
          <a:prstGeom prst="can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37B37022-7D87-40B0-9EF7-214A1AEF785A}"/>
              </a:ext>
            </a:extLst>
          </p:cNvPr>
          <p:cNvCxnSpPr>
            <a:cxnSpLocks/>
          </p:cNvCxnSpPr>
          <p:nvPr/>
        </p:nvCxnSpPr>
        <p:spPr>
          <a:xfrm flipV="1">
            <a:off x="5397294" y="6033333"/>
            <a:ext cx="0" cy="1451684"/>
          </a:xfrm>
          <a:prstGeom prst="straightConnector1">
            <a:avLst/>
          </a:prstGeom>
          <a:ln w="76200">
            <a:solidFill>
              <a:srgbClr val="00B0F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76B7464C-C818-47C5-808E-20F19C10FFE6}"/>
              </a:ext>
            </a:extLst>
          </p:cNvPr>
          <p:cNvCxnSpPr>
            <a:cxnSpLocks/>
          </p:cNvCxnSpPr>
          <p:nvPr/>
        </p:nvCxnSpPr>
        <p:spPr>
          <a:xfrm>
            <a:off x="5005250" y="6039712"/>
            <a:ext cx="0" cy="1445305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B5649143-3FC1-4002-B679-06EBDA8EE9ED}"/>
              </a:ext>
            </a:extLst>
          </p:cNvPr>
          <p:cNvCxnSpPr/>
          <p:nvPr/>
        </p:nvCxnSpPr>
        <p:spPr>
          <a:xfrm>
            <a:off x="5397294" y="6635931"/>
            <a:ext cx="167483" cy="0"/>
          </a:xfrm>
          <a:prstGeom prst="line">
            <a:avLst/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1A02A1F9-4A37-4ED2-A0B6-4F2A7AC42544}"/>
              </a:ext>
            </a:extLst>
          </p:cNvPr>
          <p:cNvSpPr/>
          <p:nvPr/>
        </p:nvSpPr>
        <p:spPr>
          <a:xfrm>
            <a:off x="5562191" y="6438822"/>
            <a:ext cx="310415" cy="400110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285EB5F-058B-4814-AEFF-7C4FBF17952A}"/>
              </a:ext>
            </a:extLst>
          </p:cNvPr>
          <p:cNvSpPr txBox="1"/>
          <p:nvPr/>
        </p:nvSpPr>
        <p:spPr>
          <a:xfrm>
            <a:off x="5242207" y="13252737"/>
            <a:ext cx="25712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GB" sz="2800" b="1">
                <a:solidFill>
                  <a:srgbClr val="00B0F0"/>
                </a:solidFill>
              </a:rPr>
              <a:t>Sensibele </a:t>
            </a:r>
          </a:p>
          <a:p>
            <a:pPr marL="0" indent="0">
              <a:buNone/>
            </a:pPr>
            <a:r>
              <a:rPr lang="en-GB" sz="2800" b="1">
                <a:solidFill>
                  <a:srgbClr val="00B0F0"/>
                </a:solidFill>
              </a:rPr>
              <a:t>vezel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1F2770A-63DC-4411-A96E-4E3002487DFF}"/>
              </a:ext>
            </a:extLst>
          </p:cNvPr>
          <p:cNvSpPr txBox="1"/>
          <p:nvPr/>
        </p:nvSpPr>
        <p:spPr>
          <a:xfrm>
            <a:off x="1857101" y="13226812"/>
            <a:ext cx="3211287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r">
              <a:buNone/>
            </a:pPr>
            <a:r>
              <a:rPr lang="en-GB" sz="2800" b="1">
                <a:solidFill>
                  <a:srgbClr val="002060"/>
                </a:solidFill>
              </a:rPr>
              <a:t>(Para)</a:t>
            </a:r>
            <a:r>
              <a:rPr lang="en-GB" sz="2800" b="1">
                <a:solidFill>
                  <a:srgbClr val="FF0000"/>
                </a:solidFill>
              </a:rPr>
              <a:t>Sympathische</a:t>
            </a:r>
          </a:p>
          <a:p>
            <a:pPr marL="0" indent="0" algn="r">
              <a:buNone/>
            </a:pPr>
            <a:r>
              <a:rPr lang="en-GB" sz="2800" b="1">
                <a:solidFill>
                  <a:srgbClr val="FF0000"/>
                </a:solidFill>
              </a:rPr>
              <a:t>vezel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4493047-4FC3-472A-A978-25ACC124483B}"/>
              </a:ext>
            </a:extLst>
          </p:cNvPr>
          <p:cNvSpPr txBox="1"/>
          <p:nvPr/>
        </p:nvSpPr>
        <p:spPr>
          <a:xfrm>
            <a:off x="6250839" y="7558241"/>
            <a:ext cx="25712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GB" sz="2800" b="1">
                <a:solidFill>
                  <a:schemeClr val="tx1">
                    <a:lumMod val="50000"/>
                    <a:lumOff val="50000"/>
                  </a:schemeClr>
                </a:solidFill>
              </a:rPr>
              <a:t>Samen in één zenuwbundel</a:t>
            </a:r>
          </a:p>
        </p:txBody>
      </p:sp>
    </p:spTree>
    <p:extLst>
      <p:ext uri="{BB962C8B-B14F-4D97-AF65-F5344CB8AC3E}">
        <p14:creationId xmlns:p14="http://schemas.microsoft.com/office/powerpoint/2010/main" val="377197128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Referred pain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3" y="4073003"/>
            <a:ext cx="9511859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Pijn vanuit ingewanden wordt ook op rompwand gevoeld doordat sensibele prikkel vanuit ingewanden op zelfde plek in ruggenmerg/ hersenen intreedt als sensibele prikkel vanuit rompwand. </a:t>
            </a:r>
            <a:endParaRPr lang="en-GB">
              <a:solidFill>
                <a:srgbClr val="FF0066"/>
              </a:solidFill>
            </a:endParaRP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C4A316F-95C2-404B-9D43-86B128342C1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7632" y="7063925"/>
            <a:ext cx="6678370" cy="579753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63AFAD-DDA9-486E-9E48-5A6475FE7F24}"/>
              </a:ext>
            </a:extLst>
          </p:cNvPr>
          <p:cNvSpPr txBox="1"/>
          <p:nvPr/>
        </p:nvSpPr>
        <p:spPr>
          <a:xfrm>
            <a:off x="1982252" y="14561661"/>
            <a:ext cx="6848239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.  Source: book 'Anatomy and Physiology',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https://openstax.org/details/books/anatomy-and-physiology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.</a:t>
            </a:r>
          </a:p>
          <a:p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"Blausen - Abdominal and Thoracic Organs - English labels"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Bruce Blaus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BY-SA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. Source: "Wikimedia Commons: category: Images from Blausen Medical Communications"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https://commons.wikimedia.org/wiki/Category:Images_from_Blausen_Medical_Communications</a:t>
            </a:r>
            <a:endParaRPr lang="en-US" sz="700">
              <a:solidFill>
                <a:schemeClr val="bg1">
                  <a:lumMod val="75000"/>
                </a:schemeClr>
              </a:solidFill>
            </a:endParaRPr>
          </a:p>
          <a:p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Visible and palpable surface anatomy thorax and abdomen - no labels"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 by Ron Slagter, license: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700">
              <a:solidFill>
                <a:schemeClr val="bg1">
                  <a:lumMod val="75000"/>
                </a:schemeClr>
              </a:solidFill>
            </a:endParaRPr>
          </a:p>
          <a:p>
            <a:endParaRPr lang="en-US" sz="7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3BDA001-9823-810A-D836-C27BB54B7675}"/>
              </a:ext>
            </a:extLst>
          </p:cNvPr>
          <p:cNvSpPr txBox="1"/>
          <p:nvPr/>
        </p:nvSpPr>
        <p:spPr>
          <a:xfrm>
            <a:off x="2002475" y="12546459"/>
            <a:ext cx="35231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vanaf ingewanden</a:t>
            </a:r>
            <a:endParaRPr lang="en-US" sz="3200" b="1">
              <a:solidFill>
                <a:srgbClr val="C00000"/>
              </a:solidFill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7CD9BF38-B3FC-BCD6-5DF3-848981980ED0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54" t="26837" r="7452" b="17448"/>
          <a:stretch/>
        </p:blipFill>
        <p:spPr>
          <a:xfrm>
            <a:off x="8712924" y="12840789"/>
            <a:ext cx="1397727" cy="129789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53CC3983-B93A-8A54-B6D7-278594C52F1F}"/>
              </a:ext>
            </a:extLst>
          </p:cNvPr>
          <p:cNvSpPr txBox="1"/>
          <p:nvPr/>
        </p:nvSpPr>
        <p:spPr>
          <a:xfrm>
            <a:off x="8034296" y="11719144"/>
            <a:ext cx="256952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vanaf rompwand</a:t>
            </a:r>
            <a:endParaRPr lang="en-US" sz="3200" b="1">
              <a:solidFill>
                <a:srgbClr val="7030A0"/>
              </a:solidFill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CA9D2467-8579-E934-4AAD-CB8FB364EC45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703" y="11676742"/>
            <a:ext cx="1449978" cy="2899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520260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95788" y="13876943"/>
            <a:ext cx="6490661" cy="1435571"/>
            <a:chOff x="4278776" y="13501083"/>
            <a:chExt cx="6490661" cy="143557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0607ED5-8F5E-4121-9090-1E1E3C88C3F9}"/>
              </a:ext>
            </a:extLst>
          </p:cNvPr>
          <p:cNvSpPr/>
          <p:nvPr/>
        </p:nvSpPr>
        <p:spPr>
          <a:xfrm>
            <a:off x="4846320" y="4754880"/>
            <a:ext cx="2141755" cy="4415246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36640" y="21999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06208266-24B9-4C11-8B24-0A01F50794FB}"/>
              </a:ext>
            </a:extLst>
          </p:cNvPr>
          <p:cNvSpPr/>
          <p:nvPr/>
        </p:nvSpPr>
        <p:spPr>
          <a:xfrm>
            <a:off x="6563344" y="4817236"/>
            <a:ext cx="123567" cy="41190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567" h="41190">
                <a:moveTo>
                  <a:pt x="0" y="0"/>
                </a:moveTo>
                <a:lnTo>
                  <a:pt x="123567" y="41190"/>
                </a:ln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1432E25A-5EDE-4D83-9647-B9DB39D79724}"/>
              </a:ext>
            </a:extLst>
          </p:cNvPr>
          <p:cNvSpPr txBox="1"/>
          <p:nvPr/>
        </p:nvSpPr>
        <p:spPr>
          <a:xfrm>
            <a:off x="1875230" y="600088"/>
            <a:ext cx="48935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Referred pain</a:t>
            </a:r>
            <a:endParaRPr lang="en-US" sz="3200" b="1">
              <a:solidFill>
                <a:srgbClr val="7030A0"/>
              </a:solidFill>
            </a:endParaRPr>
          </a:p>
        </p:txBody>
      </p:sp>
      <p:grpSp>
        <p:nvGrpSpPr>
          <p:cNvPr id="492" name="Labels">
            <a:extLst>
              <a:ext uri="{FF2B5EF4-FFF2-40B4-BE49-F238E27FC236}">
                <a16:creationId xmlns:a16="http://schemas.microsoft.com/office/drawing/2014/main" id="{E614F07A-7D75-4353-800D-9000D1A13F03}"/>
              </a:ext>
            </a:extLst>
          </p:cNvPr>
          <p:cNvGrpSpPr/>
          <p:nvPr/>
        </p:nvGrpSpPr>
        <p:grpSpPr>
          <a:xfrm>
            <a:off x="624658" y="1215507"/>
            <a:ext cx="9969622" cy="9889857"/>
            <a:chOff x="624658" y="1215507"/>
            <a:chExt cx="9969622" cy="9889857"/>
          </a:xfrm>
        </p:grpSpPr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2121A31A-1FDD-441D-93EB-A9551E6CE19D}"/>
                </a:ext>
              </a:extLst>
            </p:cNvPr>
            <p:cNvSpPr txBox="1"/>
            <p:nvPr/>
          </p:nvSpPr>
          <p:spPr>
            <a:xfrm>
              <a:off x="1092430" y="2583852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F672D694-0AE7-4109-A462-40BCE4439657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A7D379E-C637-4C90-A473-395C5A27F58C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07704AC4-F3DB-4EAD-AEC2-C8871E0D02D2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19A4EE23-DED8-436B-993E-5737870EB24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BF0AED49-BDDA-4B61-AEE6-F0B79EF52F25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5651FB45-CC8E-409B-942C-40B7D5630450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DFA2EE4-1983-4001-A2AA-BE19635407C7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EA76D075-34A6-403B-8DD1-BB023E1182C8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EAC8DF9B-E5E7-4B42-9134-F5A30D292AE2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457CAEF-E216-4AC7-8810-178DE07C2B12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32C67F5-F099-1626-EE71-2B4B74439C42}"/>
              </a:ext>
            </a:extLst>
          </p:cNvPr>
          <p:cNvSpPr/>
          <p:nvPr/>
        </p:nvSpPr>
        <p:spPr>
          <a:xfrm rot="21100914">
            <a:off x="4035937" y="4545209"/>
            <a:ext cx="2092808" cy="320892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2367090 w 2367090"/>
              <a:gd name="connsiteY0" fmla="*/ 320892 h 320892"/>
              <a:gd name="connsiteX1" fmla="*/ 1016086 w 2367090"/>
              <a:gd name="connsiteY1" fmla="*/ 2608 h 320892"/>
              <a:gd name="connsiteX2" fmla="*/ 0 w 2367090"/>
              <a:gd name="connsiteY2" fmla="*/ 120191 h 320892"/>
              <a:gd name="connsiteX0" fmla="*/ 2367090 w 2367090"/>
              <a:gd name="connsiteY0" fmla="*/ 320892 h 320892"/>
              <a:gd name="connsiteX1" fmla="*/ 1016086 w 2367090"/>
              <a:gd name="connsiteY1" fmla="*/ 2608 h 320892"/>
              <a:gd name="connsiteX2" fmla="*/ 0 w 2367090"/>
              <a:gd name="connsiteY2" fmla="*/ 120191 h 320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67090" h="320892">
                <a:moveTo>
                  <a:pt x="2367090" y="320892"/>
                </a:moveTo>
                <a:cubicBezTo>
                  <a:pt x="2069929" y="163836"/>
                  <a:pt x="1399966" y="15701"/>
                  <a:pt x="1016086" y="2608"/>
                </a:cubicBezTo>
                <a:cubicBezTo>
                  <a:pt x="577740" y="-8390"/>
                  <a:pt x="300872" y="12568"/>
                  <a:pt x="0" y="120191"/>
                </a:cubicBezTo>
              </a:path>
            </a:pathLst>
          </a:custGeom>
          <a:noFill/>
          <a:ln w="8890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7AE7DF6F-7EC3-7C40-6AC5-F19A0DAAC044}"/>
              </a:ext>
            </a:extLst>
          </p:cNvPr>
          <p:cNvSpPr txBox="1"/>
          <p:nvPr/>
        </p:nvSpPr>
        <p:spPr>
          <a:xfrm>
            <a:off x="3831277" y="9058676"/>
            <a:ext cx="135467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Pijn bron</a:t>
            </a:r>
            <a:endParaRPr lang="en-US" sz="3200" b="1">
              <a:solidFill>
                <a:srgbClr val="C00000"/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998F71F8-AEE3-54D5-8D8B-EE7603EECE5A}"/>
              </a:ext>
            </a:extLst>
          </p:cNvPr>
          <p:cNvSpPr txBox="1"/>
          <p:nvPr/>
        </p:nvSpPr>
        <p:spPr>
          <a:xfrm>
            <a:off x="287383" y="3750803"/>
            <a:ext cx="3592286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Ook pijn waargenomen in dermatoom dat op zelfde segment uitkomt </a:t>
            </a:r>
            <a:endParaRPr lang="en-US" sz="3200" b="1">
              <a:solidFill>
                <a:srgbClr val="7030A0"/>
              </a:solidFill>
            </a:endParaRPr>
          </a:p>
        </p:txBody>
      </p:sp>
      <p:sp>
        <p:nvSpPr>
          <p:cNvPr id="461" name="Lightning Bolt 460">
            <a:extLst>
              <a:ext uri="{FF2B5EF4-FFF2-40B4-BE49-F238E27FC236}">
                <a16:creationId xmlns:a16="http://schemas.microsoft.com/office/drawing/2014/main" id="{E2E8B5D8-7974-C53A-9BD5-2E79D446CD11}"/>
              </a:ext>
            </a:extLst>
          </p:cNvPr>
          <p:cNvSpPr/>
          <p:nvPr/>
        </p:nvSpPr>
        <p:spPr>
          <a:xfrm flipH="1">
            <a:off x="3056709" y="9039497"/>
            <a:ext cx="940526" cy="1084217"/>
          </a:xfrm>
          <a:prstGeom prst="lightningBolt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0" name="Lightning Bolt 469">
            <a:extLst>
              <a:ext uri="{FF2B5EF4-FFF2-40B4-BE49-F238E27FC236}">
                <a16:creationId xmlns:a16="http://schemas.microsoft.com/office/drawing/2014/main" id="{F899AF3F-8CE4-A5C9-BC44-C3566B7CCAA7}"/>
              </a:ext>
            </a:extLst>
          </p:cNvPr>
          <p:cNvSpPr/>
          <p:nvPr/>
        </p:nvSpPr>
        <p:spPr>
          <a:xfrm flipH="1">
            <a:off x="269967" y="5795553"/>
            <a:ext cx="940526" cy="1084217"/>
          </a:xfrm>
          <a:prstGeom prst="lightningBolt">
            <a:avLst/>
          </a:prstGeom>
          <a:solidFill>
            <a:srgbClr val="7030A0">
              <a:alpha val="30196"/>
            </a:srgb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5551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Dermatomen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Gebieden waar referred pain wordt waargenomen, naar segment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2313" y="14308862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A12E532-9027-48F7-9ADC-AF892761C4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370" y="3922482"/>
            <a:ext cx="5935125" cy="108906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0C33649-8BD8-4DF3-A6F1-9155ACD19B0A}"/>
              </a:ext>
            </a:extLst>
          </p:cNvPr>
          <p:cNvSpPr txBox="1"/>
          <p:nvPr/>
        </p:nvSpPr>
        <p:spPr>
          <a:xfrm>
            <a:off x="1311206" y="14834723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fig.16.13 - Dermatomes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credit: modification of work by Mikael Häggström. Source: book 'Anatomy and Physiology', https://openstax.org/details/books/anatomy-and-physiology.</a:t>
            </a:r>
          </a:p>
        </p:txBody>
      </p:sp>
    </p:spTree>
    <p:extLst>
      <p:ext uri="{BB962C8B-B14F-4D97-AF65-F5344CB8AC3E}">
        <p14:creationId xmlns:p14="http://schemas.microsoft.com/office/powerpoint/2010/main" val="1473652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Segmentale representatie buikorganen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2313" y="14308862"/>
            <a:ext cx="1010981" cy="35371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0C3BC0B-8DD8-40D0-9281-1F5083AAC3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720" y="3771960"/>
            <a:ext cx="8241934" cy="114681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142311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Algemene principes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endParaRPr lang="en-GB"/>
          </a:p>
          <a:p>
            <a:r>
              <a:rPr lang="en-GB"/>
              <a:t>Somatische pijn vs. Viscerale pijn</a:t>
            </a:r>
            <a:br>
              <a:rPr lang="en-GB"/>
            </a:br>
            <a:endParaRPr lang="en-GB"/>
          </a:p>
          <a:p>
            <a:r>
              <a:rPr lang="en-GB"/>
              <a:t>Viscerale pijn:</a:t>
            </a:r>
          </a:p>
          <a:p>
            <a:pPr marL="539999" lvl="1" indent="0">
              <a:buNone/>
            </a:pPr>
            <a:endParaRPr lang="en-GB"/>
          </a:p>
          <a:p>
            <a:pPr lvl="1"/>
            <a:r>
              <a:rPr lang="en-GB"/>
              <a:t>boven en onder de pijnlijn</a:t>
            </a:r>
            <a:br>
              <a:rPr lang="en-GB"/>
            </a:br>
            <a:endParaRPr lang="en-GB"/>
          </a:p>
          <a:p>
            <a:pPr lvl="1"/>
            <a:r>
              <a:rPr lang="en-GB"/>
              <a:t>meelopend met autonome zenuwen, maar prikkel verloopt in omgekeerde richting</a:t>
            </a:r>
            <a:br>
              <a:rPr lang="en-GB"/>
            </a:br>
            <a:endParaRPr lang="en-GB"/>
          </a:p>
          <a:p>
            <a:pPr lvl="1"/>
            <a:r>
              <a:rPr lang="en-GB"/>
              <a:t>referred pain</a:t>
            </a:r>
            <a:br>
              <a:rPr lang="en-GB"/>
            </a:br>
            <a:endParaRPr lang="en-GB"/>
          </a:p>
          <a:p>
            <a:r>
              <a:rPr lang="en-GB">
                <a:solidFill>
                  <a:srgbClr val="FF0066"/>
                </a:solidFill>
              </a:rPr>
              <a:t>3 pijn routes</a:t>
            </a:r>
          </a:p>
          <a:p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657935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pijn routes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Vanaf rompwand en ledematen (</a:t>
            </a:r>
            <a:r>
              <a:rPr lang="en-GB" b="1">
                <a:solidFill>
                  <a:srgbClr val="FF0066"/>
                </a:solidFill>
              </a:rPr>
              <a:t>somatisch</a:t>
            </a:r>
            <a:r>
              <a:rPr lang="en-GB" b="1"/>
              <a:t>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Via 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</a:t>
            </a:r>
            <a:r>
              <a:rPr lang="en-GB" b="1">
                <a:solidFill>
                  <a:srgbClr val="FF0066"/>
                </a:solidFill>
              </a:rPr>
              <a:t>visceraal</a:t>
            </a:r>
            <a:r>
              <a:rPr lang="en-GB" b="1"/>
              <a:t>), </a:t>
            </a:r>
            <a:r>
              <a:rPr lang="en-GB" b="1" i="1">
                <a:solidFill>
                  <a:srgbClr val="FF0066"/>
                </a:solidFill>
              </a:rPr>
              <a:t>boven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/>
              <a:t>Meelopend met sympathische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</a:t>
            </a:r>
            <a:r>
              <a:rPr lang="en-GB" b="1">
                <a:solidFill>
                  <a:srgbClr val="FF0066"/>
                </a:solidFill>
              </a:rPr>
              <a:t>visceraal</a:t>
            </a:r>
            <a:r>
              <a:rPr lang="en-GB" b="1"/>
              <a:t>), </a:t>
            </a:r>
            <a:r>
              <a:rPr lang="en-GB" b="1" i="1">
                <a:solidFill>
                  <a:srgbClr val="FF0066"/>
                </a:solidFill>
              </a:rPr>
              <a:t>onder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/>
              <a:t>Meelopend met parasympathische zenuwen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500596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Klinische voorbeelden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FC17276-89E6-592B-309C-F46ED3C864C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445238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pijn routes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>
                <a:solidFill>
                  <a:srgbClr val="FF0066"/>
                </a:solidFill>
              </a:rPr>
              <a:t>Vanaf rompwand en ledematen (somatisch)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rgbClr val="FF0066"/>
                </a:solidFill>
              </a:rPr>
              <a:t>Via 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(visceraal), </a:t>
            </a:r>
            <a:r>
              <a:rPr lang="en-GB" b="1" i="1"/>
              <a:t>boven</a:t>
            </a:r>
            <a:r>
              <a:rPr lang="en-GB" b="1"/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/>
              <a:t>Meelopend met sympathische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(visceraal), </a:t>
            </a:r>
            <a:r>
              <a:rPr lang="en-GB" b="1" i="1"/>
              <a:t>onder</a:t>
            </a:r>
            <a:r>
              <a:rPr lang="en-GB" b="1"/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/>
              <a:t>Meelopend met parasympathische zenuwen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36127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Uitwendige wond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of trauma ledematen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3C780E8-0F5E-D1C8-2B89-6B77C49947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0107" y="5643155"/>
            <a:ext cx="5436273" cy="515616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1D3523E-A6C0-8FA5-5985-FC36348C57AD}"/>
              </a:ext>
            </a:extLst>
          </p:cNvPr>
          <p:cNvSpPr txBox="1"/>
          <p:nvPr/>
        </p:nvSpPr>
        <p:spPr>
          <a:xfrm>
            <a:off x="3657487" y="14477835"/>
            <a:ext cx="431085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u="sng">
                <a:solidFill>
                  <a:schemeClr val="bg1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https://openclipart.org/detail/312341/injured-finger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,  By oksmith,  PD</a:t>
            </a:r>
            <a:endParaRPr lang="en-US" sz="1000">
              <a:solidFill>
                <a:schemeClr val="bg1">
                  <a:lumMod val="75000"/>
                </a:schemeClr>
              </a:solidFill>
              <a:effectLst/>
              <a:latin typeface="Arial" panose="020B0604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996795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Vooraf…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r>
              <a:rPr lang="en-GB"/>
              <a:t>Deze presentatie bouwt voort op het schema uit presentaties </a:t>
            </a:r>
            <a:r>
              <a:rPr lang="en-GB" i="1"/>
              <a:t>‘Autonome Zenuwstelsel Schematisch opgebouwd</a:t>
            </a:r>
            <a:r>
              <a:rPr lang="en-GB"/>
              <a:t>’ en ‘</a:t>
            </a:r>
            <a:r>
              <a:rPr lang="en-GB" i="1"/>
              <a:t>Autonome Zenuwstelsel Schematisch Sympathische&amp;parasymp routes</a:t>
            </a:r>
            <a:r>
              <a:rPr lang="en-GB"/>
              <a:t>’.</a:t>
            </a:r>
            <a:br>
              <a:rPr lang="en-GB"/>
            </a:br>
            <a:endParaRPr lang="en-GB"/>
          </a:p>
          <a:p>
            <a:r>
              <a:rPr lang="en-GB"/>
              <a:t>Het is aan te raden deze eerst te bestuderen.</a:t>
            </a:r>
          </a:p>
          <a:p>
            <a:endParaRPr lang="en-GB"/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704133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8480D9F-179A-584D-B206-B6233E863CFC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835435" y="11717127"/>
            <a:ext cx="9083954" cy="2205728"/>
            <a:chOff x="835435" y="11717127"/>
            <a:chExt cx="9083954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 hidden="1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835435" y="12466467"/>
              <a:ext cx="2116324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 albus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166021" y="1215507"/>
            <a:ext cx="10428259" cy="9889857"/>
            <a:chOff x="166021" y="1215507"/>
            <a:chExt cx="10428259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166021" y="7570811"/>
              <a:ext cx="38212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Plexus lumbalis (spinaal)</a:t>
              </a:r>
            </a:p>
            <a:p>
              <a:pPr algn="ctr"/>
              <a:r>
                <a:rPr lang="en-GB" sz="2000">
                  <a:solidFill>
                    <a:srgbClr val="00B0F0"/>
                  </a:solidFill>
                </a:rPr>
                <a:t>n.  iliohypogastricus, </a:t>
              </a:r>
            </a:p>
            <a:p>
              <a:pPr algn="ctr"/>
              <a:r>
                <a:rPr lang="en-GB" sz="2000">
                  <a:solidFill>
                    <a:srgbClr val="00B0F0"/>
                  </a:solidFill>
                </a:rPr>
                <a:t>n. ilioinguinalis, n. femoralis</a:t>
              </a:r>
              <a:r>
                <a:rPr lang="en-US" sz="2000">
                  <a:solidFill>
                    <a:srgbClr val="00B0F0"/>
                  </a:solidFill>
                </a:rPr>
                <a:t>, etc.</a:t>
              </a: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sacrales, plexus sacralis (spinaal)</a:t>
              </a:r>
              <a:endParaRPr lang="en-GB" sz="2000">
                <a:solidFill>
                  <a:srgbClr val="00B0F0"/>
                </a:solidFill>
              </a:endParaRPr>
            </a:p>
            <a:p>
              <a:pPr algn="ctr"/>
              <a:r>
                <a:rPr lang="en-GB" sz="2000">
                  <a:solidFill>
                    <a:srgbClr val="00B0F0"/>
                  </a:solidFill>
                </a:rPr>
                <a:t>n. ischiadicus, n. pudendus</a:t>
              </a:r>
              <a:endParaRPr lang="en-US" sz="200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Pijn van rompwand en ledematen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6" name="TextBox 455" hidden="1">
            <a:extLst>
              <a:ext uri="{FF2B5EF4-FFF2-40B4-BE49-F238E27FC236}">
                <a16:creationId xmlns:a16="http://schemas.microsoft.com/office/drawing/2014/main" id="{AA674C10-8C7C-493B-B065-E0311F244D34}"/>
              </a:ext>
            </a:extLst>
          </p:cNvPr>
          <p:cNvSpPr txBox="1"/>
          <p:nvPr/>
        </p:nvSpPr>
        <p:spPr>
          <a:xfrm>
            <a:off x="4040666" y="13007453"/>
            <a:ext cx="1792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>
                <a:solidFill>
                  <a:srgbClr val="00B0F0"/>
                </a:solidFill>
              </a:rPr>
              <a:t>Spinale zenuwen</a:t>
            </a:r>
            <a:endParaRPr lang="en-US" b="1">
              <a:solidFill>
                <a:srgbClr val="00B0F0"/>
              </a:solidFill>
            </a:endParaRPr>
          </a:p>
        </p:txBody>
      </p:sp>
      <p:sp>
        <p:nvSpPr>
          <p:cNvPr id="461" name="TextBox 460" hidden="1">
            <a:extLst>
              <a:ext uri="{FF2B5EF4-FFF2-40B4-BE49-F238E27FC236}">
                <a16:creationId xmlns:a16="http://schemas.microsoft.com/office/drawing/2014/main" id="{276EB330-7885-40C0-84CD-1A33D7198BFA}"/>
              </a:ext>
            </a:extLst>
          </p:cNvPr>
          <p:cNvSpPr txBox="1"/>
          <p:nvPr/>
        </p:nvSpPr>
        <p:spPr>
          <a:xfrm>
            <a:off x="681936" y="12915575"/>
            <a:ext cx="2495345" cy="4449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en-GB" b="1">
                <a:solidFill>
                  <a:schemeClr val="bg1">
                    <a:lumMod val="50000"/>
                  </a:schemeClr>
                </a:solidFill>
              </a:rPr>
              <a:t>Rami communicans griseus</a:t>
            </a:r>
            <a:endParaRPr lang="en-US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7" name="Freeform: Shape 476" hidden="1">
            <a:extLst>
              <a:ext uri="{FF2B5EF4-FFF2-40B4-BE49-F238E27FC236}">
                <a16:creationId xmlns:a16="http://schemas.microsoft.com/office/drawing/2014/main" id="{60A1841B-61ED-4CFC-ACA2-04C47650152B}"/>
              </a:ext>
            </a:extLst>
          </p:cNvPr>
          <p:cNvSpPr/>
          <p:nvPr/>
        </p:nvSpPr>
        <p:spPr>
          <a:xfrm>
            <a:off x="3108590" y="12926096"/>
            <a:ext cx="116780" cy="299039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288" h="10000">
                <a:moveTo>
                  <a:pt x="140288" y="0"/>
                </a:moveTo>
                <a:cubicBezTo>
                  <a:pt x="-33046" y="3333"/>
                  <a:pt x="-56379" y="5363"/>
                  <a:pt x="130288" y="10000"/>
                </a:cubicBezTo>
              </a:path>
            </a:pathLst>
          </a:custGeom>
          <a:noFill/>
          <a:ln w="38100">
            <a:solidFill>
              <a:schemeClr val="tx1">
                <a:lumMod val="50000"/>
                <a:lumOff val="50000"/>
              </a:schemeClr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89" name="Straight Arrow Connector 488" hidden="1">
            <a:extLst>
              <a:ext uri="{FF2B5EF4-FFF2-40B4-BE49-F238E27FC236}">
                <a16:creationId xmlns:a16="http://schemas.microsoft.com/office/drawing/2014/main" id="{5E45DD9E-028D-42DB-BFA0-9980CB38C7CB}"/>
              </a:ext>
            </a:extLst>
          </p:cNvPr>
          <p:cNvCxnSpPr>
            <a:cxnSpLocks/>
          </p:cNvCxnSpPr>
          <p:nvPr/>
        </p:nvCxnSpPr>
        <p:spPr>
          <a:xfrm>
            <a:off x="4782653" y="13360569"/>
            <a:ext cx="0" cy="256655"/>
          </a:xfrm>
          <a:prstGeom prst="straightConnector1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E3C9D19-8C2A-40EA-9259-6DF762CD3B12}"/>
              </a:ext>
            </a:extLst>
          </p:cNvPr>
          <p:cNvSpPr/>
          <p:nvPr/>
        </p:nvSpPr>
        <p:spPr>
          <a:xfrm>
            <a:off x="4284569" y="3162586"/>
            <a:ext cx="2292198" cy="319046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92198" h="319046">
                <a:moveTo>
                  <a:pt x="2292198" y="319046"/>
                </a:moveTo>
                <a:cubicBezTo>
                  <a:pt x="1995037" y="161990"/>
                  <a:pt x="1325074" y="13855"/>
                  <a:pt x="941194" y="762"/>
                </a:cubicBezTo>
                <a:cubicBezTo>
                  <a:pt x="502848" y="-10236"/>
                  <a:pt x="300872" y="99614"/>
                  <a:pt x="0" y="207237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 hidden="1">
            <a:extLst>
              <a:ext uri="{FF2B5EF4-FFF2-40B4-BE49-F238E27FC236}">
                <a16:creationId xmlns:a16="http://schemas.microsoft.com/office/drawing/2014/main" id="{0E1C8919-0A3E-447A-9D8D-A7AD4A135B3E}"/>
              </a:ext>
            </a:extLst>
          </p:cNvPr>
          <p:cNvSpPr/>
          <p:nvPr/>
        </p:nvSpPr>
        <p:spPr>
          <a:xfrm>
            <a:off x="4314335" y="2877332"/>
            <a:ext cx="2291502" cy="736276"/>
          </a:xfrm>
          <a:custGeom>
            <a:avLst/>
            <a:gdLst>
              <a:gd name="connsiteX0" fmla="*/ 2287571 w 2311717"/>
              <a:gd name="connsiteY0" fmla="*/ 736276 h 736276"/>
              <a:gd name="connsiteX1" fmla="*/ 2296998 w 2311717"/>
              <a:gd name="connsiteY1" fmla="*/ 403196 h 736276"/>
              <a:gd name="connsiteX2" fmla="*/ 2114746 w 2311717"/>
              <a:gd name="connsiteY2" fmla="*/ 280647 h 736276"/>
              <a:gd name="connsiteX3" fmla="*/ 1458012 w 2311717"/>
              <a:gd name="connsiteY3" fmla="*/ 60689 h 736276"/>
              <a:gd name="connsiteX4" fmla="*/ 707010 w 2311717"/>
              <a:gd name="connsiteY4" fmla="*/ 10412 h 736276"/>
              <a:gd name="connsiteX5" fmla="*/ 0 w 2311717"/>
              <a:gd name="connsiteY5" fmla="*/ 230371 h 736276"/>
              <a:gd name="connsiteX0" fmla="*/ 2287571 w 2297623"/>
              <a:gd name="connsiteY0" fmla="*/ 736276 h 736276"/>
              <a:gd name="connsiteX1" fmla="*/ 2268718 w 2297623"/>
              <a:gd name="connsiteY1" fmla="*/ 437761 h 736276"/>
              <a:gd name="connsiteX2" fmla="*/ 2114746 w 2297623"/>
              <a:gd name="connsiteY2" fmla="*/ 280647 h 736276"/>
              <a:gd name="connsiteX3" fmla="*/ 1458012 w 2297623"/>
              <a:gd name="connsiteY3" fmla="*/ 60689 h 736276"/>
              <a:gd name="connsiteX4" fmla="*/ 707010 w 2297623"/>
              <a:gd name="connsiteY4" fmla="*/ 10412 h 736276"/>
              <a:gd name="connsiteX5" fmla="*/ 0 w 2297623"/>
              <a:gd name="connsiteY5" fmla="*/ 230371 h 736276"/>
              <a:gd name="connsiteX0" fmla="*/ 2287571 w 2297753"/>
              <a:gd name="connsiteY0" fmla="*/ 735624 h 735624"/>
              <a:gd name="connsiteX1" fmla="*/ 2268718 w 2297753"/>
              <a:gd name="connsiteY1" fmla="*/ 437109 h 735624"/>
              <a:gd name="connsiteX2" fmla="*/ 2111603 w 2297753"/>
              <a:gd name="connsiteY2" fmla="*/ 251715 h 735624"/>
              <a:gd name="connsiteX3" fmla="*/ 1458012 w 2297753"/>
              <a:gd name="connsiteY3" fmla="*/ 60037 h 735624"/>
              <a:gd name="connsiteX4" fmla="*/ 707010 w 2297753"/>
              <a:gd name="connsiteY4" fmla="*/ 9760 h 735624"/>
              <a:gd name="connsiteX5" fmla="*/ 0 w 2297753"/>
              <a:gd name="connsiteY5" fmla="*/ 229719 h 735624"/>
              <a:gd name="connsiteX0" fmla="*/ 2287571 w 2297753"/>
              <a:gd name="connsiteY0" fmla="*/ 735624 h 735624"/>
              <a:gd name="connsiteX1" fmla="*/ 2268718 w 2297753"/>
              <a:gd name="connsiteY1" fmla="*/ 437109 h 735624"/>
              <a:gd name="connsiteX2" fmla="*/ 2111603 w 2297753"/>
              <a:gd name="connsiteY2" fmla="*/ 251715 h 735624"/>
              <a:gd name="connsiteX3" fmla="*/ 1458012 w 2297753"/>
              <a:gd name="connsiteY3" fmla="*/ 60037 h 735624"/>
              <a:gd name="connsiteX4" fmla="*/ 707010 w 2297753"/>
              <a:gd name="connsiteY4" fmla="*/ 9760 h 735624"/>
              <a:gd name="connsiteX5" fmla="*/ 0 w 2297753"/>
              <a:gd name="connsiteY5" fmla="*/ 229719 h 735624"/>
              <a:gd name="connsiteX0" fmla="*/ 2287571 w 2299886"/>
              <a:gd name="connsiteY0" fmla="*/ 735624 h 735624"/>
              <a:gd name="connsiteX1" fmla="*/ 2275003 w 2299886"/>
              <a:gd name="connsiteY1" fmla="*/ 415113 h 735624"/>
              <a:gd name="connsiteX2" fmla="*/ 2111603 w 2299886"/>
              <a:gd name="connsiteY2" fmla="*/ 251715 h 735624"/>
              <a:gd name="connsiteX3" fmla="*/ 1458012 w 2299886"/>
              <a:gd name="connsiteY3" fmla="*/ 60037 h 735624"/>
              <a:gd name="connsiteX4" fmla="*/ 707010 w 2299886"/>
              <a:gd name="connsiteY4" fmla="*/ 9760 h 735624"/>
              <a:gd name="connsiteX5" fmla="*/ 0 w 2299886"/>
              <a:gd name="connsiteY5" fmla="*/ 229719 h 735624"/>
              <a:gd name="connsiteX0" fmla="*/ 2287571 w 2315435"/>
              <a:gd name="connsiteY0" fmla="*/ 735624 h 735624"/>
              <a:gd name="connsiteX1" fmla="*/ 2275003 w 2315435"/>
              <a:gd name="connsiteY1" fmla="*/ 415113 h 735624"/>
              <a:gd name="connsiteX2" fmla="*/ 2111603 w 2315435"/>
              <a:gd name="connsiteY2" fmla="*/ 251715 h 735624"/>
              <a:gd name="connsiteX3" fmla="*/ 1458012 w 2315435"/>
              <a:gd name="connsiteY3" fmla="*/ 60037 h 735624"/>
              <a:gd name="connsiteX4" fmla="*/ 707010 w 2315435"/>
              <a:gd name="connsiteY4" fmla="*/ 9760 h 735624"/>
              <a:gd name="connsiteX5" fmla="*/ 0 w 2315435"/>
              <a:gd name="connsiteY5" fmla="*/ 229719 h 735624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303210"/>
              <a:gd name="connsiteY0" fmla="*/ 736276 h 736276"/>
              <a:gd name="connsiteX1" fmla="*/ 2287572 w 2303210"/>
              <a:gd name="connsiteY1" fmla="*/ 415765 h 736276"/>
              <a:gd name="connsiteX2" fmla="*/ 2152452 w 2303210"/>
              <a:gd name="connsiteY2" fmla="*/ 280648 h 736276"/>
              <a:gd name="connsiteX3" fmla="*/ 1458012 w 2303210"/>
              <a:gd name="connsiteY3" fmla="*/ 60689 h 736276"/>
              <a:gd name="connsiteX4" fmla="*/ 707010 w 2303210"/>
              <a:gd name="connsiteY4" fmla="*/ 10412 h 736276"/>
              <a:gd name="connsiteX5" fmla="*/ 0 w 2303210"/>
              <a:gd name="connsiteY5" fmla="*/ 230371 h 736276"/>
              <a:gd name="connsiteX0" fmla="*/ 2287571 w 2294923"/>
              <a:gd name="connsiteY0" fmla="*/ 736276 h 736276"/>
              <a:gd name="connsiteX1" fmla="*/ 2287572 w 2294923"/>
              <a:gd name="connsiteY1" fmla="*/ 415765 h 736276"/>
              <a:gd name="connsiteX2" fmla="*/ 2152452 w 2294923"/>
              <a:gd name="connsiteY2" fmla="*/ 280648 h 736276"/>
              <a:gd name="connsiteX3" fmla="*/ 1458012 w 2294923"/>
              <a:gd name="connsiteY3" fmla="*/ 60689 h 736276"/>
              <a:gd name="connsiteX4" fmla="*/ 707010 w 2294923"/>
              <a:gd name="connsiteY4" fmla="*/ 10412 h 736276"/>
              <a:gd name="connsiteX5" fmla="*/ 0 w 2294923"/>
              <a:gd name="connsiteY5" fmla="*/ 230371 h 736276"/>
              <a:gd name="connsiteX0" fmla="*/ 2287571 w 2297790"/>
              <a:gd name="connsiteY0" fmla="*/ 736276 h 736276"/>
              <a:gd name="connsiteX1" fmla="*/ 2287572 w 2297790"/>
              <a:gd name="connsiteY1" fmla="*/ 415765 h 736276"/>
              <a:gd name="connsiteX2" fmla="*/ 2152452 w 2297790"/>
              <a:gd name="connsiteY2" fmla="*/ 280648 h 736276"/>
              <a:gd name="connsiteX3" fmla="*/ 1458012 w 2297790"/>
              <a:gd name="connsiteY3" fmla="*/ 60689 h 736276"/>
              <a:gd name="connsiteX4" fmla="*/ 707010 w 2297790"/>
              <a:gd name="connsiteY4" fmla="*/ 10412 h 736276"/>
              <a:gd name="connsiteX5" fmla="*/ 0 w 2297790"/>
              <a:gd name="connsiteY5" fmla="*/ 230371 h 736276"/>
              <a:gd name="connsiteX0" fmla="*/ 2287571 w 2291502"/>
              <a:gd name="connsiteY0" fmla="*/ 736276 h 736276"/>
              <a:gd name="connsiteX1" fmla="*/ 2287572 w 2291502"/>
              <a:gd name="connsiteY1" fmla="*/ 415765 h 736276"/>
              <a:gd name="connsiteX2" fmla="*/ 2152452 w 2291502"/>
              <a:gd name="connsiteY2" fmla="*/ 280648 h 736276"/>
              <a:gd name="connsiteX3" fmla="*/ 1458012 w 2291502"/>
              <a:gd name="connsiteY3" fmla="*/ 60689 h 736276"/>
              <a:gd name="connsiteX4" fmla="*/ 707010 w 2291502"/>
              <a:gd name="connsiteY4" fmla="*/ 10412 h 736276"/>
              <a:gd name="connsiteX5" fmla="*/ 0 w 2291502"/>
              <a:gd name="connsiteY5" fmla="*/ 230371 h 73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1502" h="736276">
                <a:moveTo>
                  <a:pt x="2287571" y="736276"/>
                </a:moveTo>
                <a:cubicBezTo>
                  <a:pt x="2290975" y="585709"/>
                  <a:pt x="2294381" y="491703"/>
                  <a:pt x="2287572" y="415765"/>
                </a:cubicBezTo>
                <a:cubicBezTo>
                  <a:pt x="2246199" y="358681"/>
                  <a:pt x="2238341" y="364965"/>
                  <a:pt x="2152452" y="280648"/>
                </a:cubicBezTo>
                <a:cubicBezTo>
                  <a:pt x="2023426" y="200428"/>
                  <a:pt x="1698919" y="105728"/>
                  <a:pt x="1458012" y="60689"/>
                </a:cubicBezTo>
                <a:cubicBezTo>
                  <a:pt x="1217105" y="15650"/>
                  <a:pt x="950012" y="-17868"/>
                  <a:pt x="707010" y="10412"/>
                </a:cubicBezTo>
                <a:cubicBezTo>
                  <a:pt x="464008" y="38692"/>
                  <a:pt x="232004" y="134531"/>
                  <a:pt x="0" y="230371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 hidden="1">
            <a:extLst>
              <a:ext uri="{FF2B5EF4-FFF2-40B4-BE49-F238E27FC236}">
                <a16:creationId xmlns:a16="http://schemas.microsoft.com/office/drawing/2014/main" id="{5B6E7C07-747B-430C-8235-58229A51DA69}"/>
              </a:ext>
            </a:extLst>
          </p:cNvPr>
          <p:cNvSpPr/>
          <p:nvPr/>
        </p:nvSpPr>
        <p:spPr>
          <a:xfrm>
            <a:off x="4182358" y="3565302"/>
            <a:ext cx="2427387" cy="393956"/>
          </a:xfrm>
          <a:custGeom>
            <a:avLst/>
            <a:gdLst>
              <a:gd name="connsiteX0" fmla="*/ 2422688 w 2435426"/>
              <a:gd name="connsiteY0" fmla="*/ 22850 h 398961"/>
              <a:gd name="connsiteX1" fmla="*/ 2419546 w 2435426"/>
              <a:gd name="connsiteY1" fmla="*/ 393638 h 398961"/>
              <a:gd name="connsiteX2" fmla="*/ 2265575 w 2435426"/>
              <a:gd name="connsiteY2" fmla="*/ 230240 h 398961"/>
              <a:gd name="connsiteX3" fmla="*/ 1649690 w 2435426"/>
              <a:gd name="connsiteY3" fmla="*/ 63700 h 398961"/>
              <a:gd name="connsiteX4" fmla="*/ 794994 w 2435426"/>
              <a:gd name="connsiteY4" fmla="*/ 7139 h 398961"/>
              <a:gd name="connsiteX5" fmla="*/ 0 w 2435426"/>
              <a:gd name="connsiteY5" fmla="*/ 211386 h 398961"/>
              <a:gd name="connsiteX0" fmla="*/ 2422688 w 2435426"/>
              <a:gd name="connsiteY0" fmla="*/ 22850 h 398961"/>
              <a:gd name="connsiteX1" fmla="*/ 2419546 w 2435426"/>
              <a:gd name="connsiteY1" fmla="*/ 393638 h 398961"/>
              <a:gd name="connsiteX2" fmla="*/ 2265575 w 2435426"/>
              <a:gd name="connsiteY2" fmla="*/ 230240 h 398961"/>
              <a:gd name="connsiteX3" fmla="*/ 1649690 w 2435426"/>
              <a:gd name="connsiteY3" fmla="*/ 63700 h 398961"/>
              <a:gd name="connsiteX4" fmla="*/ 794994 w 2435426"/>
              <a:gd name="connsiteY4" fmla="*/ 7139 h 398961"/>
              <a:gd name="connsiteX5" fmla="*/ 0 w 2435426"/>
              <a:gd name="connsiteY5" fmla="*/ 211386 h 398961"/>
              <a:gd name="connsiteX0" fmla="*/ 2422688 w 2435426"/>
              <a:gd name="connsiteY0" fmla="*/ 22850 h 400996"/>
              <a:gd name="connsiteX1" fmla="*/ 2419546 w 2435426"/>
              <a:gd name="connsiteY1" fmla="*/ 393638 h 400996"/>
              <a:gd name="connsiteX2" fmla="*/ 2265575 w 2435426"/>
              <a:gd name="connsiteY2" fmla="*/ 230240 h 400996"/>
              <a:gd name="connsiteX3" fmla="*/ 1649690 w 2435426"/>
              <a:gd name="connsiteY3" fmla="*/ 63700 h 400996"/>
              <a:gd name="connsiteX4" fmla="*/ 794994 w 2435426"/>
              <a:gd name="connsiteY4" fmla="*/ 7139 h 400996"/>
              <a:gd name="connsiteX5" fmla="*/ 0 w 2435426"/>
              <a:gd name="connsiteY5" fmla="*/ 211386 h 400996"/>
              <a:gd name="connsiteX0" fmla="*/ 2422688 w 2435640"/>
              <a:gd name="connsiteY0" fmla="*/ 23168 h 403678"/>
              <a:gd name="connsiteX1" fmla="*/ 2419546 w 2435640"/>
              <a:gd name="connsiteY1" fmla="*/ 393956 h 403678"/>
              <a:gd name="connsiteX2" fmla="*/ 2262432 w 2435640"/>
              <a:gd name="connsiteY2" fmla="*/ 249411 h 403678"/>
              <a:gd name="connsiteX3" fmla="*/ 1649690 w 2435640"/>
              <a:gd name="connsiteY3" fmla="*/ 64018 h 403678"/>
              <a:gd name="connsiteX4" fmla="*/ 794994 w 2435640"/>
              <a:gd name="connsiteY4" fmla="*/ 7457 h 403678"/>
              <a:gd name="connsiteX5" fmla="*/ 0 w 2435640"/>
              <a:gd name="connsiteY5" fmla="*/ 211704 h 403678"/>
              <a:gd name="connsiteX0" fmla="*/ 2422688 w 2435640"/>
              <a:gd name="connsiteY0" fmla="*/ 23168 h 402589"/>
              <a:gd name="connsiteX1" fmla="*/ 2419546 w 2435640"/>
              <a:gd name="connsiteY1" fmla="*/ 393956 h 402589"/>
              <a:gd name="connsiteX2" fmla="*/ 2262432 w 2435640"/>
              <a:gd name="connsiteY2" fmla="*/ 249411 h 402589"/>
              <a:gd name="connsiteX3" fmla="*/ 1649690 w 2435640"/>
              <a:gd name="connsiteY3" fmla="*/ 64018 h 402589"/>
              <a:gd name="connsiteX4" fmla="*/ 794994 w 2435640"/>
              <a:gd name="connsiteY4" fmla="*/ 7457 h 402589"/>
              <a:gd name="connsiteX5" fmla="*/ 0 w 2435640"/>
              <a:gd name="connsiteY5" fmla="*/ 211704 h 402589"/>
              <a:gd name="connsiteX0" fmla="*/ 2422688 w 2435640"/>
              <a:gd name="connsiteY0" fmla="*/ 23168 h 402589"/>
              <a:gd name="connsiteX1" fmla="*/ 2419546 w 2435640"/>
              <a:gd name="connsiteY1" fmla="*/ 393956 h 402589"/>
              <a:gd name="connsiteX2" fmla="*/ 2262432 w 2435640"/>
              <a:gd name="connsiteY2" fmla="*/ 249411 h 402589"/>
              <a:gd name="connsiteX3" fmla="*/ 1649690 w 2435640"/>
              <a:gd name="connsiteY3" fmla="*/ 64018 h 402589"/>
              <a:gd name="connsiteX4" fmla="*/ 794994 w 2435640"/>
              <a:gd name="connsiteY4" fmla="*/ 7457 h 402589"/>
              <a:gd name="connsiteX5" fmla="*/ 0 w 2435640"/>
              <a:gd name="connsiteY5" fmla="*/ 211704 h 402589"/>
              <a:gd name="connsiteX0" fmla="*/ 2422688 w 2435640"/>
              <a:gd name="connsiteY0" fmla="*/ 23168 h 393956"/>
              <a:gd name="connsiteX1" fmla="*/ 2419546 w 2435640"/>
              <a:gd name="connsiteY1" fmla="*/ 393956 h 393956"/>
              <a:gd name="connsiteX2" fmla="*/ 2262432 w 2435640"/>
              <a:gd name="connsiteY2" fmla="*/ 249411 h 393956"/>
              <a:gd name="connsiteX3" fmla="*/ 1649690 w 2435640"/>
              <a:gd name="connsiteY3" fmla="*/ 64018 h 393956"/>
              <a:gd name="connsiteX4" fmla="*/ 794994 w 2435640"/>
              <a:gd name="connsiteY4" fmla="*/ 7457 h 393956"/>
              <a:gd name="connsiteX5" fmla="*/ 0 w 2435640"/>
              <a:gd name="connsiteY5" fmla="*/ 211704 h 393956"/>
              <a:gd name="connsiteX0" fmla="*/ 2422688 w 2427387"/>
              <a:gd name="connsiteY0" fmla="*/ 23168 h 393956"/>
              <a:gd name="connsiteX1" fmla="*/ 2419546 w 2427387"/>
              <a:gd name="connsiteY1" fmla="*/ 393956 h 393956"/>
              <a:gd name="connsiteX2" fmla="*/ 2262432 w 2427387"/>
              <a:gd name="connsiteY2" fmla="*/ 249411 h 393956"/>
              <a:gd name="connsiteX3" fmla="*/ 1649690 w 2427387"/>
              <a:gd name="connsiteY3" fmla="*/ 64018 h 393956"/>
              <a:gd name="connsiteX4" fmla="*/ 794994 w 2427387"/>
              <a:gd name="connsiteY4" fmla="*/ 7457 h 393956"/>
              <a:gd name="connsiteX5" fmla="*/ 0 w 2427387"/>
              <a:gd name="connsiteY5" fmla="*/ 211704 h 39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7387" h="393956">
                <a:moveTo>
                  <a:pt x="2422688" y="23168"/>
                </a:moveTo>
                <a:cubicBezTo>
                  <a:pt x="2434210" y="191279"/>
                  <a:pt x="2421117" y="315399"/>
                  <a:pt x="2419546" y="393956"/>
                </a:cubicBezTo>
                <a:cubicBezTo>
                  <a:pt x="2380268" y="346822"/>
                  <a:pt x="2384457" y="338967"/>
                  <a:pt x="2262432" y="249411"/>
                </a:cubicBezTo>
                <a:cubicBezTo>
                  <a:pt x="2134123" y="194421"/>
                  <a:pt x="1894263" y="104344"/>
                  <a:pt x="1649690" y="64018"/>
                </a:cubicBezTo>
                <a:cubicBezTo>
                  <a:pt x="1405117" y="23692"/>
                  <a:pt x="1069942" y="-17157"/>
                  <a:pt x="794994" y="7457"/>
                </a:cubicBezTo>
                <a:cubicBezTo>
                  <a:pt x="520046" y="32071"/>
                  <a:pt x="260023" y="121887"/>
                  <a:pt x="0" y="211704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 hidden="1">
            <a:extLst>
              <a:ext uri="{FF2B5EF4-FFF2-40B4-BE49-F238E27FC236}">
                <a16:creationId xmlns:a16="http://schemas.microsoft.com/office/drawing/2014/main" id="{0F7735C0-2632-4F20-B3D8-D56692503D84}"/>
              </a:ext>
            </a:extLst>
          </p:cNvPr>
          <p:cNvSpPr/>
          <p:nvPr/>
        </p:nvSpPr>
        <p:spPr>
          <a:xfrm>
            <a:off x="6636470" y="3500487"/>
            <a:ext cx="201105" cy="78556"/>
          </a:xfrm>
          <a:custGeom>
            <a:avLst/>
            <a:gdLst>
              <a:gd name="connsiteX0" fmla="*/ 0 w 201105"/>
              <a:gd name="connsiteY0" fmla="*/ 0 h 78556"/>
              <a:gd name="connsiteX1" fmla="*/ 201105 w 201105"/>
              <a:gd name="connsiteY1" fmla="*/ 78556 h 78556"/>
              <a:gd name="connsiteX2" fmla="*/ 201105 w 201105"/>
              <a:gd name="connsiteY2" fmla="*/ 78556 h 78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1105" h="78556">
                <a:moveTo>
                  <a:pt x="0" y="0"/>
                </a:moveTo>
                <a:lnTo>
                  <a:pt x="201105" y="78556"/>
                </a:lnTo>
                <a:lnTo>
                  <a:pt x="201105" y="78556"/>
                </a:ln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TextBox 486" hidden="1">
            <a:extLst>
              <a:ext uri="{FF2B5EF4-FFF2-40B4-BE49-F238E27FC236}">
                <a16:creationId xmlns:a16="http://schemas.microsoft.com/office/drawing/2014/main" id="{19CAB5AD-BAAF-4C18-8E14-48D473118F46}"/>
              </a:ext>
            </a:extLst>
          </p:cNvPr>
          <p:cNvSpPr txBox="1"/>
          <p:nvPr/>
        </p:nvSpPr>
        <p:spPr>
          <a:xfrm>
            <a:off x="1340266" y="8044989"/>
            <a:ext cx="1852413" cy="3128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1400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sz="14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1" name="TextBox 490" hidden="1">
            <a:extLst>
              <a:ext uri="{FF2B5EF4-FFF2-40B4-BE49-F238E27FC236}">
                <a16:creationId xmlns:a16="http://schemas.microsoft.com/office/drawing/2014/main" id="{73029432-752A-411D-BE64-3507BB1AEA92}"/>
              </a:ext>
            </a:extLst>
          </p:cNvPr>
          <p:cNvSpPr txBox="1"/>
          <p:nvPr/>
        </p:nvSpPr>
        <p:spPr>
          <a:xfrm>
            <a:off x="1374643" y="10048716"/>
            <a:ext cx="1852413" cy="3128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1400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sz="14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473C00E8-E39D-48A4-B15F-D2ACDD7F19A5}"/>
              </a:ext>
            </a:extLst>
          </p:cNvPr>
          <p:cNvSpPr txBox="1"/>
          <p:nvPr/>
        </p:nvSpPr>
        <p:spPr>
          <a:xfrm>
            <a:off x="-152944" y="6462198"/>
            <a:ext cx="2730835" cy="2782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en-GB" b="1">
                <a:solidFill>
                  <a:srgbClr val="C00000"/>
                </a:solidFill>
              </a:rPr>
              <a:t>OP ALLE NIVEAUS</a:t>
            </a:r>
            <a:endParaRPr lang="en-US" b="1">
              <a:solidFill>
                <a:srgbClr val="C00000"/>
              </a:solidFill>
            </a:endParaRPr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F5E8F83C-E5A2-4D5F-B016-898D6333F631}"/>
              </a:ext>
            </a:extLst>
          </p:cNvPr>
          <p:cNvSpPr/>
          <p:nvPr/>
        </p:nvSpPr>
        <p:spPr>
          <a:xfrm rot="19058598">
            <a:off x="3885782" y="6859085"/>
            <a:ext cx="2763943" cy="952361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2771264 w 2771264"/>
              <a:gd name="connsiteY0" fmla="*/ 918647 h 918647"/>
              <a:gd name="connsiteX1" fmla="*/ 941194 w 2771264"/>
              <a:gd name="connsiteY1" fmla="*/ 762 h 918647"/>
              <a:gd name="connsiteX2" fmla="*/ 0 w 2771264"/>
              <a:gd name="connsiteY2" fmla="*/ 207237 h 918647"/>
              <a:gd name="connsiteX0" fmla="*/ 2771264 w 2771264"/>
              <a:gd name="connsiteY0" fmla="*/ 918647 h 918647"/>
              <a:gd name="connsiteX1" fmla="*/ 941194 w 2771264"/>
              <a:gd name="connsiteY1" fmla="*/ 762 h 918647"/>
              <a:gd name="connsiteX2" fmla="*/ 0 w 2771264"/>
              <a:gd name="connsiteY2" fmla="*/ 207237 h 918647"/>
              <a:gd name="connsiteX0" fmla="*/ 2771264 w 2771264"/>
              <a:gd name="connsiteY0" fmla="*/ 904631 h 904631"/>
              <a:gd name="connsiteX1" fmla="*/ 1188829 w 2771264"/>
              <a:gd name="connsiteY1" fmla="*/ 864 h 904631"/>
              <a:gd name="connsiteX2" fmla="*/ 0 w 2771264"/>
              <a:gd name="connsiteY2" fmla="*/ 193221 h 904631"/>
              <a:gd name="connsiteX0" fmla="*/ 2771264 w 2771264"/>
              <a:gd name="connsiteY0" fmla="*/ 904631 h 904631"/>
              <a:gd name="connsiteX1" fmla="*/ 1188829 w 2771264"/>
              <a:gd name="connsiteY1" fmla="*/ 864 h 904631"/>
              <a:gd name="connsiteX2" fmla="*/ 0 w 2771264"/>
              <a:gd name="connsiteY2" fmla="*/ 193221 h 904631"/>
              <a:gd name="connsiteX0" fmla="*/ 2771264 w 2771264"/>
              <a:gd name="connsiteY0" fmla="*/ 904631 h 904631"/>
              <a:gd name="connsiteX1" fmla="*/ 1188829 w 2771264"/>
              <a:gd name="connsiteY1" fmla="*/ 864 h 904631"/>
              <a:gd name="connsiteX2" fmla="*/ 0 w 2771264"/>
              <a:gd name="connsiteY2" fmla="*/ 193221 h 904631"/>
              <a:gd name="connsiteX0" fmla="*/ 2771264 w 2771264"/>
              <a:gd name="connsiteY0" fmla="*/ 927880 h 927880"/>
              <a:gd name="connsiteX1" fmla="*/ 1188829 w 2771264"/>
              <a:gd name="connsiteY1" fmla="*/ 24113 h 927880"/>
              <a:gd name="connsiteX2" fmla="*/ 0 w 2771264"/>
              <a:gd name="connsiteY2" fmla="*/ 216470 h 927880"/>
              <a:gd name="connsiteX0" fmla="*/ 2771264 w 2771264"/>
              <a:gd name="connsiteY0" fmla="*/ 898315 h 898315"/>
              <a:gd name="connsiteX1" fmla="*/ 1207394 w 2771264"/>
              <a:gd name="connsiteY1" fmla="*/ 27758 h 898315"/>
              <a:gd name="connsiteX2" fmla="*/ 0 w 2771264"/>
              <a:gd name="connsiteY2" fmla="*/ 186905 h 898315"/>
              <a:gd name="connsiteX0" fmla="*/ 2771264 w 2771264"/>
              <a:gd name="connsiteY0" fmla="*/ 898315 h 898315"/>
              <a:gd name="connsiteX1" fmla="*/ 1207394 w 2771264"/>
              <a:gd name="connsiteY1" fmla="*/ 27758 h 898315"/>
              <a:gd name="connsiteX2" fmla="*/ 0 w 2771264"/>
              <a:gd name="connsiteY2" fmla="*/ 186905 h 898315"/>
              <a:gd name="connsiteX0" fmla="*/ 2771264 w 2771264"/>
              <a:gd name="connsiteY0" fmla="*/ 898315 h 898315"/>
              <a:gd name="connsiteX1" fmla="*/ 1207394 w 2771264"/>
              <a:gd name="connsiteY1" fmla="*/ 27758 h 898315"/>
              <a:gd name="connsiteX2" fmla="*/ 0 w 2771264"/>
              <a:gd name="connsiteY2" fmla="*/ 186905 h 898315"/>
              <a:gd name="connsiteX0" fmla="*/ 2729949 w 2729949"/>
              <a:gd name="connsiteY0" fmla="*/ 940266 h 940266"/>
              <a:gd name="connsiteX1" fmla="*/ 1207394 w 2729949"/>
              <a:gd name="connsiteY1" fmla="*/ 42251 h 940266"/>
              <a:gd name="connsiteX2" fmla="*/ 0 w 2729949"/>
              <a:gd name="connsiteY2" fmla="*/ 201398 h 940266"/>
              <a:gd name="connsiteX0" fmla="*/ 2729949 w 2729949"/>
              <a:gd name="connsiteY0" fmla="*/ 940266 h 940266"/>
              <a:gd name="connsiteX1" fmla="*/ 1207394 w 2729949"/>
              <a:gd name="connsiteY1" fmla="*/ 42251 h 940266"/>
              <a:gd name="connsiteX2" fmla="*/ 0 w 2729949"/>
              <a:gd name="connsiteY2" fmla="*/ 201398 h 940266"/>
              <a:gd name="connsiteX0" fmla="*/ 2729949 w 2729949"/>
              <a:gd name="connsiteY0" fmla="*/ 948551 h 948551"/>
              <a:gd name="connsiteX1" fmla="*/ 1232497 w 2729949"/>
              <a:gd name="connsiteY1" fmla="*/ 40860 h 948551"/>
              <a:gd name="connsiteX2" fmla="*/ 0 w 2729949"/>
              <a:gd name="connsiteY2" fmla="*/ 209683 h 948551"/>
              <a:gd name="connsiteX0" fmla="*/ 2729949 w 2729949"/>
              <a:gd name="connsiteY0" fmla="*/ 926885 h 926885"/>
              <a:gd name="connsiteX1" fmla="*/ 1232497 w 2729949"/>
              <a:gd name="connsiteY1" fmla="*/ 19194 h 926885"/>
              <a:gd name="connsiteX2" fmla="*/ 0 w 2729949"/>
              <a:gd name="connsiteY2" fmla="*/ 188017 h 926885"/>
              <a:gd name="connsiteX0" fmla="*/ 2729949 w 2729949"/>
              <a:gd name="connsiteY0" fmla="*/ 926885 h 926885"/>
              <a:gd name="connsiteX1" fmla="*/ 1232497 w 2729949"/>
              <a:gd name="connsiteY1" fmla="*/ 19194 h 926885"/>
              <a:gd name="connsiteX2" fmla="*/ 0 w 2729949"/>
              <a:gd name="connsiteY2" fmla="*/ 188017 h 926885"/>
              <a:gd name="connsiteX0" fmla="*/ 2763943 w 2763943"/>
              <a:gd name="connsiteY0" fmla="*/ 946874 h 946874"/>
              <a:gd name="connsiteX1" fmla="*/ 1232497 w 2763943"/>
              <a:gd name="connsiteY1" fmla="*/ 40752 h 946874"/>
              <a:gd name="connsiteX2" fmla="*/ 0 w 2763943"/>
              <a:gd name="connsiteY2" fmla="*/ 209575 h 946874"/>
              <a:gd name="connsiteX0" fmla="*/ 2763943 w 2763943"/>
              <a:gd name="connsiteY0" fmla="*/ 946874 h 946874"/>
              <a:gd name="connsiteX1" fmla="*/ 1232497 w 2763943"/>
              <a:gd name="connsiteY1" fmla="*/ 40752 h 946874"/>
              <a:gd name="connsiteX2" fmla="*/ 0 w 2763943"/>
              <a:gd name="connsiteY2" fmla="*/ 209575 h 946874"/>
              <a:gd name="connsiteX0" fmla="*/ 2763943 w 2763943"/>
              <a:gd name="connsiteY0" fmla="*/ 946874 h 946874"/>
              <a:gd name="connsiteX1" fmla="*/ 1232497 w 2763943"/>
              <a:gd name="connsiteY1" fmla="*/ 40752 h 946874"/>
              <a:gd name="connsiteX2" fmla="*/ 0 w 2763943"/>
              <a:gd name="connsiteY2" fmla="*/ 209575 h 946874"/>
              <a:gd name="connsiteX0" fmla="*/ 2763943 w 2763943"/>
              <a:gd name="connsiteY0" fmla="*/ 917322 h 917322"/>
              <a:gd name="connsiteX1" fmla="*/ 1395932 w 2763943"/>
              <a:gd name="connsiteY1" fmla="*/ 46238 h 917322"/>
              <a:gd name="connsiteX2" fmla="*/ 0 w 2763943"/>
              <a:gd name="connsiteY2" fmla="*/ 180023 h 917322"/>
              <a:gd name="connsiteX0" fmla="*/ 2763943 w 2763943"/>
              <a:gd name="connsiteY0" fmla="*/ 970820 h 970820"/>
              <a:gd name="connsiteX1" fmla="*/ 1273814 w 2763943"/>
              <a:gd name="connsiteY1" fmla="*/ 37241 h 970820"/>
              <a:gd name="connsiteX2" fmla="*/ 0 w 2763943"/>
              <a:gd name="connsiteY2" fmla="*/ 233521 h 970820"/>
              <a:gd name="connsiteX0" fmla="*/ 2763943 w 2763943"/>
              <a:gd name="connsiteY0" fmla="*/ 941267 h 941267"/>
              <a:gd name="connsiteX1" fmla="*/ 1275384 w 2763943"/>
              <a:gd name="connsiteY1" fmla="*/ 41682 h 941267"/>
              <a:gd name="connsiteX2" fmla="*/ 0 w 2763943"/>
              <a:gd name="connsiteY2" fmla="*/ 203968 h 941267"/>
              <a:gd name="connsiteX0" fmla="*/ 2763943 w 2763943"/>
              <a:gd name="connsiteY0" fmla="*/ 961035 h 961035"/>
              <a:gd name="connsiteX1" fmla="*/ 1275384 w 2763943"/>
              <a:gd name="connsiteY1" fmla="*/ 61450 h 961035"/>
              <a:gd name="connsiteX2" fmla="*/ 0 w 2763943"/>
              <a:gd name="connsiteY2" fmla="*/ 223736 h 961035"/>
              <a:gd name="connsiteX0" fmla="*/ 2763943 w 2763943"/>
              <a:gd name="connsiteY0" fmla="*/ 952361 h 952361"/>
              <a:gd name="connsiteX1" fmla="*/ 1275384 w 2763943"/>
              <a:gd name="connsiteY1" fmla="*/ 52776 h 952361"/>
              <a:gd name="connsiteX2" fmla="*/ 0 w 2763943"/>
              <a:gd name="connsiteY2" fmla="*/ 215062 h 95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63943" h="952361">
                <a:moveTo>
                  <a:pt x="2763943" y="952361"/>
                </a:moveTo>
                <a:cubicBezTo>
                  <a:pt x="2239278" y="294809"/>
                  <a:pt x="1736041" y="175659"/>
                  <a:pt x="1275384" y="52776"/>
                </a:cubicBezTo>
                <a:cubicBezTo>
                  <a:pt x="814727" y="-70107"/>
                  <a:pt x="348725" y="37097"/>
                  <a:pt x="0" y="215062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TextBox 494">
            <a:extLst>
              <a:ext uri="{FF2B5EF4-FFF2-40B4-BE49-F238E27FC236}">
                <a16:creationId xmlns:a16="http://schemas.microsoft.com/office/drawing/2014/main" id="{56BA34B7-50E4-4039-A2F0-CC10CE02E82E}"/>
              </a:ext>
            </a:extLst>
          </p:cNvPr>
          <p:cNvSpPr txBox="1"/>
          <p:nvPr/>
        </p:nvSpPr>
        <p:spPr>
          <a:xfrm>
            <a:off x="1711875" y="1042226"/>
            <a:ext cx="2284124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Via spinale zenuwen</a:t>
            </a:r>
            <a:endParaRPr lang="en-US" sz="3200">
              <a:solidFill>
                <a:srgbClr val="C00000"/>
              </a:solidFill>
            </a:endParaRPr>
          </a:p>
        </p:txBody>
      </p:sp>
      <p:sp>
        <p:nvSpPr>
          <p:cNvPr id="496" name="TextBox 495">
            <a:extLst>
              <a:ext uri="{FF2B5EF4-FFF2-40B4-BE49-F238E27FC236}">
                <a16:creationId xmlns:a16="http://schemas.microsoft.com/office/drawing/2014/main" id="{22CF3B87-B762-DC82-850A-6C7627A413F0}"/>
              </a:ext>
            </a:extLst>
          </p:cNvPr>
          <p:cNvSpPr txBox="1"/>
          <p:nvPr/>
        </p:nvSpPr>
        <p:spPr>
          <a:xfrm>
            <a:off x="5852159" y="11704321"/>
            <a:ext cx="49476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Somatische pijn: </a:t>
            </a:r>
          </a:p>
          <a:p>
            <a:r>
              <a:rPr lang="en-US" sz="3600">
                <a:solidFill>
                  <a:srgbClr val="FF0066"/>
                </a:solidFill>
              </a:rPr>
              <a:t>goed lokaliseerbaar, scherp</a:t>
            </a:r>
          </a:p>
        </p:txBody>
      </p:sp>
    </p:spTree>
    <p:extLst>
      <p:ext uri="{BB962C8B-B14F-4D97-AF65-F5344CB8AC3E}">
        <p14:creationId xmlns:p14="http://schemas.microsoft.com/office/powerpoint/2010/main" val="164839762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pijn routes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Vanaf rompwand en ledematen (somatisch)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Via 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rgbClr val="FF0066"/>
                </a:solidFill>
              </a:rPr>
              <a:t>Vanaf ingewanden (visceraal), </a:t>
            </a:r>
            <a:r>
              <a:rPr lang="en-GB" b="1" i="1">
                <a:solidFill>
                  <a:srgbClr val="FF0066"/>
                </a:solidFill>
              </a:rPr>
              <a:t>boven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rgbClr val="FF0066"/>
                </a:solidFill>
              </a:rPr>
              <a:t>Meelopend met </a:t>
            </a:r>
            <a:r>
              <a:rPr lang="en-GB" b="1">
                <a:solidFill>
                  <a:srgbClr val="FF0066"/>
                </a:solidFill>
              </a:rPr>
              <a:t>sympathische</a:t>
            </a:r>
            <a:r>
              <a:rPr lang="en-GB">
                <a:solidFill>
                  <a:srgbClr val="FF0066"/>
                </a:solidFill>
              </a:rPr>
              <a:t> </a:t>
            </a:r>
            <a:r>
              <a:rPr lang="en-GB"/>
              <a:t>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(visceraal), </a:t>
            </a:r>
            <a:r>
              <a:rPr lang="en-GB" b="1" i="1"/>
              <a:t>onder</a:t>
            </a:r>
            <a:r>
              <a:rPr lang="en-GB" b="1"/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/>
              <a:t>Meelopend met parasympathische zenuwen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9067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Coronair ischemie,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hartinfarct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FDC73165-17A7-61B4-F634-3D0B8BC31CD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3361" y="4778539"/>
            <a:ext cx="4479374" cy="7605049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923BBE1-E552-FC53-83A5-ED62276D8D44}"/>
              </a:ext>
            </a:extLst>
          </p:cNvPr>
          <p:cNvSpPr txBox="1"/>
          <p:nvPr/>
        </p:nvSpPr>
        <p:spPr>
          <a:xfrm>
            <a:off x="3657487" y="14477835"/>
            <a:ext cx="431085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https://openclipart.org/detail/154747/heart-attack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By Moini  PD</a:t>
            </a:r>
            <a:endParaRPr lang="en-US" sz="1000">
              <a:solidFill>
                <a:schemeClr val="bg1">
                  <a:lumMod val="75000"/>
                </a:schemeClr>
              </a:solidFill>
              <a:effectLst/>
              <a:latin typeface="Arial" panose="020B0604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147132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3F71562-016D-5EAD-C022-67F2B505C1C4}"/>
              </a:ext>
            </a:extLst>
          </p:cNvPr>
          <p:cNvSpPr/>
          <p:nvPr/>
        </p:nvSpPr>
        <p:spPr>
          <a:xfrm>
            <a:off x="0" y="11678194"/>
            <a:ext cx="10799763" cy="3622132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Credits">
            <a:extLst>
              <a:ext uri="{FF2B5EF4-FFF2-40B4-BE49-F238E27FC236}">
                <a16:creationId xmlns:a16="http://schemas.microsoft.com/office/drawing/2014/main" id="{872ECB5D-0375-AFD3-9A38-FA706EB328E0}"/>
              </a:ext>
            </a:extLst>
          </p:cNvPr>
          <p:cNvGrpSpPr/>
          <p:nvPr/>
        </p:nvGrpSpPr>
        <p:grpSpPr>
          <a:xfrm>
            <a:off x="2656599" y="13903069"/>
            <a:ext cx="6490661" cy="1651015"/>
            <a:chOff x="4278776" y="13501083"/>
            <a:chExt cx="6490661" cy="1651015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BA74DC7-F367-8863-4721-88E40BDA5DB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487" name="TextBox 486">
              <a:extLst>
                <a:ext uri="{FF2B5EF4-FFF2-40B4-BE49-F238E27FC236}">
                  <a16:creationId xmlns:a16="http://schemas.microsoft.com/office/drawing/2014/main" id="{08B49971-1700-46A9-F929-F45C1818ACAE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Fire icon: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https://freesvg.org/fire-and-flames-remixes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By Open Clipart,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1100B491-B5A7-E228-CA15-7A6335408D93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1" name="TextBox 490">
              <a:extLst>
                <a:ext uri="{FF2B5EF4-FFF2-40B4-BE49-F238E27FC236}">
                  <a16:creationId xmlns:a16="http://schemas.microsoft.com/office/drawing/2014/main" id="{34186354-C698-D781-37B3-9AA0F2AF810C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665E9EE3-EBF7-261E-CCAB-3F1ACAAEBA9C}"/>
              </a:ext>
            </a:extLst>
          </p:cNvPr>
          <p:cNvGrpSpPr/>
          <p:nvPr/>
        </p:nvGrpSpPr>
        <p:grpSpPr>
          <a:xfrm>
            <a:off x="4963886" y="11410769"/>
            <a:ext cx="1739682" cy="2611929"/>
            <a:chOff x="297675" y="3821248"/>
            <a:chExt cx="1739682" cy="2611929"/>
          </a:xfrm>
        </p:grpSpPr>
        <p:pic>
          <p:nvPicPr>
            <p:cNvPr id="493" name="Picture 492">
              <a:extLst>
                <a:ext uri="{FF2B5EF4-FFF2-40B4-BE49-F238E27FC236}">
                  <a16:creationId xmlns:a16="http://schemas.microsoft.com/office/drawing/2014/main" id="{F709EDB0-7182-1D16-83D4-B4F357115C4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7675" y="3821248"/>
              <a:ext cx="1739682" cy="2171428"/>
            </a:xfrm>
            <a:prstGeom prst="rect">
              <a:avLst/>
            </a:prstGeom>
          </p:spPr>
        </p:pic>
        <p:sp>
          <p:nvSpPr>
            <p:cNvPr id="494" name="TextBox 493">
              <a:extLst>
                <a:ext uri="{FF2B5EF4-FFF2-40B4-BE49-F238E27FC236}">
                  <a16:creationId xmlns:a16="http://schemas.microsoft.com/office/drawing/2014/main" id="{68BC67B6-353C-93EE-142A-7FE0BF81C44C}"/>
                </a:ext>
              </a:extLst>
            </p:cNvPr>
            <p:cNvSpPr txBox="1"/>
            <p:nvPr/>
          </p:nvSpPr>
          <p:spPr>
            <a:xfrm>
              <a:off x="496388" y="5786846"/>
              <a:ext cx="1283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>
                  <a:solidFill>
                    <a:srgbClr val="FF0000"/>
                  </a:solidFill>
                </a:rPr>
                <a:t>SYMP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399227" y="2472548"/>
              <a:ext cx="320502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462791" y="4160205"/>
              <a:ext cx="3141464" cy="564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Cardiopulmonale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865522" y="2990686"/>
              <a:ext cx="2269735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701240" y="3382399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Sympathisch naar hart, long, oesophagus</a:t>
            </a:r>
            <a:endParaRPr lang="en-US" sz="2400" b="1">
              <a:solidFill>
                <a:schemeClr val="bg1"/>
              </a:solidFill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CDCE34-E207-46D7-84D4-78410DA5EAC3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109"/>
          <a:stretch/>
        </p:blipFill>
        <p:spPr>
          <a:xfrm>
            <a:off x="6345887" y="2320427"/>
            <a:ext cx="1835460" cy="1521422"/>
          </a:xfrm>
          <a:prstGeom prst="rect">
            <a:avLst/>
          </a:prstGeom>
        </p:spPr>
      </p:pic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C56C8EB2-8446-474C-8A1D-2AE79F29DF9B}"/>
              </a:ext>
            </a:extLst>
          </p:cNvPr>
          <p:cNvSpPr/>
          <p:nvPr/>
        </p:nvSpPr>
        <p:spPr>
          <a:xfrm flipH="1">
            <a:off x="7090012" y="2710820"/>
            <a:ext cx="620120" cy="379002"/>
          </a:xfrm>
          <a:custGeom>
            <a:avLst/>
            <a:gdLst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6732"/>
              <a:gd name="connsiteY0" fmla="*/ 87204 h 379706"/>
              <a:gd name="connsiteX1" fmla="*/ 318 w 556732"/>
              <a:gd name="connsiteY1" fmla="*/ 4077 h 379706"/>
              <a:gd name="connsiteX2" fmla="*/ 249700 w 556732"/>
              <a:gd name="connsiteY2" fmla="*/ 201504 h 379706"/>
              <a:gd name="connsiteX3" fmla="*/ 514668 w 556732"/>
              <a:gd name="connsiteY3" fmla="*/ 378150 h 379706"/>
              <a:gd name="connsiteX4" fmla="*/ 556232 w 556732"/>
              <a:gd name="connsiteY4" fmla="*/ 97595 h 379706"/>
              <a:gd name="connsiteX0" fmla="*/ 208137 w 556732"/>
              <a:gd name="connsiteY0" fmla="*/ 87204 h 378150"/>
              <a:gd name="connsiteX1" fmla="*/ 318 w 556732"/>
              <a:gd name="connsiteY1" fmla="*/ 4077 h 378150"/>
              <a:gd name="connsiteX2" fmla="*/ 249700 w 556732"/>
              <a:gd name="connsiteY2" fmla="*/ 201504 h 378150"/>
              <a:gd name="connsiteX3" fmla="*/ 514668 w 556732"/>
              <a:gd name="connsiteY3" fmla="*/ 378150 h 378150"/>
              <a:gd name="connsiteX4" fmla="*/ 556232 w 556732"/>
              <a:gd name="connsiteY4" fmla="*/ 97595 h 378150"/>
              <a:gd name="connsiteX0" fmla="*/ 208083 w 556678"/>
              <a:gd name="connsiteY0" fmla="*/ 88056 h 379002"/>
              <a:gd name="connsiteX1" fmla="*/ 264 w 556678"/>
              <a:gd name="connsiteY1" fmla="*/ 4929 h 379002"/>
              <a:gd name="connsiteX2" fmla="*/ 245738 w 556678"/>
              <a:gd name="connsiteY2" fmla="*/ 217987 h 379002"/>
              <a:gd name="connsiteX3" fmla="*/ 514614 w 556678"/>
              <a:gd name="connsiteY3" fmla="*/ 379002 h 379002"/>
              <a:gd name="connsiteX4" fmla="*/ 556178 w 556678"/>
              <a:gd name="connsiteY4" fmla="*/ 98447 h 379002"/>
              <a:gd name="connsiteX0" fmla="*/ 208083 w 556178"/>
              <a:gd name="connsiteY0" fmla="*/ 88056 h 379002"/>
              <a:gd name="connsiteX1" fmla="*/ 264 w 556178"/>
              <a:gd name="connsiteY1" fmla="*/ 4929 h 379002"/>
              <a:gd name="connsiteX2" fmla="*/ 245738 w 556178"/>
              <a:gd name="connsiteY2" fmla="*/ 217987 h 379002"/>
              <a:gd name="connsiteX3" fmla="*/ 514614 w 556178"/>
              <a:gd name="connsiteY3" fmla="*/ 379002 h 379002"/>
              <a:gd name="connsiteX4" fmla="*/ 556178 w 556178"/>
              <a:gd name="connsiteY4" fmla="*/ 98447 h 3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6178" h="379002">
                <a:moveTo>
                  <a:pt x="208083" y="88056"/>
                </a:moveTo>
                <a:cubicBezTo>
                  <a:pt x="100710" y="36967"/>
                  <a:pt x="-6012" y="-16726"/>
                  <a:pt x="264" y="4929"/>
                </a:cubicBezTo>
                <a:cubicBezTo>
                  <a:pt x="6540" y="26584"/>
                  <a:pt x="160013" y="155642"/>
                  <a:pt x="245738" y="217987"/>
                </a:cubicBezTo>
                <a:cubicBezTo>
                  <a:pt x="331463" y="280333"/>
                  <a:pt x="354110" y="322074"/>
                  <a:pt x="514614" y="379002"/>
                </a:cubicBezTo>
                <a:cubicBezTo>
                  <a:pt x="530534" y="291345"/>
                  <a:pt x="533586" y="245696"/>
                  <a:pt x="556178" y="98447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ACBD9666-5696-42DD-98A6-845C03F168C5}"/>
              </a:ext>
            </a:extLst>
          </p:cNvPr>
          <p:cNvSpPr/>
          <p:nvPr/>
        </p:nvSpPr>
        <p:spPr>
          <a:xfrm flipH="1">
            <a:off x="7166393" y="2952491"/>
            <a:ext cx="279749" cy="400935"/>
          </a:xfrm>
          <a:custGeom>
            <a:avLst/>
            <a:gdLst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4866"/>
              <a:gd name="connsiteX1" fmla="*/ 5195 w 264968"/>
              <a:gd name="connsiteY1" fmla="*/ 368877 h 394866"/>
              <a:gd name="connsiteX2" fmla="*/ 116697 w 264968"/>
              <a:gd name="connsiteY2" fmla="*/ 358531 h 394866"/>
              <a:gd name="connsiteX3" fmla="*/ 264968 w 264968"/>
              <a:gd name="connsiteY3" fmla="*/ 280554 h 394866"/>
              <a:gd name="connsiteX0" fmla="*/ 0 w 264968"/>
              <a:gd name="connsiteY0" fmla="*/ 0 h 419818"/>
              <a:gd name="connsiteX1" fmla="*/ 9103 w 264968"/>
              <a:gd name="connsiteY1" fmla="*/ 400139 h 419818"/>
              <a:gd name="connsiteX2" fmla="*/ 116697 w 264968"/>
              <a:gd name="connsiteY2" fmla="*/ 358531 h 419818"/>
              <a:gd name="connsiteX3" fmla="*/ 264968 w 264968"/>
              <a:gd name="connsiteY3" fmla="*/ 280554 h 419818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749" h="400935">
                <a:moveTo>
                  <a:pt x="14781" y="0"/>
                </a:moveTo>
                <a:cubicBezTo>
                  <a:pt x="12085" y="177325"/>
                  <a:pt x="89" y="276558"/>
                  <a:pt x="0" y="400139"/>
                </a:cubicBezTo>
                <a:cubicBezTo>
                  <a:pt x="54619" y="406489"/>
                  <a:pt x="88183" y="373251"/>
                  <a:pt x="131478" y="358531"/>
                </a:cubicBezTo>
                <a:cubicBezTo>
                  <a:pt x="174773" y="343811"/>
                  <a:pt x="214663" y="321427"/>
                  <a:pt x="279749" y="280554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2BFF4C2F-CA97-4B9B-A7EF-D62F2A264FD4}"/>
              </a:ext>
            </a:extLst>
          </p:cNvPr>
          <p:cNvSpPr/>
          <p:nvPr/>
        </p:nvSpPr>
        <p:spPr>
          <a:xfrm flipH="1">
            <a:off x="7208670" y="2578330"/>
            <a:ext cx="218386" cy="379357"/>
          </a:xfrm>
          <a:custGeom>
            <a:avLst/>
            <a:gdLst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48095 h 348095"/>
              <a:gd name="connsiteX1" fmla="*/ 17878 w 163350"/>
              <a:gd name="connsiteY1" fmla="*/ 0 h 348095"/>
              <a:gd name="connsiteX2" fmla="*/ 163350 w 163350"/>
              <a:gd name="connsiteY2" fmla="*/ 155863 h 348095"/>
              <a:gd name="connsiteX0" fmla="*/ 4534 w 160397"/>
              <a:gd name="connsiteY0" fmla="*/ 379357 h 379357"/>
              <a:gd name="connsiteX1" fmla="*/ 22740 w 160397"/>
              <a:gd name="connsiteY1" fmla="*/ 0 h 379357"/>
              <a:gd name="connsiteX2" fmla="*/ 160397 w 160397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0 w 155863"/>
              <a:gd name="connsiteY0" fmla="*/ 379357 h 379357"/>
              <a:gd name="connsiteX1" fmla="*/ 18206 w 155863"/>
              <a:gd name="connsiteY1" fmla="*/ 0 h 379357"/>
              <a:gd name="connsiteX2" fmla="*/ 155863 w 155863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87125"/>
              <a:gd name="connsiteY0" fmla="*/ 379357 h 379357"/>
              <a:gd name="connsiteX1" fmla="*/ 6483 w 187125"/>
              <a:gd name="connsiteY1" fmla="*/ 0 h 379357"/>
              <a:gd name="connsiteX2" fmla="*/ 187125 w 187125"/>
              <a:gd name="connsiteY2" fmla="*/ 226202 h 379357"/>
              <a:gd name="connsiteX0" fmla="*/ 0 w 218386"/>
              <a:gd name="connsiteY0" fmla="*/ 379357 h 379357"/>
              <a:gd name="connsiteX1" fmla="*/ 6483 w 218386"/>
              <a:gd name="connsiteY1" fmla="*/ 0 h 379357"/>
              <a:gd name="connsiteX2" fmla="*/ 218386 w 218386"/>
              <a:gd name="connsiteY2" fmla="*/ 253555 h 379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8386" h="379357">
                <a:moveTo>
                  <a:pt x="0" y="379357"/>
                </a:moveTo>
                <a:cubicBezTo>
                  <a:pt x="11746" y="209606"/>
                  <a:pt x="44" y="125823"/>
                  <a:pt x="6483" y="0"/>
                </a:cubicBezTo>
                <a:cubicBezTo>
                  <a:pt x="91076" y="100823"/>
                  <a:pt x="146915" y="163512"/>
                  <a:pt x="218386" y="253555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1C8550EB-981B-4F63-A6F0-DE4616089F63}"/>
              </a:ext>
            </a:extLst>
          </p:cNvPr>
          <p:cNvCxnSpPr/>
          <p:nvPr/>
        </p:nvCxnSpPr>
        <p:spPr>
          <a:xfrm flipV="1">
            <a:off x="391886" y="2672603"/>
            <a:ext cx="7341" cy="2067114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8FE6FB2C-9117-D121-3A9C-DAA5398E8EC0}"/>
              </a:ext>
            </a:extLst>
          </p:cNvPr>
          <p:cNvSpPr/>
          <p:nvPr/>
        </p:nvSpPr>
        <p:spPr>
          <a:xfrm>
            <a:off x="7435633" y="3081623"/>
            <a:ext cx="263181" cy="263743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99338381-D64B-4CDA-1282-1673235A0B83}"/>
              </a:ext>
            </a:extLst>
          </p:cNvPr>
          <p:cNvSpPr/>
          <p:nvPr/>
        </p:nvSpPr>
        <p:spPr>
          <a:xfrm>
            <a:off x="7440838" y="2449918"/>
            <a:ext cx="254260" cy="240499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62447 w 254260"/>
              <a:gd name="connsiteY0" fmla="*/ 63246 h 267469"/>
              <a:gd name="connsiteX1" fmla="*/ 254248 w 254260"/>
              <a:gd name="connsiteY1" fmla="*/ 8761 h 267469"/>
              <a:gd name="connsiteX2" fmla="*/ 0 w 254260"/>
              <a:gd name="connsiteY2" fmla="*/ 267469 h 26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4260" h="267469">
                <a:moveTo>
                  <a:pt x="62447" y="63246"/>
                </a:moveTo>
                <a:cubicBezTo>
                  <a:pt x="193288" y="7490"/>
                  <a:pt x="252761" y="-13541"/>
                  <a:pt x="254248" y="8761"/>
                </a:cubicBezTo>
                <a:cubicBezTo>
                  <a:pt x="255735" y="31063"/>
                  <a:pt x="118946" y="153727"/>
                  <a:pt x="0" y="267469"/>
                </a:cubicBez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0002CE6A-2AB7-A79B-566C-D500DB10AC7B}"/>
              </a:ext>
            </a:extLst>
          </p:cNvPr>
          <p:cNvSpPr/>
          <p:nvPr/>
        </p:nvSpPr>
        <p:spPr>
          <a:xfrm>
            <a:off x="7458680" y="3416734"/>
            <a:ext cx="199978" cy="1962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C9166403-355E-54E6-C1B6-010A0FF7C0EF}"/>
              </a:ext>
            </a:extLst>
          </p:cNvPr>
          <p:cNvSpPr/>
          <p:nvPr/>
        </p:nvSpPr>
        <p:spPr>
          <a:xfrm>
            <a:off x="7452819" y="3791061"/>
            <a:ext cx="206580" cy="2196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20429 w 254259"/>
              <a:gd name="connsiteY0" fmla="*/ 77735 h 265217"/>
              <a:gd name="connsiteX1" fmla="*/ 254247 w 254259"/>
              <a:gd name="connsiteY1" fmla="*/ 6509 h 265217"/>
              <a:gd name="connsiteX2" fmla="*/ -1 w 254259"/>
              <a:gd name="connsiteY2" fmla="*/ 265217 h 265217"/>
              <a:gd name="connsiteX0" fmla="*/ 38042 w 271869"/>
              <a:gd name="connsiteY0" fmla="*/ 77735 h 295188"/>
              <a:gd name="connsiteX1" fmla="*/ 271860 w 271869"/>
              <a:gd name="connsiteY1" fmla="*/ 6509 h 295188"/>
              <a:gd name="connsiteX2" fmla="*/ 0 w 271869"/>
              <a:gd name="connsiteY2" fmla="*/ 295188 h 2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869" h="295188">
                <a:moveTo>
                  <a:pt x="38042" y="77735"/>
                </a:moveTo>
                <a:cubicBezTo>
                  <a:pt x="168883" y="21979"/>
                  <a:pt x="270373" y="-15793"/>
                  <a:pt x="271860" y="6509"/>
                </a:cubicBezTo>
                <a:cubicBezTo>
                  <a:pt x="273347" y="28811"/>
                  <a:pt x="118946" y="181446"/>
                  <a:pt x="0" y="295188"/>
                </a:cubicBez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8A4B4B87-6C0B-57E6-A6EB-B588DFA36742}"/>
              </a:ext>
            </a:extLst>
          </p:cNvPr>
          <p:cNvSpPr/>
          <p:nvPr/>
        </p:nvSpPr>
        <p:spPr>
          <a:xfrm>
            <a:off x="7190306" y="3389970"/>
            <a:ext cx="267629" cy="588785"/>
          </a:xfrm>
          <a:custGeom>
            <a:avLst/>
            <a:gdLst>
              <a:gd name="connsiteX0" fmla="*/ 236406 w 236406"/>
              <a:gd name="connsiteY0" fmla="*/ 602166 h 602166"/>
              <a:gd name="connsiteX1" fmla="*/ 89210 w 236406"/>
              <a:gd name="connsiteY1" fmla="*/ 370220 h 602166"/>
              <a:gd name="connsiteX2" fmla="*/ 0 w 236406"/>
              <a:gd name="connsiteY2" fmla="*/ 0 h 602166"/>
              <a:gd name="connsiteX0" fmla="*/ 267629 w 267629"/>
              <a:gd name="connsiteY0" fmla="*/ 588785 h 588785"/>
              <a:gd name="connsiteX1" fmla="*/ 89210 w 267629"/>
              <a:gd name="connsiteY1" fmla="*/ 370220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3670 w 267629"/>
              <a:gd name="connsiteY1" fmla="*/ 36575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8131 w 267629"/>
              <a:gd name="connsiteY1" fmla="*/ 361298 h 588785"/>
              <a:gd name="connsiteX2" fmla="*/ 0 w 267629"/>
              <a:gd name="connsiteY2" fmla="*/ 0 h 588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629" h="588785">
                <a:moveTo>
                  <a:pt x="267629" y="588785"/>
                </a:moveTo>
                <a:cubicBezTo>
                  <a:pt x="213731" y="522992"/>
                  <a:pt x="150913" y="466118"/>
                  <a:pt x="98131" y="361298"/>
                </a:cubicBezTo>
                <a:cubicBezTo>
                  <a:pt x="54270" y="260937"/>
                  <a:pt x="24904" y="134929"/>
                  <a:pt x="0" y="0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897EC8E5-F974-A78F-2C74-054D77A11FD4}"/>
              </a:ext>
            </a:extLst>
          </p:cNvPr>
          <p:cNvSpPr/>
          <p:nvPr/>
        </p:nvSpPr>
        <p:spPr>
          <a:xfrm>
            <a:off x="7248293" y="3510404"/>
            <a:ext cx="236406" cy="98319"/>
          </a:xfrm>
          <a:custGeom>
            <a:avLst/>
            <a:gdLst>
              <a:gd name="connsiteX0" fmla="*/ 178420 w 178420"/>
              <a:gd name="connsiteY0" fmla="*/ 80289 h 80289"/>
              <a:gd name="connsiteX1" fmla="*/ 0 w 178420"/>
              <a:gd name="connsiteY1" fmla="*/ 0 h 80289"/>
              <a:gd name="connsiteX0" fmla="*/ 236406 w 236406"/>
              <a:gd name="connsiteY0" fmla="*/ 133815 h 133815"/>
              <a:gd name="connsiteX1" fmla="*/ 0 w 236406"/>
              <a:gd name="connsiteY1" fmla="*/ 0 h 133815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36406 w 236406"/>
              <a:gd name="connsiteY0" fmla="*/ 98131 h 98131"/>
              <a:gd name="connsiteX1" fmla="*/ 0 w 236406"/>
              <a:gd name="connsiteY1" fmla="*/ 0 h 98131"/>
              <a:gd name="connsiteX0" fmla="*/ 236406 w 236406"/>
              <a:gd name="connsiteY0" fmla="*/ 98131 h 98319"/>
              <a:gd name="connsiteX1" fmla="*/ 0 w 236406"/>
              <a:gd name="connsiteY1" fmla="*/ 0 h 98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6406" h="98319">
                <a:moveTo>
                  <a:pt x="236406" y="98131"/>
                </a:moveTo>
                <a:cubicBezTo>
                  <a:pt x="150170" y="102592"/>
                  <a:pt x="59473" y="26763"/>
                  <a:pt x="0" y="0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94917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00FF6B7-DB26-2ABA-00C2-0F48A0144D01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Pijn van hart, long, oesophagus</a:t>
            </a:r>
            <a:endParaRPr lang="en-US" sz="2400" b="1">
              <a:solidFill>
                <a:schemeClr val="bg1"/>
              </a:solidFill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CDCE34-E207-46D7-84D4-78410DA5EAC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109"/>
          <a:stretch/>
        </p:blipFill>
        <p:spPr>
          <a:xfrm>
            <a:off x="6345887" y="2320427"/>
            <a:ext cx="1835460" cy="1521422"/>
          </a:xfrm>
          <a:prstGeom prst="rect">
            <a:avLst/>
          </a:prstGeom>
        </p:spPr>
      </p:pic>
      <p:sp>
        <p:nvSpPr>
          <p:cNvPr id="477" name="TextBox 476">
            <a:extLst>
              <a:ext uri="{FF2B5EF4-FFF2-40B4-BE49-F238E27FC236}">
                <a16:creationId xmlns:a16="http://schemas.microsoft.com/office/drawing/2014/main" id="{744DB3C8-98B0-4773-980B-D6DFC3C0D3C3}"/>
              </a:ext>
            </a:extLst>
          </p:cNvPr>
          <p:cNvSpPr txBox="1"/>
          <p:nvPr/>
        </p:nvSpPr>
        <p:spPr>
          <a:xfrm>
            <a:off x="1444156" y="704591"/>
            <a:ext cx="489355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sympathische zenuwen</a:t>
            </a:r>
            <a:endParaRPr lang="en-US" sz="3200" b="1">
              <a:solidFill>
                <a:srgbClr val="C00000"/>
              </a:solidFill>
            </a:endParaRPr>
          </a:p>
        </p:txBody>
      </p:sp>
      <p:grpSp>
        <p:nvGrpSpPr>
          <p:cNvPr id="487" name="Labels">
            <a:extLst>
              <a:ext uri="{FF2B5EF4-FFF2-40B4-BE49-F238E27FC236}">
                <a16:creationId xmlns:a16="http://schemas.microsoft.com/office/drawing/2014/main" id="{D61BAF2F-A44D-4AB9-AC03-12A7A75391F1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C6E03812-B593-4FA0-B02A-8DB0DCDD9DAD}"/>
                </a:ext>
              </a:extLst>
            </p:cNvPr>
            <p:cNvSpPr txBox="1"/>
            <p:nvPr/>
          </p:nvSpPr>
          <p:spPr>
            <a:xfrm>
              <a:off x="399227" y="2472548"/>
              <a:ext cx="320502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1" name="TextBox 490">
              <a:extLst>
                <a:ext uri="{FF2B5EF4-FFF2-40B4-BE49-F238E27FC236}">
                  <a16:creationId xmlns:a16="http://schemas.microsoft.com/office/drawing/2014/main" id="{DB1AC181-3803-4DB6-A6E3-3244DD05A554}"/>
                </a:ext>
              </a:extLst>
            </p:cNvPr>
            <p:cNvSpPr txBox="1"/>
            <p:nvPr/>
          </p:nvSpPr>
          <p:spPr>
            <a:xfrm>
              <a:off x="462791" y="4160205"/>
              <a:ext cx="3141464" cy="564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Cardiopulmonale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492" name="TextBox 491" hidden="1">
              <a:extLst>
                <a:ext uri="{FF2B5EF4-FFF2-40B4-BE49-F238E27FC236}">
                  <a16:creationId xmlns:a16="http://schemas.microsoft.com/office/drawing/2014/main" id="{2986E9B5-EA37-487D-B4F1-1C8812B35D4C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3" name="TextBox 492" hidden="1">
              <a:extLst>
                <a:ext uri="{FF2B5EF4-FFF2-40B4-BE49-F238E27FC236}">
                  <a16:creationId xmlns:a16="http://schemas.microsoft.com/office/drawing/2014/main" id="{6E0D23E2-0A1C-4B17-88FC-FE8EDF91AC60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4" name="TextBox 493">
              <a:extLst>
                <a:ext uri="{FF2B5EF4-FFF2-40B4-BE49-F238E27FC236}">
                  <a16:creationId xmlns:a16="http://schemas.microsoft.com/office/drawing/2014/main" id="{4DEF428F-0576-4770-A30B-E874E836658D}"/>
                </a:ext>
              </a:extLst>
            </p:cNvPr>
            <p:cNvSpPr txBox="1"/>
            <p:nvPr/>
          </p:nvSpPr>
          <p:spPr>
            <a:xfrm>
              <a:off x="865522" y="2990686"/>
              <a:ext cx="2269735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3B422D64-718C-47DF-8CBE-556244561BCD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F0B1B227-6DBB-4D90-8DFB-345877D552D1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497" name="TextBox 496">
              <a:extLst>
                <a:ext uri="{FF2B5EF4-FFF2-40B4-BE49-F238E27FC236}">
                  <a16:creationId xmlns:a16="http://schemas.microsoft.com/office/drawing/2014/main" id="{F35FBE9B-396E-412A-A7DF-A6440735ACBD}"/>
                </a:ext>
              </a:extLst>
            </p:cNvPr>
            <p:cNvSpPr txBox="1"/>
            <p:nvPr/>
          </p:nvSpPr>
          <p:spPr>
            <a:xfrm>
              <a:off x="701240" y="3382399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3D60915C-775E-4CB1-9514-8C703C936EC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AD3413DE-1DA0-4D06-826D-2327F5DA2B82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0" name="TextBox 499" hidden="1">
              <a:extLst>
                <a:ext uri="{FF2B5EF4-FFF2-40B4-BE49-F238E27FC236}">
                  <a16:creationId xmlns:a16="http://schemas.microsoft.com/office/drawing/2014/main" id="{274F8FA1-6032-4876-ABD3-A6326122D544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2B30AB4D-F56B-42B5-A1A5-A48935F6C386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185BE218-50F0-4813-A8C2-356A1387883D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8CE6297E-D85B-463A-BB91-F2A625E166F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E55222A-B0E3-461A-8809-E95E316599C5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77CFE9BF-53D1-4E91-A811-0E19D92614BB}"/>
              </a:ext>
            </a:extLst>
          </p:cNvPr>
          <p:cNvCxnSpPr>
            <a:endCxn id="489" idx="1"/>
          </p:cNvCxnSpPr>
          <p:nvPr/>
        </p:nvCxnSpPr>
        <p:spPr>
          <a:xfrm flipV="1">
            <a:off x="391886" y="2672603"/>
            <a:ext cx="7341" cy="2067114"/>
          </a:xfrm>
          <a:prstGeom prst="straightConnector1">
            <a:avLst/>
          </a:prstGeom>
          <a:ln w="1270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" name="Credits">
            <a:extLst>
              <a:ext uri="{FF2B5EF4-FFF2-40B4-BE49-F238E27FC236}">
                <a16:creationId xmlns:a16="http://schemas.microsoft.com/office/drawing/2014/main" id="{3DE52A2E-A06F-62D2-CCE8-F283D67C74F7}"/>
              </a:ext>
            </a:extLst>
          </p:cNvPr>
          <p:cNvGrpSpPr/>
          <p:nvPr/>
        </p:nvGrpSpPr>
        <p:grpSpPr>
          <a:xfrm>
            <a:off x="2682724" y="13803199"/>
            <a:ext cx="6490661" cy="1497126"/>
            <a:chOff x="4278776" y="13501083"/>
            <a:chExt cx="6490661" cy="1497126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E864A84-E062-2D61-00C9-7312E88F383D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155465FC-DDAF-9CFE-2CE0-7BD66702AC31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1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https://pxhere.com/en/photo/1624222, By Mohamed Hassan, CC0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BE76AEF2-9ABA-0DBD-9F44-A624C2D2205F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05" name="TextBox 504">
              <a:extLst>
                <a:ext uri="{FF2B5EF4-FFF2-40B4-BE49-F238E27FC236}">
                  <a16:creationId xmlns:a16="http://schemas.microsoft.com/office/drawing/2014/main" id="{831CFC4C-4B0A-D020-5984-3BDBF003C896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A36FBBB9-09DE-3685-A962-C1C66862CF80}"/>
              </a:ext>
            </a:extLst>
          </p:cNvPr>
          <p:cNvSpPr/>
          <p:nvPr/>
        </p:nvSpPr>
        <p:spPr>
          <a:xfrm flipH="1">
            <a:off x="7090012" y="2710820"/>
            <a:ext cx="620120" cy="379002"/>
          </a:xfrm>
          <a:custGeom>
            <a:avLst/>
            <a:gdLst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6732"/>
              <a:gd name="connsiteY0" fmla="*/ 87204 h 379706"/>
              <a:gd name="connsiteX1" fmla="*/ 318 w 556732"/>
              <a:gd name="connsiteY1" fmla="*/ 4077 h 379706"/>
              <a:gd name="connsiteX2" fmla="*/ 249700 w 556732"/>
              <a:gd name="connsiteY2" fmla="*/ 201504 h 379706"/>
              <a:gd name="connsiteX3" fmla="*/ 514668 w 556732"/>
              <a:gd name="connsiteY3" fmla="*/ 378150 h 379706"/>
              <a:gd name="connsiteX4" fmla="*/ 556232 w 556732"/>
              <a:gd name="connsiteY4" fmla="*/ 97595 h 379706"/>
              <a:gd name="connsiteX0" fmla="*/ 208137 w 556732"/>
              <a:gd name="connsiteY0" fmla="*/ 87204 h 378150"/>
              <a:gd name="connsiteX1" fmla="*/ 318 w 556732"/>
              <a:gd name="connsiteY1" fmla="*/ 4077 h 378150"/>
              <a:gd name="connsiteX2" fmla="*/ 249700 w 556732"/>
              <a:gd name="connsiteY2" fmla="*/ 201504 h 378150"/>
              <a:gd name="connsiteX3" fmla="*/ 514668 w 556732"/>
              <a:gd name="connsiteY3" fmla="*/ 378150 h 378150"/>
              <a:gd name="connsiteX4" fmla="*/ 556232 w 556732"/>
              <a:gd name="connsiteY4" fmla="*/ 97595 h 378150"/>
              <a:gd name="connsiteX0" fmla="*/ 208083 w 556678"/>
              <a:gd name="connsiteY0" fmla="*/ 88056 h 379002"/>
              <a:gd name="connsiteX1" fmla="*/ 264 w 556678"/>
              <a:gd name="connsiteY1" fmla="*/ 4929 h 379002"/>
              <a:gd name="connsiteX2" fmla="*/ 245738 w 556678"/>
              <a:gd name="connsiteY2" fmla="*/ 217987 h 379002"/>
              <a:gd name="connsiteX3" fmla="*/ 514614 w 556678"/>
              <a:gd name="connsiteY3" fmla="*/ 379002 h 379002"/>
              <a:gd name="connsiteX4" fmla="*/ 556178 w 556678"/>
              <a:gd name="connsiteY4" fmla="*/ 98447 h 379002"/>
              <a:gd name="connsiteX0" fmla="*/ 208083 w 556178"/>
              <a:gd name="connsiteY0" fmla="*/ 88056 h 379002"/>
              <a:gd name="connsiteX1" fmla="*/ 264 w 556178"/>
              <a:gd name="connsiteY1" fmla="*/ 4929 h 379002"/>
              <a:gd name="connsiteX2" fmla="*/ 245738 w 556178"/>
              <a:gd name="connsiteY2" fmla="*/ 217987 h 379002"/>
              <a:gd name="connsiteX3" fmla="*/ 514614 w 556178"/>
              <a:gd name="connsiteY3" fmla="*/ 379002 h 379002"/>
              <a:gd name="connsiteX4" fmla="*/ 556178 w 556178"/>
              <a:gd name="connsiteY4" fmla="*/ 98447 h 3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6178" h="379002">
                <a:moveTo>
                  <a:pt x="208083" y="88056"/>
                </a:moveTo>
                <a:cubicBezTo>
                  <a:pt x="100710" y="36967"/>
                  <a:pt x="-6012" y="-16726"/>
                  <a:pt x="264" y="4929"/>
                </a:cubicBezTo>
                <a:cubicBezTo>
                  <a:pt x="6540" y="26584"/>
                  <a:pt x="160013" y="155642"/>
                  <a:pt x="245738" y="217987"/>
                </a:cubicBezTo>
                <a:cubicBezTo>
                  <a:pt x="331463" y="280333"/>
                  <a:pt x="354110" y="322074"/>
                  <a:pt x="514614" y="379002"/>
                </a:cubicBezTo>
                <a:cubicBezTo>
                  <a:pt x="530534" y="291345"/>
                  <a:pt x="533586" y="245696"/>
                  <a:pt x="556178" y="98447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521A2F42-2044-810C-0406-31522E90BD1F}"/>
              </a:ext>
            </a:extLst>
          </p:cNvPr>
          <p:cNvSpPr/>
          <p:nvPr/>
        </p:nvSpPr>
        <p:spPr>
          <a:xfrm flipH="1">
            <a:off x="7166393" y="2952491"/>
            <a:ext cx="279749" cy="400935"/>
          </a:xfrm>
          <a:custGeom>
            <a:avLst/>
            <a:gdLst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4866"/>
              <a:gd name="connsiteX1" fmla="*/ 5195 w 264968"/>
              <a:gd name="connsiteY1" fmla="*/ 368877 h 394866"/>
              <a:gd name="connsiteX2" fmla="*/ 116697 w 264968"/>
              <a:gd name="connsiteY2" fmla="*/ 358531 h 394866"/>
              <a:gd name="connsiteX3" fmla="*/ 264968 w 264968"/>
              <a:gd name="connsiteY3" fmla="*/ 280554 h 394866"/>
              <a:gd name="connsiteX0" fmla="*/ 0 w 264968"/>
              <a:gd name="connsiteY0" fmla="*/ 0 h 419818"/>
              <a:gd name="connsiteX1" fmla="*/ 9103 w 264968"/>
              <a:gd name="connsiteY1" fmla="*/ 400139 h 419818"/>
              <a:gd name="connsiteX2" fmla="*/ 116697 w 264968"/>
              <a:gd name="connsiteY2" fmla="*/ 358531 h 419818"/>
              <a:gd name="connsiteX3" fmla="*/ 264968 w 264968"/>
              <a:gd name="connsiteY3" fmla="*/ 280554 h 419818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749" h="400935">
                <a:moveTo>
                  <a:pt x="14781" y="0"/>
                </a:moveTo>
                <a:cubicBezTo>
                  <a:pt x="12085" y="177325"/>
                  <a:pt x="89" y="276558"/>
                  <a:pt x="0" y="400139"/>
                </a:cubicBezTo>
                <a:cubicBezTo>
                  <a:pt x="54619" y="406489"/>
                  <a:pt x="88183" y="373251"/>
                  <a:pt x="131478" y="358531"/>
                </a:cubicBezTo>
                <a:cubicBezTo>
                  <a:pt x="174773" y="343811"/>
                  <a:pt x="214663" y="321427"/>
                  <a:pt x="279749" y="280554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315AE4C6-0FF8-6F5E-02F4-B4FFA1A2DAEF}"/>
              </a:ext>
            </a:extLst>
          </p:cNvPr>
          <p:cNvSpPr/>
          <p:nvPr/>
        </p:nvSpPr>
        <p:spPr>
          <a:xfrm flipH="1">
            <a:off x="7208670" y="2578330"/>
            <a:ext cx="218386" cy="379357"/>
          </a:xfrm>
          <a:custGeom>
            <a:avLst/>
            <a:gdLst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48095 h 348095"/>
              <a:gd name="connsiteX1" fmla="*/ 17878 w 163350"/>
              <a:gd name="connsiteY1" fmla="*/ 0 h 348095"/>
              <a:gd name="connsiteX2" fmla="*/ 163350 w 163350"/>
              <a:gd name="connsiteY2" fmla="*/ 155863 h 348095"/>
              <a:gd name="connsiteX0" fmla="*/ 4534 w 160397"/>
              <a:gd name="connsiteY0" fmla="*/ 379357 h 379357"/>
              <a:gd name="connsiteX1" fmla="*/ 22740 w 160397"/>
              <a:gd name="connsiteY1" fmla="*/ 0 h 379357"/>
              <a:gd name="connsiteX2" fmla="*/ 160397 w 160397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0 w 155863"/>
              <a:gd name="connsiteY0" fmla="*/ 379357 h 379357"/>
              <a:gd name="connsiteX1" fmla="*/ 18206 w 155863"/>
              <a:gd name="connsiteY1" fmla="*/ 0 h 379357"/>
              <a:gd name="connsiteX2" fmla="*/ 155863 w 155863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87125"/>
              <a:gd name="connsiteY0" fmla="*/ 379357 h 379357"/>
              <a:gd name="connsiteX1" fmla="*/ 6483 w 187125"/>
              <a:gd name="connsiteY1" fmla="*/ 0 h 379357"/>
              <a:gd name="connsiteX2" fmla="*/ 187125 w 187125"/>
              <a:gd name="connsiteY2" fmla="*/ 226202 h 379357"/>
              <a:gd name="connsiteX0" fmla="*/ 0 w 218386"/>
              <a:gd name="connsiteY0" fmla="*/ 379357 h 379357"/>
              <a:gd name="connsiteX1" fmla="*/ 6483 w 218386"/>
              <a:gd name="connsiteY1" fmla="*/ 0 h 379357"/>
              <a:gd name="connsiteX2" fmla="*/ 218386 w 218386"/>
              <a:gd name="connsiteY2" fmla="*/ 253555 h 379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8386" h="379357">
                <a:moveTo>
                  <a:pt x="0" y="379357"/>
                </a:moveTo>
                <a:cubicBezTo>
                  <a:pt x="11746" y="209606"/>
                  <a:pt x="44" y="125823"/>
                  <a:pt x="6483" y="0"/>
                </a:cubicBezTo>
                <a:cubicBezTo>
                  <a:pt x="91076" y="100823"/>
                  <a:pt x="146915" y="163512"/>
                  <a:pt x="218386" y="253555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D54A3E9E-7036-1EAE-933F-62C381B53BDC}"/>
              </a:ext>
            </a:extLst>
          </p:cNvPr>
          <p:cNvSpPr/>
          <p:nvPr/>
        </p:nvSpPr>
        <p:spPr>
          <a:xfrm>
            <a:off x="7435633" y="3081623"/>
            <a:ext cx="263181" cy="263743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2EEAA538-8AA7-E05A-2032-A389FF4D161D}"/>
              </a:ext>
            </a:extLst>
          </p:cNvPr>
          <p:cNvSpPr/>
          <p:nvPr/>
        </p:nvSpPr>
        <p:spPr>
          <a:xfrm>
            <a:off x="7440838" y="2449918"/>
            <a:ext cx="254260" cy="240499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62447 w 254260"/>
              <a:gd name="connsiteY0" fmla="*/ 63246 h 267469"/>
              <a:gd name="connsiteX1" fmla="*/ 254248 w 254260"/>
              <a:gd name="connsiteY1" fmla="*/ 8761 h 267469"/>
              <a:gd name="connsiteX2" fmla="*/ 0 w 254260"/>
              <a:gd name="connsiteY2" fmla="*/ 267469 h 26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4260" h="267469">
                <a:moveTo>
                  <a:pt x="62447" y="63246"/>
                </a:moveTo>
                <a:cubicBezTo>
                  <a:pt x="193288" y="7490"/>
                  <a:pt x="252761" y="-13541"/>
                  <a:pt x="254248" y="8761"/>
                </a:cubicBezTo>
                <a:cubicBezTo>
                  <a:pt x="255735" y="31063"/>
                  <a:pt x="118946" y="153727"/>
                  <a:pt x="0" y="267469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5FFDFCEA-A4D6-50EF-C2F3-CD79ABBFD11C}"/>
              </a:ext>
            </a:extLst>
          </p:cNvPr>
          <p:cNvSpPr/>
          <p:nvPr/>
        </p:nvSpPr>
        <p:spPr>
          <a:xfrm>
            <a:off x="7458680" y="3416734"/>
            <a:ext cx="199978" cy="1962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6F1749D3-FA1A-4BE0-C5B9-F195B7211C7D}"/>
              </a:ext>
            </a:extLst>
          </p:cNvPr>
          <p:cNvSpPr/>
          <p:nvPr/>
        </p:nvSpPr>
        <p:spPr>
          <a:xfrm>
            <a:off x="7452819" y="3791061"/>
            <a:ext cx="206580" cy="2196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20429 w 254259"/>
              <a:gd name="connsiteY0" fmla="*/ 77735 h 265217"/>
              <a:gd name="connsiteX1" fmla="*/ 254247 w 254259"/>
              <a:gd name="connsiteY1" fmla="*/ 6509 h 265217"/>
              <a:gd name="connsiteX2" fmla="*/ -1 w 254259"/>
              <a:gd name="connsiteY2" fmla="*/ 265217 h 265217"/>
              <a:gd name="connsiteX0" fmla="*/ 38042 w 271869"/>
              <a:gd name="connsiteY0" fmla="*/ 77735 h 295188"/>
              <a:gd name="connsiteX1" fmla="*/ 271860 w 271869"/>
              <a:gd name="connsiteY1" fmla="*/ 6509 h 295188"/>
              <a:gd name="connsiteX2" fmla="*/ 0 w 271869"/>
              <a:gd name="connsiteY2" fmla="*/ 295188 h 2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869" h="295188">
                <a:moveTo>
                  <a:pt x="38042" y="77735"/>
                </a:moveTo>
                <a:cubicBezTo>
                  <a:pt x="168883" y="21979"/>
                  <a:pt x="270373" y="-15793"/>
                  <a:pt x="271860" y="6509"/>
                </a:cubicBezTo>
                <a:cubicBezTo>
                  <a:pt x="273347" y="28811"/>
                  <a:pt x="118946" y="181446"/>
                  <a:pt x="0" y="29518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65974B80-26B0-D2A7-51AC-A4F7499C4177}"/>
              </a:ext>
            </a:extLst>
          </p:cNvPr>
          <p:cNvSpPr/>
          <p:nvPr/>
        </p:nvSpPr>
        <p:spPr>
          <a:xfrm>
            <a:off x="7190306" y="3389970"/>
            <a:ext cx="267629" cy="588785"/>
          </a:xfrm>
          <a:custGeom>
            <a:avLst/>
            <a:gdLst>
              <a:gd name="connsiteX0" fmla="*/ 236406 w 236406"/>
              <a:gd name="connsiteY0" fmla="*/ 602166 h 602166"/>
              <a:gd name="connsiteX1" fmla="*/ 89210 w 236406"/>
              <a:gd name="connsiteY1" fmla="*/ 370220 h 602166"/>
              <a:gd name="connsiteX2" fmla="*/ 0 w 236406"/>
              <a:gd name="connsiteY2" fmla="*/ 0 h 602166"/>
              <a:gd name="connsiteX0" fmla="*/ 267629 w 267629"/>
              <a:gd name="connsiteY0" fmla="*/ 588785 h 588785"/>
              <a:gd name="connsiteX1" fmla="*/ 89210 w 267629"/>
              <a:gd name="connsiteY1" fmla="*/ 370220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3670 w 267629"/>
              <a:gd name="connsiteY1" fmla="*/ 36575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8131 w 267629"/>
              <a:gd name="connsiteY1" fmla="*/ 361298 h 588785"/>
              <a:gd name="connsiteX2" fmla="*/ 0 w 267629"/>
              <a:gd name="connsiteY2" fmla="*/ 0 h 588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629" h="588785">
                <a:moveTo>
                  <a:pt x="267629" y="588785"/>
                </a:moveTo>
                <a:cubicBezTo>
                  <a:pt x="213731" y="522992"/>
                  <a:pt x="150913" y="466118"/>
                  <a:pt x="98131" y="361298"/>
                </a:cubicBezTo>
                <a:cubicBezTo>
                  <a:pt x="54270" y="260937"/>
                  <a:pt x="24904" y="134929"/>
                  <a:pt x="0" y="0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1A61CBFB-E3F4-1A47-FE7C-46498AB807C7}"/>
              </a:ext>
            </a:extLst>
          </p:cNvPr>
          <p:cNvSpPr/>
          <p:nvPr/>
        </p:nvSpPr>
        <p:spPr>
          <a:xfrm>
            <a:off x="7248293" y="3510404"/>
            <a:ext cx="236406" cy="98319"/>
          </a:xfrm>
          <a:custGeom>
            <a:avLst/>
            <a:gdLst>
              <a:gd name="connsiteX0" fmla="*/ 178420 w 178420"/>
              <a:gd name="connsiteY0" fmla="*/ 80289 h 80289"/>
              <a:gd name="connsiteX1" fmla="*/ 0 w 178420"/>
              <a:gd name="connsiteY1" fmla="*/ 0 h 80289"/>
              <a:gd name="connsiteX0" fmla="*/ 236406 w 236406"/>
              <a:gd name="connsiteY0" fmla="*/ 133815 h 133815"/>
              <a:gd name="connsiteX1" fmla="*/ 0 w 236406"/>
              <a:gd name="connsiteY1" fmla="*/ 0 h 133815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36406 w 236406"/>
              <a:gd name="connsiteY0" fmla="*/ 98131 h 98131"/>
              <a:gd name="connsiteX1" fmla="*/ 0 w 236406"/>
              <a:gd name="connsiteY1" fmla="*/ 0 h 98131"/>
              <a:gd name="connsiteX0" fmla="*/ 236406 w 236406"/>
              <a:gd name="connsiteY0" fmla="*/ 98131 h 98319"/>
              <a:gd name="connsiteX1" fmla="*/ 0 w 236406"/>
              <a:gd name="connsiteY1" fmla="*/ 0 h 98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6406" h="98319">
                <a:moveTo>
                  <a:pt x="236406" y="98131"/>
                </a:moveTo>
                <a:cubicBezTo>
                  <a:pt x="150170" y="102592"/>
                  <a:pt x="59473" y="26763"/>
                  <a:pt x="0" y="0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F5DE932B-3F15-CF47-C88D-2F40F05B7857}"/>
              </a:ext>
            </a:extLst>
          </p:cNvPr>
          <p:cNvSpPr txBox="1"/>
          <p:nvPr/>
        </p:nvSpPr>
        <p:spPr>
          <a:xfrm>
            <a:off x="6513006" y="3696788"/>
            <a:ext cx="1023037" cy="646331"/>
          </a:xfrm>
          <a:prstGeom prst="rect">
            <a:avLst/>
          </a:prstGeom>
          <a:solidFill>
            <a:srgbClr val="F8F8F8">
              <a:alpha val="49020"/>
            </a:srgbClr>
          </a:solidFill>
        </p:spPr>
        <p:txBody>
          <a:bodyPr wrap="none" rtlCol="0">
            <a:spAutoFit/>
          </a:bodyPr>
          <a:lstStyle/>
          <a:p>
            <a:r>
              <a:rPr lang="en-US" sz="3600" b="1"/>
              <a:t>T1-5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02941EEA-680F-C1BE-AB0C-7D6FBAFD9CB3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3360" y="11164529"/>
            <a:ext cx="2507488" cy="2509691"/>
          </a:xfrm>
          <a:prstGeom prst="rect">
            <a:avLst/>
          </a:prstGeom>
        </p:spPr>
      </p:pic>
      <p:sp>
        <p:nvSpPr>
          <p:cNvPr id="90" name="TextBox 89">
            <a:extLst>
              <a:ext uri="{FF2B5EF4-FFF2-40B4-BE49-F238E27FC236}">
                <a16:creationId xmlns:a16="http://schemas.microsoft.com/office/drawing/2014/main" id="{00C30523-9CC3-9234-D5B7-7E11F197F8CA}"/>
              </a:ext>
            </a:extLst>
          </p:cNvPr>
          <p:cNvSpPr txBox="1"/>
          <p:nvPr/>
        </p:nvSpPr>
        <p:spPr>
          <a:xfrm>
            <a:off x="5852159" y="11625944"/>
            <a:ext cx="49476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pijn: </a:t>
            </a:r>
          </a:p>
          <a:p>
            <a:r>
              <a:rPr lang="en-US" sz="3600">
                <a:solidFill>
                  <a:srgbClr val="FF0066"/>
                </a:solidFill>
              </a:rPr>
              <a:t>slecht lokaliseerbaar, gepaard gaan met autonome verschijnselen</a:t>
            </a:r>
          </a:p>
        </p:txBody>
      </p:sp>
    </p:spTree>
    <p:extLst>
      <p:ext uri="{BB962C8B-B14F-4D97-AF65-F5344CB8AC3E}">
        <p14:creationId xmlns:p14="http://schemas.microsoft.com/office/powerpoint/2010/main" val="258737740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Pijn van hart, long, oesophagus</a:t>
            </a:r>
            <a:endParaRPr lang="en-US" sz="2400" b="1">
              <a:solidFill>
                <a:schemeClr val="bg1"/>
              </a:solidFill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CDCE34-E207-46D7-84D4-78410DA5EAC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109"/>
          <a:stretch/>
        </p:blipFill>
        <p:spPr>
          <a:xfrm>
            <a:off x="6345887" y="2320427"/>
            <a:ext cx="1835460" cy="1521422"/>
          </a:xfrm>
          <a:prstGeom prst="rect">
            <a:avLst/>
          </a:prstGeom>
        </p:spPr>
      </p:pic>
      <p:grpSp>
        <p:nvGrpSpPr>
          <p:cNvPr id="487" name="Labels">
            <a:extLst>
              <a:ext uri="{FF2B5EF4-FFF2-40B4-BE49-F238E27FC236}">
                <a16:creationId xmlns:a16="http://schemas.microsoft.com/office/drawing/2014/main" id="{D61BAF2F-A44D-4AB9-AC03-12A7A75391F1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C6E03812-B593-4FA0-B02A-8DB0DCDD9DAD}"/>
                </a:ext>
              </a:extLst>
            </p:cNvPr>
            <p:cNvSpPr txBox="1"/>
            <p:nvPr/>
          </p:nvSpPr>
          <p:spPr>
            <a:xfrm>
              <a:off x="399227" y="2472548"/>
              <a:ext cx="320502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2" name="TextBox 491" hidden="1">
              <a:extLst>
                <a:ext uri="{FF2B5EF4-FFF2-40B4-BE49-F238E27FC236}">
                  <a16:creationId xmlns:a16="http://schemas.microsoft.com/office/drawing/2014/main" id="{2986E9B5-EA37-487D-B4F1-1C8812B35D4C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3" name="TextBox 492" hidden="1">
              <a:extLst>
                <a:ext uri="{FF2B5EF4-FFF2-40B4-BE49-F238E27FC236}">
                  <a16:creationId xmlns:a16="http://schemas.microsoft.com/office/drawing/2014/main" id="{6E0D23E2-0A1C-4B17-88FC-FE8EDF91AC60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3B422D64-718C-47DF-8CBE-556244561BCD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F0B1B227-6DBB-4D90-8DFB-345877D552D1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3D60915C-775E-4CB1-9514-8C703C936EC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AD3413DE-1DA0-4D06-826D-2327F5DA2B82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0" name="TextBox 499" hidden="1">
              <a:extLst>
                <a:ext uri="{FF2B5EF4-FFF2-40B4-BE49-F238E27FC236}">
                  <a16:creationId xmlns:a16="http://schemas.microsoft.com/office/drawing/2014/main" id="{274F8FA1-6032-4876-ABD3-A6326122D544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2B30AB4D-F56B-42B5-A1A5-A48935F6C386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185BE218-50F0-4813-A8C2-356A1387883D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8CE6297E-D85B-463A-BB91-F2A625E166F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E55222A-B0E3-461A-8809-E95E316599C5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F00FF6B7-DB26-2ABA-00C2-0F48A0144D01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Credits">
            <a:extLst>
              <a:ext uri="{FF2B5EF4-FFF2-40B4-BE49-F238E27FC236}">
                <a16:creationId xmlns:a16="http://schemas.microsoft.com/office/drawing/2014/main" id="{3DE52A2E-A06F-62D2-CCE8-F283D67C74F7}"/>
              </a:ext>
            </a:extLst>
          </p:cNvPr>
          <p:cNvGrpSpPr/>
          <p:nvPr/>
        </p:nvGrpSpPr>
        <p:grpSpPr>
          <a:xfrm>
            <a:off x="2682724" y="13803199"/>
            <a:ext cx="6490661" cy="1343238"/>
            <a:chOff x="4278776" y="13501083"/>
            <a:chExt cx="6490661" cy="1343238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E864A84-E062-2D61-00C9-7312E88F383D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155465FC-DDAF-9CFE-2CE0-7BD66702AC31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6155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1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BE76AEF2-9ABA-0DBD-9F44-A624C2D2205F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05" name="TextBox 504">
              <a:extLst>
                <a:ext uri="{FF2B5EF4-FFF2-40B4-BE49-F238E27FC236}">
                  <a16:creationId xmlns:a16="http://schemas.microsoft.com/office/drawing/2014/main" id="{831CFC4C-4B0A-D020-5984-3BDBF003C896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A36FBBB9-09DE-3685-A962-C1C66862CF80}"/>
              </a:ext>
            </a:extLst>
          </p:cNvPr>
          <p:cNvSpPr/>
          <p:nvPr/>
        </p:nvSpPr>
        <p:spPr>
          <a:xfrm flipH="1">
            <a:off x="7090012" y="2710820"/>
            <a:ext cx="620120" cy="379002"/>
          </a:xfrm>
          <a:custGeom>
            <a:avLst/>
            <a:gdLst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6732"/>
              <a:gd name="connsiteY0" fmla="*/ 87204 h 379706"/>
              <a:gd name="connsiteX1" fmla="*/ 318 w 556732"/>
              <a:gd name="connsiteY1" fmla="*/ 4077 h 379706"/>
              <a:gd name="connsiteX2" fmla="*/ 249700 w 556732"/>
              <a:gd name="connsiteY2" fmla="*/ 201504 h 379706"/>
              <a:gd name="connsiteX3" fmla="*/ 514668 w 556732"/>
              <a:gd name="connsiteY3" fmla="*/ 378150 h 379706"/>
              <a:gd name="connsiteX4" fmla="*/ 556232 w 556732"/>
              <a:gd name="connsiteY4" fmla="*/ 97595 h 379706"/>
              <a:gd name="connsiteX0" fmla="*/ 208137 w 556732"/>
              <a:gd name="connsiteY0" fmla="*/ 87204 h 378150"/>
              <a:gd name="connsiteX1" fmla="*/ 318 w 556732"/>
              <a:gd name="connsiteY1" fmla="*/ 4077 h 378150"/>
              <a:gd name="connsiteX2" fmla="*/ 249700 w 556732"/>
              <a:gd name="connsiteY2" fmla="*/ 201504 h 378150"/>
              <a:gd name="connsiteX3" fmla="*/ 514668 w 556732"/>
              <a:gd name="connsiteY3" fmla="*/ 378150 h 378150"/>
              <a:gd name="connsiteX4" fmla="*/ 556232 w 556732"/>
              <a:gd name="connsiteY4" fmla="*/ 97595 h 378150"/>
              <a:gd name="connsiteX0" fmla="*/ 208083 w 556678"/>
              <a:gd name="connsiteY0" fmla="*/ 88056 h 379002"/>
              <a:gd name="connsiteX1" fmla="*/ 264 w 556678"/>
              <a:gd name="connsiteY1" fmla="*/ 4929 h 379002"/>
              <a:gd name="connsiteX2" fmla="*/ 245738 w 556678"/>
              <a:gd name="connsiteY2" fmla="*/ 217987 h 379002"/>
              <a:gd name="connsiteX3" fmla="*/ 514614 w 556678"/>
              <a:gd name="connsiteY3" fmla="*/ 379002 h 379002"/>
              <a:gd name="connsiteX4" fmla="*/ 556178 w 556678"/>
              <a:gd name="connsiteY4" fmla="*/ 98447 h 379002"/>
              <a:gd name="connsiteX0" fmla="*/ 208083 w 556178"/>
              <a:gd name="connsiteY0" fmla="*/ 88056 h 379002"/>
              <a:gd name="connsiteX1" fmla="*/ 264 w 556178"/>
              <a:gd name="connsiteY1" fmla="*/ 4929 h 379002"/>
              <a:gd name="connsiteX2" fmla="*/ 245738 w 556178"/>
              <a:gd name="connsiteY2" fmla="*/ 217987 h 379002"/>
              <a:gd name="connsiteX3" fmla="*/ 514614 w 556178"/>
              <a:gd name="connsiteY3" fmla="*/ 379002 h 379002"/>
              <a:gd name="connsiteX4" fmla="*/ 556178 w 556178"/>
              <a:gd name="connsiteY4" fmla="*/ 98447 h 3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6178" h="379002">
                <a:moveTo>
                  <a:pt x="208083" y="88056"/>
                </a:moveTo>
                <a:cubicBezTo>
                  <a:pt x="100710" y="36967"/>
                  <a:pt x="-6012" y="-16726"/>
                  <a:pt x="264" y="4929"/>
                </a:cubicBezTo>
                <a:cubicBezTo>
                  <a:pt x="6540" y="26584"/>
                  <a:pt x="160013" y="155642"/>
                  <a:pt x="245738" y="217987"/>
                </a:cubicBezTo>
                <a:cubicBezTo>
                  <a:pt x="331463" y="280333"/>
                  <a:pt x="354110" y="322074"/>
                  <a:pt x="514614" y="379002"/>
                </a:cubicBezTo>
                <a:cubicBezTo>
                  <a:pt x="530534" y="291345"/>
                  <a:pt x="533586" y="245696"/>
                  <a:pt x="556178" y="98447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521A2F42-2044-810C-0406-31522E90BD1F}"/>
              </a:ext>
            </a:extLst>
          </p:cNvPr>
          <p:cNvSpPr/>
          <p:nvPr/>
        </p:nvSpPr>
        <p:spPr>
          <a:xfrm flipH="1">
            <a:off x="7166393" y="2952491"/>
            <a:ext cx="279749" cy="400935"/>
          </a:xfrm>
          <a:custGeom>
            <a:avLst/>
            <a:gdLst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4866"/>
              <a:gd name="connsiteX1" fmla="*/ 5195 w 264968"/>
              <a:gd name="connsiteY1" fmla="*/ 368877 h 394866"/>
              <a:gd name="connsiteX2" fmla="*/ 116697 w 264968"/>
              <a:gd name="connsiteY2" fmla="*/ 358531 h 394866"/>
              <a:gd name="connsiteX3" fmla="*/ 264968 w 264968"/>
              <a:gd name="connsiteY3" fmla="*/ 280554 h 394866"/>
              <a:gd name="connsiteX0" fmla="*/ 0 w 264968"/>
              <a:gd name="connsiteY0" fmla="*/ 0 h 419818"/>
              <a:gd name="connsiteX1" fmla="*/ 9103 w 264968"/>
              <a:gd name="connsiteY1" fmla="*/ 400139 h 419818"/>
              <a:gd name="connsiteX2" fmla="*/ 116697 w 264968"/>
              <a:gd name="connsiteY2" fmla="*/ 358531 h 419818"/>
              <a:gd name="connsiteX3" fmla="*/ 264968 w 264968"/>
              <a:gd name="connsiteY3" fmla="*/ 280554 h 419818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749" h="400935">
                <a:moveTo>
                  <a:pt x="14781" y="0"/>
                </a:moveTo>
                <a:cubicBezTo>
                  <a:pt x="12085" y="177325"/>
                  <a:pt x="89" y="276558"/>
                  <a:pt x="0" y="400139"/>
                </a:cubicBezTo>
                <a:cubicBezTo>
                  <a:pt x="54619" y="406489"/>
                  <a:pt x="88183" y="373251"/>
                  <a:pt x="131478" y="358531"/>
                </a:cubicBezTo>
                <a:cubicBezTo>
                  <a:pt x="174773" y="343811"/>
                  <a:pt x="214663" y="321427"/>
                  <a:pt x="279749" y="280554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315AE4C6-0FF8-6F5E-02F4-B4FFA1A2DAEF}"/>
              </a:ext>
            </a:extLst>
          </p:cNvPr>
          <p:cNvSpPr/>
          <p:nvPr/>
        </p:nvSpPr>
        <p:spPr>
          <a:xfrm flipH="1">
            <a:off x="7208670" y="2578330"/>
            <a:ext cx="218386" cy="379357"/>
          </a:xfrm>
          <a:custGeom>
            <a:avLst/>
            <a:gdLst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48095 h 348095"/>
              <a:gd name="connsiteX1" fmla="*/ 17878 w 163350"/>
              <a:gd name="connsiteY1" fmla="*/ 0 h 348095"/>
              <a:gd name="connsiteX2" fmla="*/ 163350 w 163350"/>
              <a:gd name="connsiteY2" fmla="*/ 155863 h 348095"/>
              <a:gd name="connsiteX0" fmla="*/ 4534 w 160397"/>
              <a:gd name="connsiteY0" fmla="*/ 379357 h 379357"/>
              <a:gd name="connsiteX1" fmla="*/ 22740 w 160397"/>
              <a:gd name="connsiteY1" fmla="*/ 0 h 379357"/>
              <a:gd name="connsiteX2" fmla="*/ 160397 w 160397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0 w 155863"/>
              <a:gd name="connsiteY0" fmla="*/ 379357 h 379357"/>
              <a:gd name="connsiteX1" fmla="*/ 18206 w 155863"/>
              <a:gd name="connsiteY1" fmla="*/ 0 h 379357"/>
              <a:gd name="connsiteX2" fmla="*/ 155863 w 155863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87125"/>
              <a:gd name="connsiteY0" fmla="*/ 379357 h 379357"/>
              <a:gd name="connsiteX1" fmla="*/ 6483 w 187125"/>
              <a:gd name="connsiteY1" fmla="*/ 0 h 379357"/>
              <a:gd name="connsiteX2" fmla="*/ 187125 w 187125"/>
              <a:gd name="connsiteY2" fmla="*/ 226202 h 379357"/>
              <a:gd name="connsiteX0" fmla="*/ 0 w 218386"/>
              <a:gd name="connsiteY0" fmla="*/ 379357 h 379357"/>
              <a:gd name="connsiteX1" fmla="*/ 6483 w 218386"/>
              <a:gd name="connsiteY1" fmla="*/ 0 h 379357"/>
              <a:gd name="connsiteX2" fmla="*/ 218386 w 218386"/>
              <a:gd name="connsiteY2" fmla="*/ 253555 h 379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8386" h="379357">
                <a:moveTo>
                  <a:pt x="0" y="379357"/>
                </a:moveTo>
                <a:cubicBezTo>
                  <a:pt x="11746" y="209606"/>
                  <a:pt x="44" y="125823"/>
                  <a:pt x="6483" y="0"/>
                </a:cubicBezTo>
                <a:cubicBezTo>
                  <a:pt x="91076" y="100823"/>
                  <a:pt x="146915" y="163512"/>
                  <a:pt x="218386" y="253555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D54A3E9E-7036-1EAE-933F-62C381B53BDC}"/>
              </a:ext>
            </a:extLst>
          </p:cNvPr>
          <p:cNvSpPr/>
          <p:nvPr/>
        </p:nvSpPr>
        <p:spPr>
          <a:xfrm>
            <a:off x="7435633" y="3081623"/>
            <a:ext cx="263181" cy="263743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2EEAA538-8AA7-E05A-2032-A389FF4D161D}"/>
              </a:ext>
            </a:extLst>
          </p:cNvPr>
          <p:cNvSpPr/>
          <p:nvPr/>
        </p:nvSpPr>
        <p:spPr>
          <a:xfrm>
            <a:off x="7440838" y="2449918"/>
            <a:ext cx="254260" cy="240499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62447 w 254260"/>
              <a:gd name="connsiteY0" fmla="*/ 63246 h 267469"/>
              <a:gd name="connsiteX1" fmla="*/ 254248 w 254260"/>
              <a:gd name="connsiteY1" fmla="*/ 8761 h 267469"/>
              <a:gd name="connsiteX2" fmla="*/ 0 w 254260"/>
              <a:gd name="connsiteY2" fmla="*/ 267469 h 26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4260" h="267469">
                <a:moveTo>
                  <a:pt x="62447" y="63246"/>
                </a:moveTo>
                <a:cubicBezTo>
                  <a:pt x="193288" y="7490"/>
                  <a:pt x="252761" y="-13541"/>
                  <a:pt x="254248" y="8761"/>
                </a:cubicBezTo>
                <a:cubicBezTo>
                  <a:pt x="255735" y="31063"/>
                  <a:pt x="118946" y="153727"/>
                  <a:pt x="0" y="267469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5FFDFCEA-A4D6-50EF-C2F3-CD79ABBFD11C}"/>
              </a:ext>
            </a:extLst>
          </p:cNvPr>
          <p:cNvSpPr/>
          <p:nvPr/>
        </p:nvSpPr>
        <p:spPr>
          <a:xfrm>
            <a:off x="7458680" y="3416734"/>
            <a:ext cx="199978" cy="1962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6F1749D3-FA1A-4BE0-C5B9-F195B7211C7D}"/>
              </a:ext>
            </a:extLst>
          </p:cNvPr>
          <p:cNvSpPr/>
          <p:nvPr/>
        </p:nvSpPr>
        <p:spPr>
          <a:xfrm>
            <a:off x="7452819" y="3791061"/>
            <a:ext cx="206580" cy="2196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20429 w 254259"/>
              <a:gd name="connsiteY0" fmla="*/ 77735 h 265217"/>
              <a:gd name="connsiteX1" fmla="*/ 254247 w 254259"/>
              <a:gd name="connsiteY1" fmla="*/ 6509 h 265217"/>
              <a:gd name="connsiteX2" fmla="*/ -1 w 254259"/>
              <a:gd name="connsiteY2" fmla="*/ 265217 h 265217"/>
              <a:gd name="connsiteX0" fmla="*/ 38042 w 271869"/>
              <a:gd name="connsiteY0" fmla="*/ 77735 h 295188"/>
              <a:gd name="connsiteX1" fmla="*/ 271860 w 271869"/>
              <a:gd name="connsiteY1" fmla="*/ 6509 h 295188"/>
              <a:gd name="connsiteX2" fmla="*/ 0 w 271869"/>
              <a:gd name="connsiteY2" fmla="*/ 295188 h 2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869" h="295188">
                <a:moveTo>
                  <a:pt x="38042" y="77735"/>
                </a:moveTo>
                <a:cubicBezTo>
                  <a:pt x="168883" y="21979"/>
                  <a:pt x="270373" y="-15793"/>
                  <a:pt x="271860" y="6509"/>
                </a:cubicBezTo>
                <a:cubicBezTo>
                  <a:pt x="273347" y="28811"/>
                  <a:pt x="118946" y="181446"/>
                  <a:pt x="0" y="29518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65974B80-26B0-D2A7-51AC-A4F7499C4177}"/>
              </a:ext>
            </a:extLst>
          </p:cNvPr>
          <p:cNvSpPr/>
          <p:nvPr/>
        </p:nvSpPr>
        <p:spPr>
          <a:xfrm>
            <a:off x="7190306" y="3389970"/>
            <a:ext cx="267629" cy="588785"/>
          </a:xfrm>
          <a:custGeom>
            <a:avLst/>
            <a:gdLst>
              <a:gd name="connsiteX0" fmla="*/ 236406 w 236406"/>
              <a:gd name="connsiteY0" fmla="*/ 602166 h 602166"/>
              <a:gd name="connsiteX1" fmla="*/ 89210 w 236406"/>
              <a:gd name="connsiteY1" fmla="*/ 370220 h 602166"/>
              <a:gd name="connsiteX2" fmla="*/ 0 w 236406"/>
              <a:gd name="connsiteY2" fmla="*/ 0 h 602166"/>
              <a:gd name="connsiteX0" fmla="*/ 267629 w 267629"/>
              <a:gd name="connsiteY0" fmla="*/ 588785 h 588785"/>
              <a:gd name="connsiteX1" fmla="*/ 89210 w 267629"/>
              <a:gd name="connsiteY1" fmla="*/ 370220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3670 w 267629"/>
              <a:gd name="connsiteY1" fmla="*/ 36575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8131 w 267629"/>
              <a:gd name="connsiteY1" fmla="*/ 361298 h 588785"/>
              <a:gd name="connsiteX2" fmla="*/ 0 w 267629"/>
              <a:gd name="connsiteY2" fmla="*/ 0 h 588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629" h="588785">
                <a:moveTo>
                  <a:pt x="267629" y="588785"/>
                </a:moveTo>
                <a:cubicBezTo>
                  <a:pt x="213731" y="522992"/>
                  <a:pt x="150913" y="466118"/>
                  <a:pt x="98131" y="361298"/>
                </a:cubicBezTo>
                <a:cubicBezTo>
                  <a:pt x="54270" y="260937"/>
                  <a:pt x="24904" y="134929"/>
                  <a:pt x="0" y="0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1A61CBFB-E3F4-1A47-FE7C-46498AB807C7}"/>
              </a:ext>
            </a:extLst>
          </p:cNvPr>
          <p:cNvSpPr/>
          <p:nvPr/>
        </p:nvSpPr>
        <p:spPr>
          <a:xfrm>
            <a:off x="7248293" y="3510404"/>
            <a:ext cx="236406" cy="98319"/>
          </a:xfrm>
          <a:custGeom>
            <a:avLst/>
            <a:gdLst>
              <a:gd name="connsiteX0" fmla="*/ 178420 w 178420"/>
              <a:gd name="connsiteY0" fmla="*/ 80289 h 80289"/>
              <a:gd name="connsiteX1" fmla="*/ 0 w 178420"/>
              <a:gd name="connsiteY1" fmla="*/ 0 h 80289"/>
              <a:gd name="connsiteX0" fmla="*/ 236406 w 236406"/>
              <a:gd name="connsiteY0" fmla="*/ 133815 h 133815"/>
              <a:gd name="connsiteX1" fmla="*/ 0 w 236406"/>
              <a:gd name="connsiteY1" fmla="*/ 0 h 133815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36406 w 236406"/>
              <a:gd name="connsiteY0" fmla="*/ 98131 h 98131"/>
              <a:gd name="connsiteX1" fmla="*/ 0 w 236406"/>
              <a:gd name="connsiteY1" fmla="*/ 0 h 98131"/>
              <a:gd name="connsiteX0" fmla="*/ 236406 w 236406"/>
              <a:gd name="connsiteY0" fmla="*/ 98131 h 98319"/>
              <a:gd name="connsiteX1" fmla="*/ 0 w 236406"/>
              <a:gd name="connsiteY1" fmla="*/ 0 h 98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6406" h="98319">
                <a:moveTo>
                  <a:pt x="236406" y="98131"/>
                </a:moveTo>
                <a:cubicBezTo>
                  <a:pt x="150170" y="102592"/>
                  <a:pt x="59473" y="26763"/>
                  <a:pt x="0" y="0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27DCCFE4-4ACA-D6DC-A5D0-61996953DF2B}"/>
              </a:ext>
            </a:extLst>
          </p:cNvPr>
          <p:cNvSpPr/>
          <p:nvPr/>
        </p:nvSpPr>
        <p:spPr>
          <a:xfrm flipH="1">
            <a:off x="7694219" y="2256255"/>
            <a:ext cx="1765337" cy="214543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1981926 w 1981926"/>
              <a:gd name="connsiteY0" fmla="*/ 253731 h 253731"/>
              <a:gd name="connsiteX1" fmla="*/ 941194 w 1981926"/>
              <a:gd name="connsiteY1" fmla="*/ 762 h 253731"/>
              <a:gd name="connsiteX2" fmla="*/ 0 w 1981926"/>
              <a:gd name="connsiteY2" fmla="*/ 207237 h 253731"/>
              <a:gd name="connsiteX0" fmla="*/ 1996701 w 1996701"/>
              <a:gd name="connsiteY0" fmla="*/ 214543 h 214543"/>
              <a:gd name="connsiteX1" fmla="*/ 941194 w 1996701"/>
              <a:gd name="connsiteY1" fmla="*/ 762 h 214543"/>
              <a:gd name="connsiteX2" fmla="*/ 0 w 1996701"/>
              <a:gd name="connsiteY2" fmla="*/ 207237 h 214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6701" h="214543">
                <a:moveTo>
                  <a:pt x="1996701" y="214543"/>
                </a:moveTo>
                <a:cubicBezTo>
                  <a:pt x="1699540" y="57487"/>
                  <a:pt x="1325074" y="13855"/>
                  <a:pt x="941194" y="762"/>
                </a:cubicBezTo>
                <a:cubicBezTo>
                  <a:pt x="502848" y="-10236"/>
                  <a:pt x="300872" y="99614"/>
                  <a:pt x="0" y="207237"/>
                </a:cubicBezTo>
              </a:path>
            </a:pathLst>
          </a:custGeom>
          <a:noFill/>
          <a:ln w="5715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3372C169-76EE-94D1-57C1-C0E1B8B02B92}"/>
              </a:ext>
            </a:extLst>
          </p:cNvPr>
          <p:cNvSpPr/>
          <p:nvPr/>
        </p:nvSpPr>
        <p:spPr>
          <a:xfrm flipH="1">
            <a:off x="7729053" y="2526220"/>
            <a:ext cx="1765337" cy="214543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1981926 w 1981926"/>
              <a:gd name="connsiteY0" fmla="*/ 253731 h 253731"/>
              <a:gd name="connsiteX1" fmla="*/ 941194 w 1981926"/>
              <a:gd name="connsiteY1" fmla="*/ 762 h 253731"/>
              <a:gd name="connsiteX2" fmla="*/ 0 w 1981926"/>
              <a:gd name="connsiteY2" fmla="*/ 207237 h 253731"/>
              <a:gd name="connsiteX0" fmla="*/ 1996701 w 1996701"/>
              <a:gd name="connsiteY0" fmla="*/ 214543 h 214543"/>
              <a:gd name="connsiteX1" fmla="*/ 941194 w 1996701"/>
              <a:gd name="connsiteY1" fmla="*/ 762 h 214543"/>
              <a:gd name="connsiteX2" fmla="*/ 0 w 1996701"/>
              <a:gd name="connsiteY2" fmla="*/ 207237 h 214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6701" h="214543">
                <a:moveTo>
                  <a:pt x="1996701" y="214543"/>
                </a:moveTo>
                <a:cubicBezTo>
                  <a:pt x="1699540" y="57487"/>
                  <a:pt x="1325074" y="13855"/>
                  <a:pt x="941194" y="762"/>
                </a:cubicBezTo>
                <a:cubicBezTo>
                  <a:pt x="502848" y="-10236"/>
                  <a:pt x="300872" y="99614"/>
                  <a:pt x="0" y="207237"/>
                </a:cubicBezTo>
              </a:path>
            </a:pathLst>
          </a:custGeom>
          <a:noFill/>
          <a:ln w="5715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D951844C-ACE5-DAD5-5705-0ED7E59626D3}"/>
              </a:ext>
            </a:extLst>
          </p:cNvPr>
          <p:cNvSpPr/>
          <p:nvPr/>
        </p:nvSpPr>
        <p:spPr>
          <a:xfrm rot="21378681" flipH="1">
            <a:off x="7738905" y="2896996"/>
            <a:ext cx="1765337" cy="179012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1981926 w 1981926"/>
              <a:gd name="connsiteY0" fmla="*/ 253731 h 253731"/>
              <a:gd name="connsiteX1" fmla="*/ 941194 w 1981926"/>
              <a:gd name="connsiteY1" fmla="*/ 762 h 253731"/>
              <a:gd name="connsiteX2" fmla="*/ 0 w 1981926"/>
              <a:gd name="connsiteY2" fmla="*/ 207237 h 253731"/>
              <a:gd name="connsiteX0" fmla="*/ 1996701 w 1996701"/>
              <a:gd name="connsiteY0" fmla="*/ 214543 h 214543"/>
              <a:gd name="connsiteX1" fmla="*/ 941194 w 1996701"/>
              <a:gd name="connsiteY1" fmla="*/ 762 h 214543"/>
              <a:gd name="connsiteX2" fmla="*/ 0 w 1996701"/>
              <a:gd name="connsiteY2" fmla="*/ 207237 h 214543"/>
              <a:gd name="connsiteX0" fmla="*/ 1996701 w 1996701"/>
              <a:gd name="connsiteY0" fmla="*/ 179012 h 179012"/>
              <a:gd name="connsiteX1" fmla="*/ 930519 w 1996701"/>
              <a:gd name="connsiteY1" fmla="*/ 1082 h 179012"/>
              <a:gd name="connsiteX2" fmla="*/ 0 w 1996701"/>
              <a:gd name="connsiteY2" fmla="*/ 171706 h 179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6701" h="179012">
                <a:moveTo>
                  <a:pt x="1996701" y="179012"/>
                </a:moveTo>
                <a:cubicBezTo>
                  <a:pt x="1699540" y="21956"/>
                  <a:pt x="1314399" y="14175"/>
                  <a:pt x="930519" y="1082"/>
                </a:cubicBezTo>
                <a:cubicBezTo>
                  <a:pt x="492173" y="-9916"/>
                  <a:pt x="300872" y="64083"/>
                  <a:pt x="0" y="171706"/>
                </a:cubicBezTo>
              </a:path>
            </a:pathLst>
          </a:custGeom>
          <a:noFill/>
          <a:ln w="5715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DE172FF-9849-50AF-9219-270C9BC6D9AF}"/>
              </a:ext>
            </a:extLst>
          </p:cNvPr>
          <p:cNvSpPr/>
          <p:nvPr/>
        </p:nvSpPr>
        <p:spPr>
          <a:xfrm flipH="1">
            <a:off x="7746471" y="3207712"/>
            <a:ext cx="1765337" cy="216675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1981926 w 1981926"/>
              <a:gd name="connsiteY0" fmla="*/ 253731 h 253731"/>
              <a:gd name="connsiteX1" fmla="*/ 941194 w 1981926"/>
              <a:gd name="connsiteY1" fmla="*/ 762 h 253731"/>
              <a:gd name="connsiteX2" fmla="*/ 0 w 1981926"/>
              <a:gd name="connsiteY2" fmla="*/ 207237 h 253731"/>
              <a:gd name="connsiteX0" fmla="*/ 1996701 w 1996701"/>
              <a:gd name="connsiteY0" fmla="*/ 214543 h 214543"/>
              <a:gd name="connsiteX1" fmla="*/ 941194 w 1996701"/>
              <a:gd name="connsiteY1" fmla="*/ 762 h 214543"/>
              <a:gd name="connsiteX2" fmla="*/ 0 w 1996701"/>
              <a:gd name="connsiteY2" fmla="*/ 207237 h 214543"/>
              <a:gd name="connsiteX0" fmla="*/ 1996701 w 1996701"/>
              <a:gd name="connsiteY0" fmla="*/ 219790 h 219790"/>
              <a:gd name="connsiteX1" fmla="*/ 941194 w 1996701"/>
              <a:gd name="connsiteY1" fmla="*/ 6009 h 219790"/>
              <a:gd name="connsiteX2" fmla="*/ 0 w 1996701"/>
              <a:gd name="connsiteY2" fmla="*/ 94918 h 219790"/>
              <a:gd name="connsiteX0" fmla="*/ 1996701 w 1996701"/>
              <a:gd name="connsiteY0" fmla="*/ 216675 h 216675"/>
              <a:gd name="connsiteX1" fmla="*/ 941194 w 1996701"/>
              <a:gd name="connsiteY1" fmla="*/ 2894 h 216675"/>
              <a:gd name="connsiteX2" fmla="*/ 0 w 1996701"/>
              <a:gd name="connsiteY2" fmla="*/ 91803 h 21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6701" h="216675">
                <a:moveTo>
                  <a:pt x="1996701" y="216675"/>
                </a:moveTo>
                <a:cubicBezTo>
                  <a:pt x="1699540" y="59619"/>
                  <a:pt x="1325074" y="15987"/>
                  <a:pt x="941194" y="2894"/>
                </a:cubicBezTo>
                <a:cubicBezTo>
                  <a:pt x="502848" y="-8104"/>
                  <a:pt x="300872" y="10306"/>
                  <a:pt x="0" y="91803"/>
                </a:cubicBezTo>
              </a:path>
            </a:pathLst>
          </a:custGeom>
          <a:noFill/>
          <a:ln w="5715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03C9ACE1-6941-A4BD-7A7A-15CA7B4B7551}"/>
              </a:ext>
            </a:extLst>
          </p:cNvPr>
          <p:cNvSpPr/>
          <p:nvPr/>
        </p:nvSpPr>
        <p:spPr>
          <a:xfrm rot="21320513" flipH="1">
            <a:off x="7756228" y="3557845"/>
            <a:ext cx="1765337" cy="188715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1981926 w 1981926"/>
              <a:gd name="connsiteY0" fmla="*/ 253731 h 253731"/>
              <a:gd name="connsiteX1" fmla="*/ 941194 w 1981926"/>
              <a:gd name="connsiteY1" fmla="*/ 762 h 253731"/>
              <a:gd name="connsiteX2" fmla="*/ 0 w 1981926"/>
              <a:gd name="connsiteY2" fmla="*/ 207237 h 253731"/>
              <a:gd name="connsiteX0" fmla="*/ 1996701 w 1996701"/>
              <a:gd name="connsiteY0" fmla="*/ 214543 h 214543"/>
              <a:gd name="connsiteX1" fmla="*/ 941194 w 1996701"/>
              <a:gd name="connsiteY1" fmla="*/ 762 h 214543"/>
              <a:gd name="connsiteX2" fmla="*/ 0 w 1996701"/>
              <a:gd name="connsiteY2" fmla="*/ 207237 h 214543"/>
              <a:gd name="connsiteX0" fmla="*/ 1996701 w 1996701"/>
              <a:gd name="connsiteY0" fmla="*/ 188715 h 188715"/>
              <a:gd name="connsiteX1" fmla="*/ 943594 w 1996701"/>
              <a:gd name="connsiteY1" fmla="*/ 972 h 188715"/>
              <a:gd name="connsiteX2" fmla="*/ 0 w 1996701"/>
              <a:gd name="connsiteY2" fmla="*/ 181409 h 188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6701" h="188715">
                <a:moveTo>
                  <a:pt x="1996701" y="188715"/>
                </a:moveTo>
                <a:cubicBezTo>
                  <a:pt x="1699540" y="31659"/>
                  <a:pt x="1327474" y="14065"/>
                  <a:pt x="943594" y="972"/>
                </a:cubicBezTo>
                <a:cubicBezTo>
                  <a:pt x="505248" y="-10026"/>
                  <a:pt x="300872" y="73786"/>
                  <a:pt x="0" y="181409"/>
                </a:cubicBezTo>
              </a:path>
            </a:pathLst>
          </a:custGeom>
          <a:noFill/>
          <a:ln w="5715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6E752CA5-8169-BD2C-C4C6-CFAF8C1DEE28}"/>
              </a:ext>
            </a:extLst>
          </p:cNvPr>
          <p:cNvSpPr txBox="1"/>
          <p:nvPr/>
        </p:nvSpPr>
        <p:spPr>
          <a:xfrm>
            <a:off x="1444156" y="704591"/>
            <a:ext cx="48935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Referred pain</a:t>
            </a:r>
            <a:endParaRPr lang="en-US" sz="3200" b="1">
              <a:solidFill>
                <a:srgbClr val="7030A0"/>
              </a:solidFill>
            </a:endParaRPr>
          </a:p>
        </p:txBody>
      </p:sp>
      <p:sp>
        <p:nvSpPr>
          <p:cNvPr id="471" name="TextBox 470">
            <a:extLst>
              <a:ext uri="{FF2B5EF4-FFF2-40B4-BE49-F238E27FC236}">
                <a16:creationId xmlns:a16="http://schemas.microsoft.com/office/drawing/2014/main" id="{02FC51BE-7E8E-61E8-4354-C6E85FDB9F2A}"/>
              </a:ext>
            </a:extLst>
          </p:cNvPr>
          <p:cNvSpPr txBox="1"/>
          <p:nvPr/>
        </p:nvSpPr>
        <p:spPr>
          <a:xfrm>
            <a:off x="6513006" y="3696788"/>
            <a:ext cx="1023037" cy="646331"/>
          </a:xfrm>
          <a:prstGeom prst="rect">
            <a:avLst/>
          </a:prstGeom>
          <a:solidFill>
            <a:srgbClr val="F8F8F8">
              <a:alpha val="49020"/>
            </a:srgbClr>
          </a:solidFill>
        </p:spPr>
        <p:txBody>
          <a:bodyPr wrap="none" rtlCol="0">
            <a:spAutoFit/>
          </a:bodyPr>
          <a:lstStyle/>
          <a:p>
            <a:r>
              <a:rPr lang="en-US" sz="3600" b="1"/>
              <a:t>T1-5</a:t>
            </a:r>
          </a:p>
        </p:txBody>
      </p:sp>
    </p:spTree>
    <p:extLst>
      <p:ext uri="{BB962C8B-B14F-4D97-AF65-F5344CB8AC3E}">
        <p14:creationId xmlns:p14="http://schemas.microsoft.com/office/powerpoint/2010/main" val="95735734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Referred pain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bij cardiale ischemie: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in mediale zijde linker arm 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2313" y="14308862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A12E532-9027-48F7-9ADC-AF892761C4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370" y="3922482"/>
            <a:ext cx="5935125" cy="108906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0C33649-8BD8-4DF3-A6F1-9155ACD19B0A}"/>
              </a:ext>
            </a:extLst>
          </p:cNvPr>
          <p:cNvSpPr txBox="1"/>
          <p:nvPr/>
        </p:nvSpPr>
        <p:spPr>
          <a:xfrm>
            <a:off x="1311206" y="14834723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fig.16.13 - Dermatomes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credit: modification of work by Mikael Häggström. Source: book 'Anatomy and Physiology', https://openstax.org/details/books/anatomy-and-physiology.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C81643B-A5AF-CEFA-E051-14FC55131B48}"/>
              </a:ext>
            </a:extLst>
          </p:cNvPr>
          <p:cNvSpPr/>
          <p:nvPr/>
        </p:nvSpPr>
        <p:spPr>
          <a:xfrm flipH="1">
            <a:off x="4645679" y="5842781"/>
            <a:ext cx="1954413" cy="4451138"/>
          </a:xfrm>
          <a:custGeom>
            <a:avLst/>
            <a:gdLst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17" fmla="*/ 1821473 w 1912511"/>
              <a:gd name="connsiteY17" fmla="*/ 21339 h 4310676"/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17" fmla="*/ 1821473 w 1912511"/>
              <a:gd name="connsiteY17" fmla="*/ 21339 h 4310676"/>
              <a:gd name="connsiteX0" fmla="*/ 1868365 w 1912511"/>
              <a:gd name="connsiteY0" fmla="*/ 0 h 4254167"/>
              <a:gd name="connsiteX1" fmla="*/ 1200150 w 1912511"/>
              <a:gd name="connsiteY1" fmla="*/ 46892 h 4254167"/>
              <a:gd name="connsiteX2" fmla="*/ 754673 w 1912511"/>
              <a:gd name="connsiteY2" fmla="*/ 773723 h 4254167"/>
              <a:gd name="connsiteX3" fmla="*/ 590550 w 1912511"/>
              <a:gd name="connsiteY3" fmla="*/ 1770184 h 4254167"/>
              <a:gd name="connsiteX4" fmla="*/ 227134 w 1912511"/>
              <a:gd name="connsiteY4" fmla="*/ 2696307 h 4254167"/>
              <a:gd name="connsiteX5" fmla="*/ 109903 w 1912511"/>
              <a:gd name="connsiteY5" fmla="*/ 3294184 h 4254167"/>
              <a:gd name="connsiteX6" fmla="*/ 4396 w 1912511"/>
              <a:gd name="connsiteY6" fmla="*/ 4067907 h 4254167"/>
              <a:gd name="connsiteX7" fmla="*/ 39565 w 1912511"/>
              <a:gd name="connsiteY7" fmla="*/ 4243753 h 4254167"/>
              <a:gd name="connsiteX8" fmla="*/ 215411 w 1912511"/>
              <a:gd name="connsiteY8" fmla="*/ 3856892 h 4254167"/>
              <a:gd name="connsiteX9" fmla="*/ 238857 w 1912511"/>
              <a:gd name="connsiteY9" fmla="*/ 3141784 h 4254167"/>
              <a:gd name="connsiteX10" fmla="*/ 801565 w 1912511"/>
              <a:gd name="connsiteY10" fmla="*/ 2227384 h 4254167"/>
              <a:gd name="connsiteX11" fmla="*/ 907073 w 1912511"/>
              <a:gd name="connsiteY11" fmla="*/ 1793630 h 4254167"/>
              <a:gd name="connsiteX12" fmla="*/ 942242 w 1912511"/>
              <a:gd name="connsiteY12" fmla="*/ 1289538 h 4254167"/>
              <a:gd name="connsiteX13" fmla="*/ 848457 w 1912511"/>
              <a:gd name="connsiteY13" fmla="*/ 820615 h 4254167"/>
              <a:gd name="connsiteX14" fmla="*/ 1317380 w 1912511"/>
              <a:gd name="connsiteY14" fmla="*/ 762000 h 4254167"/>
              <a:gd name="connsiteX15" fmla="*/ 1856642 w 1912511"/>
              <a:gd name="connsiteY15" fmla="*/ 715107 h 4254167"/>
              <a:gd name="connsiteX16" fmla="*/ 1868365 w 1912511"/>
              <a:gd name="connsiteY16" fmla="*/ 0 h 4254167"/>
              <a:gd name="connsiteX0" fmla="*/ 1868365 w 1912511"/>
              <a:gd name="connsiteY0" fmla="*/ 0 h 4324506"/>
              <a:gd name="connsiteX1" fmla="*/ 1200150 w 1912511"/>
              <a:gd name="connsiteY1" fmla="*/ 117231 h 4324506"/>
              <a:gd name="connsiteX2" fmla="*/ 754673 w 1912511"/>
              <a:gd name="connsiteY2" fmla="*/ 844062 h 4324506"/>
              <a:gd name="connsiteX3" fmla="*/ 590550 w 1912511"/>
              <a:gd name="connsiteY3" fmla="*/ 1840523 h 4324506"/>
              <a:gd name="connsiteX4" fmla="*/ 227134 w 1912511"/>
              <a:gd name="connsiteY4" fmla="*/ 2766646 h 4324506"/>
              <a:gd name="connsiteX5" fmla="*/ 109903 w 1912511"/>
              <a:gd name="connsiteY5" fmla="*/ 3364523 h 4324506"/>
              <a:gd name="connsiteX6" fmla="*/ 4396 w 1912511"/>
              <a:gd name="connsiteY6" fmla="*/ 4138246 h 4324506"/>
              <a:gd name="connsiteX7" fmla="*/ 39565 w 1912511"/>
              <a:gd name="connsiteY7" fmla="*/ 4314092 h 4324506"/>
              <a:gd name="connsiteX8" fmla="*/ 215411 w 1912511"/>
              <a:gd name="connsiteY8" fmla="*/ 3927231 h 4324506"/>
              <a:gd name="connsiteX9" fmla="*/ 238857 w 1912511"/>
              <a:gd name="connsiteY9" fmla="*/ 3212123 h 4324506"/>
              <a:gd name="connsiteX10" fmla="*/ 801565 w 1912511"/>
              <a:gd name="connsiteY10" fmla="*/ 2297723 h 4324506"/>
              <a:gd name="connsiteX11" fmla="*/ 907073 w 1912511"/>
              <a:gd name="connsiteY11" fmla="*/ 1863969 h 4324506"/>
              <a:gd name="connsiteX12" fmla="*/ 942242 w 1912511"/>
              <a:gd name="connsiteY12" fmla="*/ 1359877 h 4324506"/>
              <a:gd name="connsiteX13" fmla="*/ 848457 w 1912511"/>
              <a:gd name="connsiteY13" fmla="*/ 890954 h 4324506"/>
              <a:gd name="connsiteX14" fmla="*/ 1317380 w 1912511"/>
              <a:gd name="connsiteY14" fmla="*/ 832339 h 4324506"/>
              <a:gd name="connsiteX15" fmla="*/ 1856642 w 1912511"/>
              <a:gd name="connsiteY15" fmla="*/ 785446 h 4324506"/>
              <a:gd name="connsiteX16" fmla="*/ 1868365 w 1912511"/>
              <a:gd name="connsiteY16" fmla="*/ 0 h 4324506"/>
              <a:gd name="connsiteX0" fmla="*/ 1868365 w 1893961"/>
              <a:gd name="connsiteY0" fmla="*/ 0 h 4324506"/>
              <a:gd name="connsiteX1" fmla="*/ 1200150 w 1893961"/>
              <a:gd name="connsiteY1" fmla="*/ 117231 h 4324506"/>
              <a:gd name="connsiteX2" fmla="*/ 754673 w 1893961"/>
              <a:gd name="connsiteY2" fmla="*/ 844062 h 4324506"/>
              <a:gd name="connsiteX3" fmla="*/ 590550 w 1893961"/>
              <a:gd name="connsiteY3" fmla="*/ 1840523 h 4324506"/>
              <a:gd name="connsiteX4" fmla="*/ 227134 w 1893961"/>
              <a:gd name="connsiteY4" fmla="*/ 2766646 h 4324506"/>
              <a:gd name="connsiteX5" fmla="*/ 109903 w 1893961"/>
              <a:gd name="connsiteY5" fmla="*/ 3364523 h 4324506"/>
              <a:gd name="connsiteX6" fmla="*/ 4396 w 1893961"/>
              <a:gd name="connsiteY6" fmla="*/ 4138246 h 4324506"/>
              <a:gd name="connsiteX7" fmla="*/ 39565 w 1893961"/>
              <a:gd name="connsiteY7" fmla="*/ 4314092 h 4324506"/>
              <a:gd name="connsiteX8" fmla="*/ 215411 w 1893961"/>
              <a:gd name="connsiteY8" fmla="*/ 3927231 h 4324506"/>
              <a:gd name="connsiteX9" fmla="*/ 238857 w 1893961"/>
              <a:gd name="connsiteY9" fmla="*/ 3212123 h 4324506"/>
              <a:gd name="connsiteX10" fmla="*/ 801565 w 1893961"/>
              <a:gd name="connsiteY10" fmla="*/ 2297723 h 4324506"/>
              <a:gd name="connsiteX11" fmla="*/ 907073 w 1893961"/>
              <a:gd name="connsiteY11" fmla="*/ 1863969 h 4324506"/>
              <a:gd name="connsiteX12" fmla="*/ 942242 w 1893961"/>
              <a:gd name="connsiteY12" fmla="*/ 1359877 h 4324506"/>
              <a:gd name="connsiteX13" fmla="*/ 848457 w 1893961"/>
              <a:gd name="connsiteY13" fmla="*/ 890954 h 4324506"/>
              <a:gd name="connsiteX14" fmla="*/ 1317380 w 1893961"/>
              <a:gd name="connsiteY14" fmla="*/ 832339 h 4324506"/>
              <a:gd name="connsiteX15" fmla="*/ 1856642 w 1893961"/>
              <a:gd name="connsiteY15" fmla="*/ 785446 h 4324506"/>
              <a:gd name="connsiteX16" fmla="*/ 1868365 w 1893961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922055 w 1922055"/>
              <a:gd name="connsiteY0" fmla="*/ 0 h 4303426"/>
              <a:gd name="connsiteX1" fmla="*/ 1253840 w 1922055"/>
              <a:gd name="connsiteY1" fmla="*/ 117231 h 4303426"/>
              <a:gd name="connsiteX2" fmla="*/ 808363 w 1922055"/>
              <a:gd name="connsiteY2" fmla="*/ 844062 h 4303426"/>
              <a:gd name="connsiteX3" fmla="*/ 644240 w 1922055"/>
              <a:gd name="connsiteY3" fmla="*/ 1840523 h 4303426"/>
              <a:gd name="connsiteX4" fmla="*/ 280824 w 1922055"/>
              <a:gd name="connsiteY4" fmla="*/ 2766646 h 4303426"/>
              <a:gd name="connsiteX5" fmla="*/ 163593 w 1922055"/>
              <a:gd name="connsiteY5" fmla="*/ 3364523 h 4303426"/>
              <a:gd name="connsiteX6" fmla="*/ 58086 w 1922055"/>
              <a:gd name="connsiteY6" fmla="*/ 4138246 h 4303426"/>
              <a:gd name="connsiteX7" fmla="*/ 11194 w 1922055"/>
              <a:gd name="connsiteY7" fmla="*/ 4290646 h 4303426"/>
              <a:gd name="connsiteX8" fmla="*/ 269101 w 1922055"/>
              <a:gd name="connsiteY8" fmla="*/ 3927231 h 4303426"/>
              <a:gd name="connsiteX9" fmla="*/ 327716 w 1922055"/>
              <a:gd name="connsiteY9" fmla="*/ 3223846 h 4303426"/>
              <a:gd name="connsiteX10" fmla="*/ 855255 w 1922055"/>
              <a:gd name="connsiteY10" fmla="*/ 2297723 h 4303426"/>
              <a:gd name="connsiteX11" fmla="*/ 960763 w 1922055"/>
              <a:gd name="connsiteY11" fmla="*/ 1863969 h 4303426"/>
              <a:gd name="connsiteX12" fmla="*/ 995932 w 1922055"/>
              <a:gd name="connsiteY12" fmla="*/ 1359877 h 4303426"/>
              <a:gd name="connsiteX13" fmla="*/ 960764 w 1922055"/>
              <a:gd name="connsiteY13" fmla="*/ 844063 h 4303426"/>
              <a:gd name="connsiteX14" fmla="*/ 1324178 w 1922055"/>
              <a:gd name="connsiteY14" fmla="*/ 879231 h 4303426"/>
              <a:gd name="connsiteX15" fmla="*/ 1910332 w 1922055"/>
              <a:gd name="connsiteY15" fmla="*/ 750277 h 4303426"/>
              <a:gd name="connsiteX16" fmla="*/ 1922055 w 1922055"/>
              <a:gd name="connsiteY16" fmla="*/ 0 h 4303426"/>
              <a:gd name="connsiteX0" fmla="*/ 1921266 w 1921266"/>
              <a:gd name="connsiteY0" fmla="*/ 0 h 4303426"/>
              <a:gd name="connsiteX1" fmla="*/ 1253051 w 1921266"/>
              <a:gd name="connsiteY1" fmla="*/ 117231 h 4303426"/>
              <a:gd name="connsiteX2" fmla="*/ 807574 w 1921266"/>
              <a:gd name="connsiteY2" fmla="*/ 844062 h 4303426"/>
              <a:gd name="connsiteX3" fmla="*/ 643451 w 1921266"/>
              <a:gd name="connsiteY3" fmla="*/ 1840523 h 4303426"/>
              <a:gd name="connsiteX4" fmla="*/ 280035 w 1921266"/>
              <a:gd name="connsiteY4" fmla="*/ 2766646 h 4303426"/>
              <a:gd name="connsiteX5" fmla="*/ 162804 w 1921266"/>
              <a:gd name="connsiteY5" fmla="*/ 3364523 h 4303426"/>
              <a:gd name="connsiteX6" fmla="*/ 57297 w 1921266"/>
              <a:gd name="connsiteY6" fmla="*/ 4138246 h 4303426"/>
              <a:gd name="connsiteX7" fmla="*/ 10405 w 1921266"/>
              <a:gd name="connsiteY7" fmla="*/ 4290646 h 4303426"/>
              <a:gd name="connsiteX8" fmla="*/ 256589 w 1921266"/>
              <a:gd name="connsiteY8" fmla="*/ 3927231 h 4303426"/>
              <a:gd name="connsiteX9" fmla="*/ 326927 w 1921266"/>
              <a:gd name="connsiteY9" fmla="*/ 3223846 h 4303426"/>
              <a:gd name="connsiteX10" fmla="*/ 854466 w 1921266"/>
              <a:gd name="connsiteY10" fmla="*/ 2297723 h 4303426"/>
              <a:gd name="connsiteX11" fmla="*/ 959974 w 1921266"/>
              <a:gd name="connsiteY11" fmla="*/ 1863969 h 4303426"/>
              <a:gd name="connsiteX12" fmla="*/ 995143 w 1921266"/>
              <a:gd name="connsiteY12" fmla="*/ 1359877 h 4303426"/>
              <a:gd name="connsiteX13" fmla="*/ 959975 w 1921266"/>
              <a:gd name="connsiteY13" fmla="*/ 844063 h 4303426"/>
              <a:gd name="connsiteX14" fmla="*/ 1323389 w 1921266"/>
              <a:gd name="connsiteY14" fmla="*/ 879231 h 4303426"/>
              <a:gd name="connsiteX15" fmla="*/ 1909543 w 1921266"/>
              <a:gd name="connsiteY15" fmla="*/ 750277 h 4303426"/>
              <a:gd name="connsiteX16" fmla="*/ 1921266 w 1921266"/>
              <a:gd name="connsiteY16" fmla="*/ 0 h 4303426"/>
              <a:gd name="connsiteX0" fmla="*/ 1921266 w 1926656"/>
              <a:gd name="connsiteY0" fmla="*/ 0 h 4303426"/>
              <a:gd name="connsiteX1" fmla="*/ 1253051 w 1926656"/>
              <a:gd name="connsiteY1" fmla="*/ 117231 h 4303426"/>
              <a:gd name="connsiteX2" fmla="*/ 807574 w 1926656"/>
              <a:gd name="connsiteY2" fmla="*/ 844062 h 4303426"/>
              <a:gd name="connsiteX3" fmla="*/ 643451 w 1926656"/>
              <a:gd name="connsiteY3" fmla="*/ 1840523 h 4303426"/>
              <a:gd name="connsiteX4" fmla="*/ 280035 w 1926656"/>
              <a:gd name="connsiteY4" fmla="*/ 2766646 h 4303426"/>
              <a:gd name="connsiteX5" fmla="*/ 162804 w 1926656"/>
              <a:gd name="connsiteY5" fmla="*/ 3364523 h 4303426"/>
              <a:gd name="connsiteX6" fmla="*/ 57297 w 1926656"/>
              <a:gd name="connsiteY6" fmla="*/ 4138246 h 4303426"/>
              <a:gd name="connsiteX7" fmla="*/ 10405 w 1926656"/>
              <a:gd name="connsiteY7" fmla="*/ 4290646 h 4303426"/>
              <a:gd name="connsiteX8" fmla="*/ 256589 w 1926656"/>
              <a:gd name="connsiteY8" fmla="*/ 3927231 h 4303426"/>
              <a:gd name="connsiteX9" fmla="*/ 326927 w 1926656"/>
              <a:gd name="connsiteY9" fmla="*/ 3223846 h 4303426"/>
              <a:gd name="connsiteX10" fmla="*/ 854466 w 1926656"/>
              <a:gd name="connsiteY10" fmla="*/ 2297723 h 4303426"/>
              <a:gd name="connsiteX11" fmla="*/ 959974 w 1926656"/>
              <a:gd name="connsiteY11" fmla="*/ 1863969 h 4303426"/>
              <a:gd name="connsiteX12" fmla="*/ 995143 w 1926656"/>
              <a:gd name="connsiteY12" fmla="*/ 1359877 h 4303426"/>
              <a:gd name="connsiteX13" fmla="*/ 959975 w 1926656"/>
              <a:gd name="connsiteY13" fmla="*/ 844063 h 4303426"/>
              <a:gd name="connsiteX14" fmla="*/ 1323389 w 1926656"/>
              <a:gd name="connsiteY14" fmla="*/ 879231 h 4303426"/>
              <a:gd name="connsiteX15" fmla="*/ 1921266 w 1926656"/>
              <a:gd name="connsiteY15" fmla="*/ 867508 h 4303426"/>
              <a:gd name="connsiteX16" fmla="*/ 1921266 w 1926656"/>
              <a:gd name="connsiteY16" fmla="*/ 0 h 4303426"/>
              <a:gd name="connsiteX0" fmla="*/ 1874373 w 1924358"/>
              <a:gd name="connsiteY0" fmla="*/ 29567 h 4239209"/>
              <a:gd name="connsiteX1" fmla="*/ 1253051 w 1924358"/>
              <a:gd name="connsiteY1" fmla="*/ 53014 h 4239209"/>
              <a:gd name="connsiteX2" fmla="*/ 807574 w 1924358"/>
              <a:gd name="connsiteY2" fmla="*/ 779845 h 4239209"/>
              <a:gd name="connsiteX3" fmla="*/ 643451 w 1924358"/>
              <a:gd name="connsiteY3" fmla="*/ 1776306 h 4239209"/>
              <a:gd name="connsiteX4" fmla="*/ 280035 w 1924358"/>
              <a:gd name="connsiteY4" fmla="*/ 2702429 h 4239209"/>
              <a:gd name="connsiteX5" fmla="*/ 162804 w 1924358"/>
              <a:gd name="connsiteY5" fmla="*/ 3300306 h 4239209"/>
              <a:gd name="connsiteX6" fmla="*/ 57297 w 1924358"/>
              <a:gd name="connsiteY6" fmla="*/ 4074029 h 4239209"/>
              <a:gd name="connsiteX7" fmla="*/ 10405 w 1924358"/>
              <a:gd name="connsiteY7" fmla="*/ 4226429 h 4239209"/>
              <a:gd name="connsiteX8" fmla="*/ 256589 w 1924358"/>
              <a:gd name="connsiteY8" fmla="*/ 3863014 h 4239209"/>
              <a:gd name="connsiteX9" fmla="*/ 326927 w 1924358"/>
              <a:gd name="connsiteY9" fmla="*/ 3159629 h 4239209"/>
              <a:gd name="connsiteX10" fmla="*/ 854466 w 1924358"/>
              <a:gd name="connsiteY10" fmla="*/ 2233506 h 4239209"/>
              <a:gd name="connsiteX11" fmla="*/ 959974 w 1924358"/>
              <a:gd name="connsiteY11" fmla="*/ 1799752 h 4239209"/>
              <a:gd name="connsiteX12" fmla="*/ 995143 w 1924358"/>
              <a:gd name="connsiteY12" fmla="*/ 1295660 h 4239209"/>
              <a:gd name="connsiteX13" fmla="*/ 959975 w 1924358"/>
              <a:gd name="connsiteY13" fmla="*/ 779846 h 4239209"/>
              <a:gd name="connsiteX14" fmla="*/ 1323389 w 1924358"/>
              <a:gd name="connsiteY14" fmla="*/ 815014 h 4239209"/>
              <a:gd name="connsiteX15" fmla="*/ 1921266 w 1924358"/>
              <a:gd name="connsiteY15" fmla="*/ 803291 h 4239209"/>
              <a:gd name="connsiteX16" fmla="*/ 1874373 w 1924358"/>
              <a:gd name="connsiteY16" fmla="*/ 29567 h 4239209"/>
              <a:gd name="connsiteX0" fmla="*/ 1874373 w 1924358"/>
              <a:gd name="connsiteY0" fmla="*/ 0 h 4209642"/>
              <a:gd name="connsiteX1" fmla="*/ 1253051 w 1924358"/>
              <a:gd name="connsiteY1" fmla="*/ 82062 h 4209642"/>
              <a:gd name="connsiteX2" fmla="*/ 807574 w 1924358"/>
              <a:gd name="connsiteY2" fmla="*/ 750278 h 4209642"/>
              <a:gd name="connsiteX3" fmla="*/ 643451 w 1924358"/>
              <a:gd name="connsiteY3" fmla="*/ 1746739 h 4209642"/>
              <a:gd name="connsiteX4" fmla="*/ 280035 w 1924358"/>
              <a:gd name="connsiteY4" fmla="*/ 2672862 h 4209642"/>
              <a:gd name="connsiteX5" fmla="*/ 162804 w 1924358"/>
              <a:gd name="connsiteY5" fmla="*/ 3270739 h 4209642"/>
              <a:gd name="connsiteX6" fmla="*/ 57297 w 1924358"/>
              <a:gd name="connsiteY6" fmla="*/ 4044462 h 4209642"/>
              <a:gd name="connsiteX7" fmla="*/ 10405 w 1924358"/>
              <a:gd name="connsiteY7" fmla="*/ 4196862 h 4209642"/>
              <a:gd name="connsiteX8" fmla="*/ 256589 w 1924358"/>
              <a:gd name="connsiteY8" fmla="*/ 3833447 h 4209642"/>
              <a:gd name="connsiteX9" fmla="*/ 326927 w 1924358"/>
              <a:gd name="connsiteY9" fmla="*/ 3130062 h 4209642"/>
              <a:gd name="connsiteX10" fmla="*/ 854466 w 1924358"/>
              <a:gd name="connsiteY10" fmla="*/ 2203939 h 4209642"/>
              <a:gd name="connsiteX11" fmla="*/ 959974 w 1924358"/>
              <a:gd name="connsiteY11" fmla="*/ 1770185 h 4209642"/>
              <a:gd name="connsiteX12" fmla="*/ 995143 w 1924358"/>
              <a:gd name="connsiteY12" fmla="*/ 1266093 h 4209642"/>
              <a:gd name="connsiteX13" fmla="*/ 959975 w 1924358"/>
              <a:gd name="connsiteY13" fmla="*/ 750279 h 4209642"/>
              <a:gd name="connsiteX14" fmla="*/ 1323389 w 1924358"/>
              <a:gd name="connsiteY14" fmla="*/ 785447 h 4209642"/>
              <a:gd name="connsiteX15" fmla="*/ 1921266 w 1924358"/>
              <a:gd name="connsiteY15" fmla="*/ 773724 h 4209642"/>
              <a:gd name="connsiteX16" fmla="*/ 1874373 w 1924358"/>
              <a:gd name="connsiteY16" fmla="*/ 0 h 4209642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43451 w 1944711"/>
              <a:gd name="connsiteY3" fmla="*/ 1717264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43451 w 1944711"/>
              <a:gd name="connsiteY3" fmla="*/ 1717264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534404 w 1944711"/>
              <a:gd name="connsiteY14" fmla="*/ 362076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773555 w 1944711"/>
              <a:gd name="connsiteY14" fmla="*/ 713768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437249 w 1944711"/>
              <a:gd name="connsiteY14" fmla="*/ 695011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577926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577926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06061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06061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577926 w 1944711"/>
              <a:gd name="connsiteY14" fmla="*/ 301115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34197 w 1944711"/>
              <a:gd name="connsiteY14" fmla="*/ 301115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689149 w 1944711"/>
              <a:gd name="connsiteY15" fmla="*/ 713767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689149 w 1944711"/>
              <a:gd name="connsiteY15" fmla="*/ 699699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240878 h 4403628"/>
              <a:gd name="connsiteX1" fmla="*/ 1084239 w 1944711"/>
              <a:gd name="connsiteY1" fmla="*/ 22829 h 4403628"/>
              <a:gd name="connsiteX2" fmla="*/ 807574 w 1944711"/>
              <a:gd name="connsiteY2" fmla="*/ 944264 h 4403628"/>
              <a:gd name="connsiteX3" fmla="*/ 666897 w 1944711"/>
              <a:gd name="connsiteY3" fmla="*/ 2011064 h 4403628"/>
              <a:gd name="connsiteX4" fmla="*/ 280035 w 1944711"/>
              <a:gd name="connsiteY4" fmla="*/ 2866848 h 4403628"/>
              <a:gd name="connsiteX5" fmla="*/ 162804 w 1944711"/>
              <a:gd name="connsiteY5" fmla="*/ 3464725 h 4403628"/>
              <a:gd name="connsiteX6" fmla="*/ 57297 w 1944711"/>
              <a:gd name="connsiteY6" fmla="*/ 4238448 h 4403628"/>
              <a:gd name="connsiteX7" fmla="*/ 10405 w 1944711"/>
              <a:gd name="connsiteY7" fmla="*/ 4390848 h 4403628"/>
              <a:gd name="connsiteX8" fmla="*/ 256589 w 1944711"/>
              <a:gd name="connsiteY8" fmla="*/ 4027433 h 4403628"/>
              <a:gd name="connsiteX9" fmla="*/ 326927 w 1944711"/>
              <a:gd name="connsiteY9" fmla="*/ 3324048 h 4403628"/>
              <a:gd name="connsiteX10" fmla="*/ 854466 w 1944711"/>
              <a:gd name="connsiteY10" fmla="*/ 2397925 h 4403628"/>
              <a:gd name="connsiteX11" fmla="*/ 959974 w 1944711"/>
              <a:gd name="connsiteY11" fmla="*/ 1964171 h 4403628"/>
              <a:gd name="connsiteX12" fmla="*/ 995143 w 1944711"/>
              <a:gd name="connsiteY12" fmla="*/ 1460079 h 4403628"/>
              <a:gd name="connsiteX13" fmla="*/ 1128787 w 1944711"/>
              <a:gd name="connsiteY13" fmla="*/ 733250 h 4403628"/>
              <a:gd name="connsiteX14" fmla="*/ 1662332 w 1944711"/>
              <a:gd name="connsiteY14" fmla="*/ 594914 h 4403628"/>
              <a:gd name="connsiteX15" fmla="*/ 1689149 w 1944711"/>
              <a:gd name="connsiteY15" fmla="*/ 923160 h 4403628"/>
              <a:gd name="connsiteX16" fmla="*/ 1921266 w 1944711"/>
              <a:gd name="connsiteY16" fmla="*/ 967710 h 4403628"/>
              <a:gd name="connsiteX17" fmla="*/ 1944711 w 1944711"/>
              <a:gd name="connsiteY17" fmla="*/ 240878 h 4403628"/>
              <a:gd name="connsiteX0" fmla="*/ 1944711 w 1944711"/>
              <a:gd name="connsiteY0" fmla="*/ 308134 h 4470884"/>
              <a:gd name="connsiteX1" fmla="*/ 1042036 w 1944711"/>
              <a:gd name="connsiteY1" fmla="*/ 19746 h 4470884"/>
              <a:gd name="connsiteX2" fmla="*/ 807574 w 1944711"/>
              <a:gd name="connsiteY2" fmla="*/ 1011520 h 4470884"/>
              <a:gd name="connsiteX3" fmla="*/ 666897 w 1944711"/>
              <a:gd name="connsiteY3" fmla="*/ 2078320 h 4470884"/>
              <a:gd name="connsiteX4" fmla="*/ 280035 w 1944711"/>
              <a:gd name="connsiteY4" fmla="*/ 2934104 h 4470884"/>
              <a:gd name="connsiteX5" fmla="*/ 162804 w 1944711"/>
              <a:gd name="connsiteY5" fmla="*/ 3531981 h 4470884"/>
              <a:gd name="connsiteX6" fmla="*/ 57297 w 1944711"/>
              <a:gd name="connsiteY6" fmla="*/ 4305704 h 4470884"/>
              <a:gd name="connsiteX7" fmla="*/ 10405 w 1944711"/>
              <a:gd name="connsiteY7" fmla="*/ 4458104 h 4470884"/>
              <a:gd name="connsiteX8" fmla="*/ 256589 w 1944711"/>
              <a:gd name="connsiteY8" fmla="*/ 4094689 h 4470884"/>
              <a:gd name="connsiteX9" fmla="*/ 326927 w 1944711"/>
              <a:gd name="connsiteY9" fmla="*/ 3391304 h 4470884"/>
              <a:gd name="connsiteX10" fmla="*/ 854466 w 1944711"/>
              <a:gd name="connsiteY10" fmla="*/ 2465181 h 4470884"/>
              <a:gd name="connsiteX11" fmla="*/ 959974 w 1944711"/>
              <a:gd name="connsiteY11" fmla="*/ 2031427 h 4470884"/>
              <a:gd name="connsiteX12" fmla="*/ 995143 w 1944711"/>
              <a:gd name="connsiteY12" fmla="*/ 1527335 h 4470884"/>
              <a:gd name="connsiteX13" fmla="*/ 1128787 w 1944711"/>
              <a:gd name="connsiteY13" fmla="*/ 800506 h 4470884"/>
              <a:gd name="connsiteX14" fmla="*/ 1662332 w 1944711"/>
              <a:gd name="connsiteY14" fmla="*/ 662170 h 4470884"/>
              <a:gd name="connsiteX15" fmla="*/ 1689149 w 1944711"/>
              <a:gd name="connsiteY15" fmla="*/ 990416 h 4470884"/>
              <a:gd name="connsiteX16" fmla="*/ 1921266 w 1944711"/>
              <a:gd name="connsiteY16" fmla="*/ 1034966 h 4470884"/>
              <a:gd name="connsiteX17" fmla="*/ 1944711 w 1944711"/>
              <a:gd name="connsiteY17" fmla="*/ 308134 h 4470884"/>
              <a:gd name="connsiteX0" fmla="*/ 1944711 w 1944711"/>
              <a:gd name="connsiteY0" fmla="*/ 308134 h 4470884"/>
              <a:gd name="connsiteX1" fmla="*/ 1042036 w 1944711"/>
              <a:gd name="connsiteY1" fmla="*/ 19746 h 4470884"/>
              <a:gd name="connsiteX2" fmla="*/ 807574 w 1944711"/>
              <a:gd name="connsiteY2" fmla="*/ 1011520 h 4470884"/>
              <a:gd name="connsiteX3" fmla="*/ 666897 w 1944711"/>
              <a:gd name="connsiteY3" fmla="*/ 2078320 h 4470884"/>
              <a:gd name="connsiteX4" fmla="*/ 280035 w 1944711"/>
              <a:gd name="connsiteY4" fmla="*/ 2934104 h 4470884"/>
              <a:gd name="connsiteX5" fmla="*/ 162804 w 1944711"/>
              <a:gd name="connsiteY5" fmla="*/ 3531981 h 4470884"/>
              <a:gd name="connsiteX6" fmla="*/ 57297 w 1944711"/>
              <a:gd name="connsiteY6" fmla="*/ 4305704 h 4470884"/>
              <a:gd name="connsiteX7" fmla="*/ 10405 w 1944711"/>
              <a:gd name="connsiteY7" fmla="*/ 4458104 h 4470884"/>
              <a:gd name="connsiteX8" fmla="*/ 256589 w 1944711"/>
              <a:gd name="connsiteY8" fmla="*/ 4094689 h 4470884"/>
              <a:gd name="connsiteX9" fmla="*/ 326927 w 1944711"/>
              <a:gd name="connsiteY9" fmla="*/ 3391304 h 4470884"/>
              <a:gd name="connsiteX10" fmla="*/ 854466 w 1944711"/>
              <a:gd name="connsiteY10" fmla="*/ 2465181 h 4470884"/>
              <a:gd name="connsiteX11" fmla="*/ 959974 w 1944711"/>
              <a:gd name="connsiteY11" fmla="*/ 2031427 h 4470884"/>
              <a:gd name="connsiteX12" fmla="*/ 995143 w 1944711"/>
              <a:gd name="connsiteY12" fmla="*/ 1527335 h 4470884"/>
              <a:gd name="connsiteX13" fmla="*/ 1128787 w 1944711"/>
              <a:gd name="connsiteY13" fmla="*/ 800506 h 4470884"/>
              <a:gd name="connsiteX14" fmla="*/ 1662332 w 1944711"/>
              <a:gd name="connsiteY14" fmla="*/ 662170 h 4470884"/>
              <a:gd name="connsiteX15" fmla="*/ 1689149 w 1944711"/>
              <a:gd name="connsiteY15" fmla="*/ 990416 h 4470884"/>
              <a:gd name="connsiteX16" fmla="*/ 1921266 w 1944711"/>
              <a:gd name="connsiteY16" fmla="*/ 1034966 h 4470884"/>
              <a:gd name="connsiteX17" fmla="*/ 1944711 w 1944711"/>
              <a:gd name="connsiteY17" fmla="*/ 308134 h 4470884"/>
              <a:gd name="connsiteX0" fmla="*/ 1944711 w 1944711"/>
              <a:gd name="connsiteY0" fmla="*/ 291752 h 4454502"/>
              <a:gd name="connsiteX1" fmla="*/ 1042036 w 1944711"/>
              <a:gd name="connsiteY1" fmla="*/ 3364 h 4454502"/>
              <a:gd name="connsiteX2" fmla="*/ 737235 w 1944711"/>
              <a:gd name="connsiteY2" fmla="*/ 544972 h 4454502"/>
              <a:gd name="connsiteX3" fmla="*/ 666897 w 1944711"/>
              <a:gd name="connsiteY3" fmla="*/ 2061938 h 4454502"/>
              <a:gd name="connsiteX4" fmla="*/ 280035 w 1944711"/>
              <a:gd name="connsiteY4" fmla="*/ 2917722 h 4454502"/>
              <a:gd name="connsiteX5" fmla="*/ 162804 w 1944711"/>
              <a:gd name="connsiteY5" fmla="*/ 3515599 h 4454502"/>
              <a:gd name="connsiteX6" fmla="*/ 57297 w 1944711"/>
              <a:gd name="connsiteY6" fmla="*/ 4289322 h 4454502"/>
              <a:gd name="connsiteX7" fmla="*/ 10405 w 1944711"/>
              <a:gd name="connsiteY7" fmla="*/ 4441722 h 4454502"/>
              <a:gd name="connsiteX8" fmla="*/ 256589 w 1944711"/>
              <a:gd name="connsiteY8" fmla="*/ 4078307 h 4454502"/>
              <a:gd name="connsiteX9" fmla="*/ 326927 w 1944711"/>
              <a:gd name="connsiteY9" fmla="*/ 3374922 h 4454502"/>
              <a:gd name="connsiteX10" fmla="*/ 854466 w 1944711"/>
              <a:gd name="connsiteY10" fmla="*/ 2448799 h 4454502"/>
              <a:gd name="connsiteX11" fmla="*/ 959974 w 1944711"/>
              <a:gd name="connsiteY11" fmla="*/ 2015045 h 4454502"/>
              <a:gd name="connsiteX12" fmla="*/ 995143 w 1944711"/>
              <a:gd name="connsiteY12" fmla="*/ 1510953 h 4454502"/>
              <a:gd name="connsiteX13" fmla="*/ 1128787 w 1944711"/>
              <a:gd name="connsiteY13" fmla="*/ 784124 h 4454502"/>
              <a:gd name="connsiteX14" fmla="*/ 1662332 w 1944711"/>
              <a:gd name="connsiteY14" fmla="*/ 645788 h 4454502"/>
              <a:gd name="connsiteX15" fmla="*/ 1689149 w 1944711"/>
              <a:gd name="connsiteY15" fmla="*/ 974034 h 4454502"/>
              <a:gd name="connsiteX16" fmla="*/ 1921266 w 1944711"/>
              <a:gd name="connsiteY16" fmla="*/ 1018584 h 4454502"/>
              <a:gd name="connsiteX17" fmla="*/ 1944711 w 1944711"/>
              <a:gd name="connsiteY17" fmla="*/ 291752 h 4454502"/>
              <a:gd name="connsiteX0" fmla="*/ 1944711 w 1944711"/>
              <a:gd name="connsiteY0" fmla="*/ 357260 h 4520010"/>
              <a:gd name="connsiteX1" fmla="*/ 1042036 w 1944711"/>
              <a:gd name="connsiteY1" fmla="*/ 68872 h 4520010"/>
              <a:gd name="connsiteX2" fmla="*/ 666896 w 1944711"/>
              <a:gd name="connsiteY2" fmla="*/ 329126 h 4520010"/>
              <a:gd name="connsiteX3" fmla="*/ 666897 w 1944711"/>
              <a:gd name="connsiteY3" fmla="*/ 2127446 h 4520010"/>
              <a:gd name="connsiteX4" fmla="*/ 280035 w 1944711"/>
              <a:gd name="connsiteY4" fmla="*/ 2983230 h 4520010"/>
              <a:gd name="connsiteX5" fmla="*/ 162804 w 1944711"/>
              <a:gd name="connsiteY5" fmla="*/ 3581107 h 4520010"/>
              <a:gd name="connsiteX6" fmla="*/ 57297 w 1944711"/>
              <a:gd name="connsiteY6" fmla="*/ 4354830 h 4520010"/>
              <a:gd name="connsiteX7" fmla="*/ 10405 w 1944711"/>
              <a:gd name="connsiteY7" fmla="*/ 4507230 h 4520010"/>
              <a:gd name="connsiteX8" fmla="*/ 256589 w 1944711"/>
              <a:gd name="connsiteY8" fmla="*/ 4143815 h 4520010"/>
              <a:gd name="connsiteX9" fmla="*/ 326927 w 1944711"/>
              <a:gd name="connsiteY9" fmla="*/ 3440430 h 4520010"/>
              <a:gd name="connsiteX10" fmla="*/ 854466 w 1944711"/>
              <a:gd name="connsiteY10" fmla="*/ 2514307 h 4520010"/>
              <a:gd name="connsiteX11" fmla="*/ 959974 w 1944711"/>
              <a:gd name="connsiteY11" fmla="*/ 2080553 h 4520010"/>
              <a:gd name="connsiteX12" fmla="*/ 995143 w 1944711"/>
              <a:gd name="connsiteY12" fmla="*/ 1576461 h 4520010"/>
              <a:gd name="connsiteX13" fmla="*/ 1128787 w 1944711"/>
              <a:gd name="connsiteY13" fmla="*/ 849632 h 4520010"/>
              <a:gd name="connsiteX14" fmla="*/ 1662332 w 1944711"/>
              <a:gd name="connsiteY14" fmla="*/ 711296 h 4520010"/>
              <a:gd name="connsiteX15" fmla="*/ 1689149 w 1944711"/>
              <a:gd name="connsiteY15" fmla="*/ 1039542 h 4520010"/>
              <a:gd name="connsiteX16" fmla="*/ 1921266 w 1944711"/>
              <a:gd name="connsiteY16" fmla="*/ 1084092 h 4520010"/>
              <a:gd name="connsiteX17" fmla="*/ 1944711 w 1944711"/>
              <a:gd name="connsiteY17" fmla="*/ 357260 h 4520010"/>
              <a:gd name="connsiteX0" fmla="*/ 1944711 w 1944711"/>
              <a:gd name="connsiteY0" fmla="*/ 357260 h 4520010"/>
              <a:gd name="connsiteX1" fmla="*/ 1042036 w 1944711"/>
              <a:gd name="connsiteY1" fmla="*/ 68872 h 4520010"/>
              <a:gd name="connsiteX2" fmla="*/ 666896 w 1944711"/>
              <a:gd name="connsiteY2" fmla="*/ 329126 h 4520010"/>
              <a:gd name="connsiteX3" fmla="*/ 666897 w 1944711"/>
              <a:gd name="connsiteY3" fmla="*/ 2127446 h 4520010"/>
              <a:gd name="connsiteX4" fmla="*/ 280035 w 1944711"/>
              <a:gd name="connsiteY4" fmla="*/ 2983230 h 4520010"/>
              <a:gd name="connsiteX5" fmla="*/ 162804 w 1944711"/>
              <a:gd name="connsiteY5" fmla="*/ 3581107 h 4520010"/>
              <a:gd name="connsiteX6" fmla="*/ 57297 w 1944711"/>
              <a:gd name="connsiteY6" fmla="*/ 4354830 h 4520010"/>
              <a:gd name="connsiteX7" fmla="*/ 10405 w 1944711"/>
              <a:gd name="connsiteY7" fmla="*/ 4507230 h 4520010"/>
              <a:gd name="connsiteX8" fmla="*/ 256589 w 1944711"/>
              <a:gd name="connsiteY8" fmla="*/ 4143815 h 4520010"/>
              <a:gd name="connsiteX9" fmla="*/ 326927 w 1944711"/>
              <a:gd name="connsiteY9" fmla="*/ 3440430 h 4520010"/>
              <a:gd name="connsiteX10" fmla="*/ 854466 w 1944711"/>
              <a:gd name="connsiteY10" fmla="*/ 2514307 h 4520010"/>
              <a:gd name="connsiteX11" fmla="*/ 959974 w 1944711"/>
              <a:gd name="connsiteY11" fmla="*/ 2080553 h 4520010"/>
              <a:gd name="connsiteX12" fmla="*/ 995143 w 1944711"/>
              <a:gd name="connsiteY12" fmla="*/ 1576461 h 4520010"/>
              <a:gd name="connsiteX13" fmla="*/ 1128787 w 1944711"/>
              <a:gd name="connsiteY13" fmla="*/ 849632 h 4520010"/>
              <a:gd name="connsiteX14" fmla="*/ 1662332 w 1944711"/>
              <a:gd name="connsiteY14" fmla="*/ 711296 h 4520010"/>
              <a:gd name="connsiteX15" fmla="*/ 1689149 w 1944711"/>
              <a:gd name="connsiteY15" fmla="*/ 1039542 h 4520010"/>
              <a:gd name="connsiteX16" fmla="*/ 1921266 w 1944711"/>
              <a:gd name="connsiteY16" fmla="*/ 1084092 h 4520010"/>
              <a:gd name="connsiteX17" fmla="*/ 1944711 w 1944711"/>
              <a:gd name="connsiteY17" fmla="*/ 357260 h 4520010"/>
              <a:gd name="connsiteX0" fmla="*/ 1944711 w 1944711"/>
              <a:gd name="connsiteY0" fmla="*/ 296430 h 4459180"/>
              <a:gd name="connsiteX1" fmla="*/ 1042036 w 1944711"/>
              <a:gd name="connsiteY1" fmla="*/ 8042 h 4459180"/>
              <a:gd name="connsiteX2" fmla="*/ 666896 w 1944711"/>
              <a:gd name="connsiteY2" fmla="*/ 268296 h 4459180"/>
              <a:gd name="connsiteX3" fmla="*/ 666897 w 1944711"/>
              <a:gd name="connsiteY3" fmla="*/ 2066616 h 4459180"/>
              <a:gd name="connsiteX4" fmla="*/ 280035 w 1944711"/>
              <a:gd name="connsiteY4" fmla="*/ 2922400 h 4459180"/>
              <a:gd name="connsiteX5" fmla="*/ 162804 w 1944711"/>
              <a:gd name="connsiteY5" fmla="*/ 3520277 h 4459180"/>
              <a:gd name="connsiteX6" fmla="*/ 57297 w 1944711"/>
              <a:gd name="connsiteY6" fmla="*/ 4294000 h 4459180"/>
              <a:gd name="connsiteX7" fmla="*/ 10405 w 1944711"/>
              <a:gd name="connsiteY7" fmla="*/ 4446400 h 4459180"/>
              <a:gd name="connsiteX8" fmla="*/ 256589 w 1944711"/>
              <a:gd name="connsiteY8" fmla="*/ 4082985 h 4459180"/>
              <a:gd name="connsiteX9" fmla="*/ 326927 w 1944711"/>
              <a:gd name="connsiteY9" fmla="*/ 3379600 h 4459180"/>
              <a:gd name="connsiteX10" fmla="*/ 854466 w 1944711"/>
              <a:gd name="connsiteY10" fmla="*/ 2453477 h 4459180"/>
              <a:gd name="connsiteX11" fmla="*/ 959974 w 1944711"/>
              <a:gd name="connsiteY11" fmla="*/ 2019723 h 4459180"/>
              <a:gd name="connsiteX12" fmla="*/ 995143 w 1944711"/>
              <a:gd name="connsiteY12" fmla="*/ 1515631 h 4459180"/>
              <a:gd name="connsiteX13" fmla="*/ 1128787 w 1944711"/>
              <a:gd name="connsiteY13" fmla="*/ 788802 h 4459180"/>
              <a:gd name="connsiteX14" fmla="*/ 1662332 w 1944711"/>
              <a:gd name="connsiteY14" fmla="*/ 650466 h 4459180"/>
              <a:gd name="connsiteX15" fmla="*/ 1689149 w 1944711"/>
              <a:gd name="connsiteY15" fmla="*/ 978712 h 4459180"/>
              <a:gd name="connsiteX16" fmla="*/ 1921266 w 1944711"/>
              <a:gd name="connsiteY16" fmla="*/ 1023262 h 4459180"/>
              <a:gd name="connsiteX17" fmla="*/ 1944711 w 1944711"/>
              <a:gd name="connsiteY17" fmla="*/ 296430 h 4459180"/>
              <a:gd name="connsiteX0" fmla="*/ 1944711 w 1944711"/>
              <a:gd name="connsiteY0" fmla="*/ 305838 h 4468588"/>
              <a:gd name="connsiteX1" fmla="*/ 1042036 w 1944711"/>
              <a:gd name="connsiteY1" fmla="*/ 17450 h 4468588"/>
              <a:gd name="connsiteX2" fmla="*/ 596557 w 1944711"/>
              <a:gd name="connsiteY2" fmla="*/ 249568 h 4468588"/>
              <a:gd name="connsiteX3" fmla="*/ 666897 w 1944711"/>
              <a:gd name="connsiteY3" fmla="*/ 2076024 h 4468588"/>
              <a:gd name="connsiteX4" fmla="*/ 280035 w 1944711"/>
              <a:gd name="connsiteY4" fmla="*/ 2931808 h 4468588"/>
              <a:gd name="connsiteX5" fmla="*/ 162804 w 1944711"/>
              <a:gd name="connsiteY5" fmla="*/ 3529685 h 4468588"/>
              <a:gd name="connsiteX6" fmla="*/ 57297 w 1944711"/>
              <a:gd name="connsiteY6" fmla="*/ 4303408 h 4468588"/>
              <a:gd name="connsiteX7" fmla="*/ 10405 w 1944711"/>
              <a:gd name="connsiteY7" fmla="*/ 4455808 h 4468588"/>
              <a:gd name="connsiteX8" fmla="*/ 256589 w 1944711"/>
              <a:gd name="connsiteY8" fmla="*/ 4092393 h 4468588"/>
              <a:gd name="connsiteX9" fmla="*/ 326927 w 1944711"/>
              <a:gd name="connsiteY9" fmla="*/ 3389008 h 4468588"/>
              <a:gd name="connsiteX10" fmla="*/ 854466 w 1944711"/>
              <a:gd name="connsiteY10" fmla="*/ 2462885 h 4468588"/>
              <a:gd name="connsiteX11" fmla="*/ 959974 w 1944711"/>
              <a:gd name="connsiteY11" fmla="*/ 2029131 h 4468588"/>
              <a:gd name="connsiteX12" fmla="*/ 995143 w 1944711"/>
              <a:gd name="connsiteY12" fmla="*/ 1525039 h 4468588"/>
              <a:gd name="connsiteX13" fmla="*/ 1128787 w 1944711"/>
              <a:gd name="connsiteY13" fmla="*/ 798210 h 4468588"/>
              <a:gd name="connsiteX14" fmla="*/ 1662332 w 1944711"/>
              <a:gd name="connsiteY14" fmla="*/ 659874 h 4468588"/>
              <a:gd name="connsiteX15" fmla="*/ 1689149 w 1944711"/>
              <a:gd name="connsiteY15" fmla="*/ 988120 h 4468588"/>
              <a:gd name="connsiteX16" fmla="*/ 1921266 w 1944711"/>
              <a:gd name="connsiteY16" fmla="*/ 1032670 h 4468588"/>
              <a:gd name="connsiteX17" fmla="*/ 1944711 w 1944711"/>
              <a:gd name="connsiteY17" fmla="*/ 305838 h 446858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41 h 4451891"/>
              <a:gd name="connsiteX1" fmla="*/ 1042036 w 1944711"/>
              <a:gd name="connsiteY1" fmla="*/ 753 h 4451891"/>
              <a:gd name="connsiteX2" fmla="*/ 596557 w 1944711"/>
              <a:gd name="connsiteY2" fmla="*/ 232871 h 4451891"/>
              <a:gd name="connsiteX3" fmla="*/ 677594 w 1944711"/>
              <a:gd name="connsiteY3" fmla="*/ 980803 h 4451891"/>
              <a:gd name="connsiteX4" fmla="*/ 666897 w 1944711"/>
              <a:gd name="connsiteY4" fmla="*/ 2059327 h 4451891"/>
              <a:gd name="connsiteX5" fmla="*/ 280035 w 1944711"/>
              <a:gd name="connsiteY5" fmla="*/ 2915111 h 4451891"/>
              <a:gd name="connsiteX6" fmla="*/ 162804 w 1944711"/>
              <a:gd name="connsiteY6" fmla="*/ 3512988 h 4451891"/>
              <a:gd name="connsiteX7" fmla="*/ 57297 w 1944711"/>
              <a:gd name="connsiteY7" fmla="*/ 4286711 h 4451891"/>
              <a:gd name="connsiteX8" fmla="*/ 10405 w 1944711"/>
              <a:gd name="connsiteY8" fmla="*/ 4439111 h 4451891"/>
              <a:gd name="connsiteX9" fmla="*/ 256589 w 1944711"/>
              <a:gd name="connsiteY9" fmla="*/ 4075696 h 4451891"/>
              <a:gd name="connsiteX10" fmla="*/ 326927 w 1944711"/>
              <a:gd name="connsiteY10" fmla="*/ 3372311 h 4451891"/>
              <a:gd name="connsiteX11" fmla="*/ 854466 w 1944711"/>
              <a:gd name="connsiteY11" fmla="*/ 2446188 h 4451891"/>
              <a:gd name="connsiteX12" fmla="*/ 959974 w 1944711"/>
              <a:gd name="connsiteY12" fmla="*/ 2012434 h 4451891"/>
              <a:gd name="connsiteX13" fmla="*/ 995143 w 1944711"/>
              <a:gd name="connsiteY13" fmla="*/ 1508342 h 4451891"/>
              <a:gd name="connsiteX14" fmla="*/ 1128787 w 1944711"/>
              <a:gd name="connsiteY14" fmla="*/ 781513 h 4451891"/>
              <a:gd name="connsiteX15" fmla="*/ 1662332 w 1944711"/>
              <a:gd name="connsiteY15" fmla="*/ 643177 h 4451891"/>
              <a:gd name="connsiteX16" fmla="*/ 1689149 w 1944711"/>
              <a:gd name="connsiteY16" fmla="*/ 971423 h 4451891"/>
              <a:gd name="connsiteX17" fmla="*/ 1921266 w 1944711"/>
              <a:gd name="connsiteY17" fmla="*/ 1015973 h 4451891"/>
              <a:gd name="connsiteX18" fmla="*/ 1944711 w 1944711"/>
              <a:gd name="connsiteY18" fmla="*/ 289141 h 4451891"/>
              <a:gd name="connsiteX0" fmla="*/ 1944711 w 1944711"/>
              <a:gd name="connsiteY0" fmla="*/ 289141 h 4451891"/>
              <a:gd name="connsiteX1" fmla="*/ 1042036 w 1944711"/>
              <a:gd name="connsiteY1" fmla="*/ 753 h 4451891"/>
              <a:gd name="connsiteX2" fmla="*/ 596557 w 1944711"/>
              <a:gd name="connsiteY2" fmla="*/ 232871 h 4451891"/>
              <a:gd name="connsiteX3" fmla="*/ 719797 w 1944711"/>
              <a:gd name="connsiteY3" fmla="*/ 1008939 h 4451891"/>
              <a:gd name="connsiteX4" fmla="*/ 666897 w 1944711"/>
              <a:gd name="connsiteY4" fmla="*/ 2059327 h 4451891"/>
              <a:gd name="connsiteX5" fmla="*/ 280035 w 1944711"/>
              <a:gd name="connsiteY5" fmla="*/ 2915111 h 4451891"/>
              <a:gd name="connsiteX6" fmla="*/ 162804 w 1944711"/>
              <a:gd name="connsiteY6" fmla="*/ 3512988 h 4451891"/>
              <a:gd name="connsiteX7" fmla="*/ 57297 w 1944711"/>
              <a:gd name="connsiteY7" fmla="*/ 4286711 h 4451891"/>
              <a:gd name="connsiteX8" fmla="*/ 10405 w 1944711"/>
              <a:gd name="connsiteY8" fmla="*/ 4439111 h 4451891"/>
              <a:gd name="connsiteX9" fmla="*/ 256589 w 1944711"/>
              <a:gd name="connsiteY9" fmla="*/ 4075696 h 4451891"/>
              <a:gd name="connsiteX10" fmla="*/ 326927 w 1944711"/>
              <a:gd name="connsiteY10" fmla="*/ 3372311 h 4451891"/>
              <a:gd name="connsiteX11" fmla="*/ 854466 w 1944711"/>
              <a:gd name="connsiteY11" fmla="*/ 2446188 h 4451891"/>
              <a:gd name="connsiteX12" fmla="*/ 959974 w 1944711"/>
              <a:gd name="connsiteY12" fmla="*/ 2012434 h 4451891"/>
              <a:gd name="connsiteX13" fmla="*/ 995143 w 1944711"/>
              <a:gd name="connsiteY13" fmla="*/ 1508342 h 4451891"/>
              <a:gd name="connsiteX14" fmla="*/ 1128787 w 1944711"/>
              <a:gd name="connsiteY14" fmla="*/ 781513 h 4451891"/>
              <a:gd name="connsiteX15" fmla="*/ 1662332 w 1944711"/>
              <a:gd name="connsiteY15" fmla="*/ 643177 h 4451891"/>
              <a:gd name="connsiteX16" fmla="*/ 1689149 w 1944711"/>
              <a:gd name="connsiteY16" fmla="*/ 971423 h 4451891"/>
              <a:gd name="connsiteX17" fmla="*/ 1921266 w 1944711"/>
              <a:gd name="connsiteY17" fmla="*/ 1015973 h 4451891"/>
              <a:gd name="connsiteX18" fmla="*/ 1944711 w 1944711"/>
              <a:gd name="connsiteY18" fmla="*/ 289141 h 4451891"/>
              <a:gd name="connsiteX0" fmla="*/ 1944711 w 1944711"/>
              <a:gd name="connsiteY0" fmla="*/ 362149 h 4524899"/>
              <a:gd name="connsiteX1" fmla="*/ 1042036 w 1944711"/>
              <a:gd name="connsiteY1" fmla="*/ 73761 h 4524899"/>
              <a:gd name="connsiteX2" fmla="*/ 596557 w 1944711"/>
              <a:gd name="connsiteY2" fmla="*/ 305879 h 4524899"/>
              <a:gd name="connsiteX3" fmla="*/ 719797 w 1944711"/>
              <a:gd name="connsiteY3" fmla="*/ 1081947 h 4524899"/>
              <a:gd name="connsiteX4" fmla="*/ 666897 w 1944711"/>
              <a:gd name="connsiteY4" fmla="*/ 2132335 h 4524899"/>
              <a:gd name="connsiteX5" fmla="*/ 280035 w 1944711"/>
              <a:gd name="connsiteY5" fmla="*/ 2988119 h 4524899"/>
              <a:gd name="connsiteX6" fmla="*/ 162804 w 1944711"/>
              <a:gd name="connsiteY6" fmla="*/ 3585996 h 4524899"/>
              <a:gd name="connsiteX7" fmla="*/ 57297 w 1944711"/>
              <a:gd name="connsiteY7" fmla="*/ 4359719 h 4524899"/>
              <a:gd name="connsiteX8" fmla="*/ 10405 w 1944711"/>
              <a:gd name="connsiteY8" fmla="*/ 4512119 h 4524899"/>
              <a:gd name="connsiteX9" fmla="*/ 256589 w 1944711"/>
              <a:gd name="connsiteY9" fmla="*/ 4148704 h 4524899"/>
              <a:gd name="connsiteX10" fmla="*/ 326927 w 1944711"/>
              <a:gd name="connsiteY10" fmla="*/ 3445319 h 4524899"/>
              <a:gd name="connsiteX11" fmla="*/ 854466 w 1944711"/>
              <a:gd name="connsiteY11" fmla="*/ 2519196 h 4524899"/>
              <a:gd name="connsiteX12" fmla="*/ 959974 w 1944711"/>
              <a:gd name="connsiteY12" fmla="*/ 2085442 h 4524899"/>
              <a:gd name="connsiteX13" fmla="*/ 995143 w 1944711"/>
              <a:gd name="connsiteY13" fmla="*/ 1581350 h 4524899"/>
              <a:gd name="connsiteX14" fmla="*/ 1128787 w 1944711"/>
              <a:gd name="connsiteY14" fmla="*/ 854521 h 4524899"/>
              <a:gd name="connsiteX15" fmla="*/ 1662332 w 1944711"/>
              <a:gd name="connsiteY15" fmla="*/ 716185 h 4524899"/>
              <a:gd name="connsiteX16" fmla="*/ 1689149 w 1944711"/>
              <a:gd name="connsiteY16" fmla="*/ 1044431 h 4524899"/>
              <a:gd name="connsiteX17" fmla="*/ 1921266 w 1944711"/>
              <a:gd name="connsiteY17" fmla="*/ 1088981 h 4524899"/>
              <a:gd name="connsiteX18" fmla="*/ 1944711 w 1944711"/>
              <a:gd name="connsiteY18" fmla="*/ 362149 h 4524899"/>
              <a:gd name="connsiteX0" fmla="*/ 1944711 w 1944711"/>
              <a:gd name="connsiteY0" fmla="*/ 362149 h 4524899"/>
              <a:gd name="connsiteX1" fmla="*/ 1042036 w 1944711"/>
              <a:gd name="connsiteY1" fmla="*/ 73761 h 4524899"/>
              <a:gd name="connsiteX2" fmla="*/ 596557 w 1944711"/>
              <a:gd name="connsiteY2" fmla="*/ 305879 h 4524899"/>
              <a:gd name="connsiteX3" fmla="*/ 719797 w 1944711"/>
              <a:gd name="connsiteY3" fmla="*/ 1081947 h 4524899"/>
              <a:gd name="connsiteX4" fmla="*/ 666897 w 1944711"/>
              <a:gd name="connsiteY4" fmla="*/ 2132335 h 4524899"/>
              <a:gd name="connsiteX5" fmla="*/ 280035 w 1944711"/>
              <a:gd name="connsiteY5" fmla="*/ 2988119 h 4524899"/>
              <a:gd name="connsiteX6" fmla="*/ 162804 w 1944711"/>
              <a:gd name="connsiteY6" fmla="*/ 3585996 h 4524899"/>
              <a:gd name="connsiteX7" fmla="*/ 57297 w 1944711"/>
              <a:gd name="connsiteY7" fmla="*/ 4359719 h 4524899"/>
              <a:gd name="connsiteX8" fmla="*/ 10405 w 1944711"/>
              <a:gd name="connsiteY8" fmla="*/ 4512119 h 4524899"/>
              <a:gd name="connsiteX9" fmla="*/ 256589 w 1944711"/>
              <a:gd name="connsiteY9" fmla="*/ 4148704 h 4524899"/>
              <a:gd name="connsiteX10" fmla="*/ 326927 w 1944711"/>
              <a:gd name="connsiteY10" fmla="*/ 3445319 h 4524899"/>
              <a:gd name="connsiteX11" fmla="*/ 854466 w 1944711"/>
              <a:gd name="connsiteY11" fmla="*/ 2519196 h 4524899"/>
              <a:gd name="connsiteX12" fmla="*/ 959974 w 1944711"/>
              <a:gd name="connsiteY12" fmla="*/ 2085442 h 4524899"/>
              <a:gd name="connsiteX13" fmla="*/ 995143 w 1944711"/>
              <a:gd name="connsiteY13" fmla="*/ 1581350 h 4524899"/>
              <a:gd name="connsiteX14" fmla="*/ 1128787 w 1944711"/>
              <a:gd name="connsiteY14" fmla="*/ 854521 h 4524899"/>
              <a:gd name="connsiteX15" fmla="*/ 1662332 w 1944711"/>
              <a:gd name="connsiteY15" fmla="*/ 716185 h 4524899"/>
              <a:gd name="connsiteX16" fmla="*/ 1689149 w 1944711"/>
              <a:gd name="connsiteY16" fmla="*/ 1044431 h 4524899"/>
              <a:gd name="connsiteX17" fmla="*/ 1921266 w 1944711"/>
              <a:gd name="connsiteY17" fmla="*/ 1088981 h 4524899"/>
              <a:gd name="connsiteX18" fmla="*/ 1944711 w 1944711"/>
              <a:gd name="connsiteY18" fmla="*/ 362149 h 4524899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689149 w 1944711"/>
              <a:gd name="connsiteY16" fmla="*/ 970670 h 4451138"/>
              <a:gd name="connsiteX17" fmla="*/ 1921266 w 1944711"/>
              <a:gd name="connsiteY17" fmla="*/ 1015220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921266 w 1944711"/>
              <a:gd name="connsiteY17" fmla="*/ 1015220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54413"/>
              <a:gd name="connsiteY0" fmla="*/ 288388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94227 h 4451138"/>
              <a:gd name="connsiteX17" fmla="*/ 1949401 w 1954413"/>
              <a:gd name="connsiteY17" fmla="*/ 1310642 h 4451138"/>
              <a:gd name="connsiteX18" fmla="*/ 1944711 w 1954413"/>
              <a:gd name="connsiteY18" fmla="*/ 288388 h 4451138"/>
              <a:gd name="connsiteX0" fmla="*/ 1944711 w 1954413"/>
              <a:gd name="connsiteY0" fmla="*/ 288388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88388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624693 w 1954413"/>
              <a:gd name="connsiteY2" fmla="*/ 189915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84627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646946 w 1954413"/>
              <a:gd name="connsiteY16" fmla="*/ 1308294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308294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266091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54413" h="4451138">
                <a:moveTo>
                  <a:pt x="1944711" y="133642"/>
                </a:moveTo>
                <a:cubicBezTo>
                  <a:pt x="1567228" y="130516"/>
                  <a:pt x="1379269" y="206326"/>
                  <a:pt x="1042036" y="0"/>
                </a:cubicBezTo>
                <a:cubicBezTo>
                  <a:pt x="676668" y="103163"/>
                  <a:pt x="699502" y="139115"/>
                  <a:pt x="568423" y="288389"/>
                </a:cubicBezTo>
                <a:cubicBezTo>
                  <a:pt x="507683" y="451731"/>
                  <a:pt x="722142" y="591235"/>
                  <a:pt x="733865" y="895644"/>
                </a:cubicBezTo>
                <a:cubicBezTo>
                  <a:pt x="787791" y="1270392"/>
                  <a:pt x="742535" y="1722122"/>
                  <a:pt x="666897" y="2058574"/>
                </a:cubicBezTo>
                <a:cubicBezTo>
                  <a:pt x="591259" y="2395026"/>
                  <a:pt x="364050" y="2672081"/>
                  <a:pt x="280035" y="2914358"/>
                </a:cubicBezTo>
                <a:cubicBezTo>
                  <a:pt x="196020" y="3156635"/>
                  <a:pt x="199927" y="3283635"/>
                  <a:pt x="162804" y="3512235"/>
                </a:cubicBezTo>
                <a:cubicBezTo>
                  <a:pt x="125681" y="3740835"/>
                  <a:pt x="82697" y="4131604"/>
                  <a:pt x="57297" y="4285958"/>
                </a:cubicBezTo>
                <a:cubicBezTo>
                  <a:pt x="31897" y="4440312"/>
                  <a:pt x="-22810" y="4473527"/>
                  <a:pt x="10405" y="4438358"/>
                </a:cubicBezTo>
                <a:cubicBezTo>
                  <a:pt x="43620" y="4403189"/>
                  <a:pt x="203835" y="4252743"/>
                  <a:pt x="256589" y="4074943"/>
                </a:cubicBezTo>
                <a:cubicBezTo>
                  <a:pt x="309343" y="3897143"/>
                  <a:pt x="299574" y="3654866"/>
                  <a:pt x="326927" y="3371558"/>
                </a:cubicBezTo>
                <a:cubicBezTo>
                  <a:pt x="424619" y="3099973"/>
                  <a:pt x="748958" y="2672081"/>
                  <a:pt x="854466" y="2445435"/>
                </a:cubicBezTo>
                <a:cubicBezTo>
                  <a:pt x="959974" y="2218789"/>
                  <a:pt x="936528" y="2167989"/>
                  <a:pt x="959974" y="2011681"/>
                </a:cubicBezTo>
                <a:cubicBezTo>
                  <a:pt x="983420" y="1855373"/>
                  <a:pt x="971697" y="1712742"/>
                  <a:pt x="995143" y="1507589"/>
                </a:cubicBezTo>
                <a:cubicBezTo>
                  <a:pt x="1018589" y="1302436"/>
                  <a:pt x="1026968" y="871028"/>
                  <a:pt x="1100652" y="780760"/>
                </a:cubicBezTo>
                <a:cubicBezTo>
                  <a:pt x="1118065" y="592018"/>
                  <a:pt x="1315720" y="531056"/>
                  <a:pt x="1563858" y="726831"/>
                </a:cubicBezTo>
                <a:cubicBezTo>
                  <a:pt x="1586913" y="1007012"/>
                  <a:pt x="1582689" y="1168789"/>
                  <a:pt x="1646946" y="1266091"/>
                </a:cubicBezTo>
                <a:cubicBezTo>
                  <a:pt x="1711203" y="1363393"/>
                  <a:pt x="1822401" y="1379027"/>
                  <a:pt x="1949401" y="1310642"/>
                </a:cubicBezTo>
                <a:cubicBezTo>
                  <a:pt x="1970894" y="1300872"/>
                  <a:pt x="1914426" y="486311"/>
                  <a:pt x="1944711" y="133642"/>
                </a:cubicBezTo>
                <a:close/>
              </a:path>
            </a:pathLst>
          </a:custGeom>
          <a:solidFill>
            <a:srgbClr val="FF0000">
              <a:alpha val="50196"/>
            </a:srgbClr>
          </a:solidFill>
          <a:ln>
            <a:noFill/>
          </a:ln>
          <a:effectLst>
            <a:glow rad="38100">
              <a:srgbClr val="FF0000">
                <a:alpha val="30000"/>
              </a:srgbClr>
            </a:glow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85D845F-9D24-2F72-6C89-712FB7DD46A3}"/>
              </a:ext>
            </a:extLst>
          </p:cNvPr>
          <p:cNvSpPr txBox="1"/>
          <p:nvPr/>
        </p:nvSpPr>
        <p:spPr>
          <a:xfrm>
            <a:off x="1604122" y="5970757"/>
            <a:ext cx="1023037" cy="646331"/>
          </a:xfrm>
          <a:prstGeom prst="rect">
            <a:avLst/>
          </a:prstGeom>
          <a:solidFill>
            <a:srgbClr val="F8F8F8">
              <a:alpha val="49020"/>
            </a:srgbClr>
          </a:solidFill>
        </p:spPr>
        <p:txBody>
          <a:bodyPr wrap="none" rtlCol="0">
            <a:spAutoFit/>
          </a:bodyPr>
          <a:lstStyle/>
          <a:p>
            <a:r>
              <a:rPr lang="en-US" sz="3600" b="1"/>
              <a:t>T1-5</a:t>
            </a:r>
          </a:p>
        </p:txBody>
      </p:sp>
    </p:spTree>
    <p:extLst>
      <p:ext uri="{BB962C8B-B14F-4D97-AF65-F5344CB8AC3E}">
        <p14:creationId xmlns:p14="http://schemas.microsoft.com/office/powerpoint/2010/main" val="1635648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EFD7B55-78B6-4E65-AD9C-BF94D2E95C9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149" t="51724"/>
          <a:stretch/>
        </p:blipFill>
        <p:spPr>
          <a:xfrm>
            <a:off x="2521131" y="5200397"/>
            <a:ext cx="6450216" cy="8570194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(beginnende) Appendicitis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1655680" y="14900215"/>
            <a:ext cx="81773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appendicitis, pain route and referred pain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180841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Boven de pijnlijn: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meelopend met sympathische zenuwen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11051"/>
            <a:ext cx="6162449" cy="7090552"/>
            <a:chOff x="4228893" y="265628"/>
            <a:chExt cx="4544982" cy="6035779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4930713" y="265628"/>
              <a:ext cx="2456439" cy="386093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  <a:gd name="connsiteX0" fmla="*/ 0 w 2099534"/>
                <a:gd name="connsiteY0" fmla="*/ 744142 h 1133599"/>
                <a:gd name="connsiteX1" fmla="*/ 137950 w 2099534"/>
                <a:gd name="connsiteY1" fmla="*/ 816318 h 1133599"/>
                <a:gd name="connsiteX2" fmla="*/ 357809 w 2099534"/>
                <a:gd name="connsiteY2" fmla="*/ 893229 h 1133599"/>
                <a:gd name="connsiteX3" fmla="*/ 755374 w 2099534"/>
                <a:gd name="connsiteY3" fmla="*/ 873351 h 1133599"/>
                <a:gd name="connsiteX4" fmla="*/ 1113183 w 2099534"/>
                <a:gd name="connsiteY4" fmla="*/ 783899 h 1133599"/>
                <a:gd name="connsiteX5" fmla="*/ 1331844 w 2099534"/>
                <a:gd name="connsiteY5" fmla="*/ 843533 h 1133599"/>
                <a:gd name="connsiteX6" fmla="*/ 1659835 w 2099534"/>
                <a:gd name="connsiteY6" fmla="*/ 1121829 h 1133599"/>
                <a:gd name="connsiteX7" fmla="*/ 1967948 w 2099534"/>
                <a:gd name="connsiteY7" fmla="*/ 1052255 h 1133599"/>
                <a:gd name="connsiteX8" fmla="*/ 2097157 w 2099534"/>
                <a:gd name="connsiteY8" fmla="*/ 783899 h 1133599"/>
                <a:gd name="connsiteX9" fmla="*/ 1868557 w 2099534"/>
                <a:gd name="connsiteY9" fmla="*/ 386333 h 1133599"/>
                <a:gd name="connsiteX10" fmla="*/ 1610140 w 2099534"/>
                <a:gd name="connsiteY10" fmla="*/ 28525 h 1133599"/>
                <a:gd name="connsiteX11" fmla="*/ 1610140 w 2099534"/>
                <a:gd name="connsiteY11" fmla="*/ 48403 h 1133599"/>
                <a:gd name="connsiteX0" fmla="*/ 0 w 2489974"/>
                <a:gd name="connsiteY0" fmla="*/ 0 h 2192011"/>
                <a:gd name="connsiteX1" fmla="*/ 528390 w 2489974"/>
                <a:gd name="connsiteY1" fmla="*/ 1874730 h 2192011"/>
                <a:gd name="connsiteX2" fmla="*/ 748249 w 2489974"/>
                <a:gd name="connsiteY2" fmla="*/ 1951641 h 2192011"/>
                <a:gd name="connsiteX3" fmla="*/ 1145814 w 2489974"/>
                <a:gd name="connsiteY3" fmla="*/ 1931763 h 2192011"/>
                <a:gd name="connsiteX4" fmla="*/ 1503623 w 2489974"/>
                <a:gd name="connsiteY4" fmla="*/ 1842311 h 2192011"/>
                <a:gd name="connsiteX5" fmla="*/ 1722284 w 2489974"/>
                <a:gd name="connsiteY5" fmla="*/ 1901945 h 2192011"/>
                <a:gd name="connsiteX6" fmla="*/ 2050275 w 2489974"/>
                <a:gd name="connsiteY6" fmla="*/ 2180241 h 2192011"/>
                <a:gd name="connsiteX7" fmla="*/ 2358388 w 2489974"/>
                <a:gd name="connsiteY7" fmla="*/ 2110667 h 2192011"/>
                <a:gd name="connsiteX8" fmla="*/ 2487597 w 2489974"/>
                <a:gd name="connsiteY8" fmla="*/ 1842311 h 2192011"/>
                <a:gd name="connsiteX9" fmla="*/ 2258997 w 2489974"/>
                <a:gd name="connsiteY9" fmla="*/ 1444745 h 2192011"/>
                <a:gd name="connsiteX10" fmla="*/ 2000580 w 2489974"/>
                <a:gd name="connsiteY10" fmla="*/ 1086937 h 2192011"/>
                <a:gd name="connsiteX11" fmla="*/ 2000580 w 2489974"/>
                <a:gd name="connsiteY11" fmla="*/ 1106815 h 2192011"/>
                <a:gd name="connsiteX0" fmla="*/ 10547 w 2500521"/>
                <a:gd name="connsiteY0" fmla="*/ 0 h 2192011"/>
                <a:gd name="connsiteX1" fmla="*/ 50888 w 2500521"/>
                <a:gd name="connsiteY1" fmla="*/ 215561 h 2192011"/>
                <a:gd name="connsiteX2" fmla="*/ 538937 w 2500521"/>
                <a:gd name="connsiteY2" fmla="*/ 1874730 h 2192011"/>
                <a:gd name="connsiteX3" fmla="*/ 758796 w 2500521"/>
                <a:gd name="connsiteY3" fmla="*/ 1951641 h 2192011"/>
                <a:gd name="connsiteX4" fmla="*/ 1156361 w 2500521"/>
                <a:gd name="connsiteY4" fmla="*/ 1931763 h 2192011"/>
                <a:gd name="connsiteX5" fmla="*/ 1514170 w 2500521"/>
                <a:gd name="connsiteY5" fmla="*/ 1842311 h 2192011"/>
                <a:gd name="connsiteX6" fmla="*/ 1732831 w 2500521"/>
                <a:gd name="connsiteY6" fmla="*/ 1901945 h 2192011"/>
                <a:gd name="connsiteX7" fmla="*/ 2060822 w 2500521"/>
                <a:gd name="connsiteY7" fmla="*/ 2180241 h 2192011"/>
                <a:gd name="connsiteX8" fmla="*/ 2368935 w 2500521"/>
                <a:gd name="connsiteY8" fmla="*/ 2110667 h 2192011"/>
                <a:gd name="connsiteX9" fmla="*/ 2498144 w 2500521"/>
                <a:gd name="connsiteY9" fmla="*/ 1842311 h 2192011"/>
                <a:gd name="connsiteX10" fmla="*/ 2269544 w 2500521"/>
                <a:gd name="connsiteY10" fmla="*/ 1444745 h 2192011"/>
                <a:gd name="connsiteX11" fmla="*/ 2011127 w 2500521"/>
                <a:gd name="connsiteY11" fmla="*/ 1086937 h 2192011"/>
                <a:gd name="connsiteX12" fmla="*/ 2011127 w 2500521"/>
                <a:gd name="connsiteY12" fmla="*/ 1106815 h 2192011"/>
                <a:gd name="connsiteX0" fmla="*/ 292546 w 2463070"/>
                <a:gd name="connsiteY0" fmla="*/ 0 h 3892147"/>
                <a:gd name="connsiteX1" fmla="*/ 13437 w 2463070"/>
                <a:gd name="connsiteY1" fmla="*/ 1915697 h 3892147"/>
                <a:gd name="connsiteX2" fmla="*/ 501486 w 2463070"/>
                <a:gd name="connsiteY2" fmla="*/ 3574866 h 3892147"/>
                <a:gd name="connsiteX3" fmla="*/ 721345 w 2463070"/>
                <a:gd name="connsiteY3" fmla="*/ 3651777 h 3892147"/>
                <a:gd name="connsiteX4" fmla="*/ 1118910 w 2463070"/>
                <a:gd name="connsiteY4" fmla="*/ 3631899 h 3892147"/>
                <a:gd name="connsiteX5" fmla="*/ 1476719 w 2463070"/>
                <a:gd name="connsiteY5" fmla="*/ 3542447 h 3892147"/>
                <a:gd name="connsiteX6" fmla="*/ 1695380 w 2463070"/>
                <a:gd name="connsiteY6" fmla="*/ 3602081 h 3892147"/>
                <a:gd name="connsiteX7" fmla="*/ 2023371 w 2463070"/>
                <a:gd name="connsiteY7" fmla="*/ 3880377 h 3892147"/>
                <a:gd name="connsiteX8" fmla="*/ 2331484 w 2463070"/>
                <a:gd name="connsiteY8" fmla="*/ 3810803 h 3892147"/>
                <a:gd name="connsiteX9" fmla="*/ 2460693 w 2463070"/>
                <a:gd name="connsiteY9" fmla="*/ 3542447 h 3892147"/>
                <a:gd name="connsiteX10" fmla="*/ 2232093 w 2463070"/>
                <a:gd name="connsiteY10" fmla="*/ 3144881 h 3892147"/>
                <a:gd name="connsiteX11" fmla="*/ 1973676 w 2463070"/>
                <a:gd name="connsiteY11" fmla="*/ 2787073 h 3892147"/>
                <a:gd name="connsiteX12" fmla="*/ 1973676 w 2463070"/>
                <a:gd name="connsiteY12" fmla="*/ 2806951 h 3892147"/>
                <a:gd name="connsiteX0" fmla="*/ 283988 w 2454512"/>
                <a:gd name="connsiteY0" fmla="*/ 21522 h 3913669"/>
                <a:gd name="connsiteX1" fmla="*/ 244466 w 2454512"/>
                <a:gd name="connsiteY1" fmla="*/ 196116 h 3913669"/>
                <a:gd name="connsiteX2" fmla="*/ 4879 w 2454512"/>
                <a:gd name="connsiteY2" fmla="*/ 1937219 h 3913669"/>
                <a:gd name="connsiteX3" fmla="*/ 492928 w 2454512"/>
                <a:gd name="connsiteY3" fmla="*/ 3596388 h 3913669"/>
                <a:gd name="connsiteX4" fmla="*/ 712787 w 2454512"/>
                <a:gd name="connsiteY4" fmla="*/ 3673299 h 3913669"/>
                <a:gd name="connsiteX5" fmla="*/ 1110352 w 2454512"/>
                <a:gd name="connsiteY5" fmla="*/ 3653421 h 3913669"/>
                <a:gd name="connsiteX6" fmla="*/ 1468161 w 2454512"/>
                <a:gd name="connsiteY6" fmla="*/ 3563969 h 3913669"/>
                <a:gd name="connsiteX7" fmla="*/ 1686822 w 2454512"/>
                <a:gd name="connsiteY7" fmla="*/ 3623603 h 3913669"/>
                <a:gd name="connsiteX8" fmla="*/ 2014813 w 2454512"/>
                <a:gd name="connsiteY8" fmla="*/ 3901899 h 3913669"/>
                <a:gd name="connsiteX9" fmla="*/ 2322926 w 2454512"/>
                <a:gd name="connsiteY9" fmla="*/ 3832325 h 3913669"/>
                <a:gd name="connsiteX10" fmla="*/ 2452135 w 2454512"/>
                <a:gd name="connsiteY10" fmla="*/ 3563969 h 3913669"/>
                <a:gd name="connsiteX11" fmla="*/ 2223535 w 2454512"/>
                <a:gd name="connsiteY11" fmla="*/ 3166403 h 3913669"/>
                <a:gd name="connsiteX12" fmla="*/ 1965118 w 2454512"/>
                <a:gd name="connsiteY12" fmla="*/ 2808595 h 3913669"/>
                <a:gd name="connsiteX13" fmla="*/ 1965118 w 2454512"/>
                <a:gd name="connsiteY13" fmla="*/ 2828473 h 3913669"/>
                <a:gd name="connsiteX0" fmla="*/ 2120830 w 2454512"/>
                <a:gd name="connsiteY0" fmla="*/ 56384 h 3887080"/>
                <a:gd name="connsiteX1" fmla="*/ 244466 w 2454512"/>
                <a:gd name="connsiteY1" fmla="*/ 169527 h 3887080"/>
                <a:gd name="connsiteX2" fmla="*/ 4879 w 2454512"/>
                <a:gd name="connsiteY2" fmla="*/ 1910630 h 3887080"/>
                <a:gd name="connsiteX3" fmla="*/ 492928 w 2454512"/>
                <a:gd name="connsiteY3" fmla="*/ 3569799 h 3887080"/>
                <a:gd name="connsiteX4" fmla="*/ 712787 w 2454512"/>
                <a:gd name="connsiteY4" fmla="*/ 3646710 h 3887080"/>
                <a:gd name="connsiteX5" fmla="*/ 1110352 w 2454512"/>
                <a:gd name="connsiteY5" fmla="*/ 3626832 h 3887080"/>
                <a:gd name="connsiteX6" fmla="*/ 1468161 w 2454512"/>
                <a:gd name="connsiteY6" fmla="*/ 3537380 h 3887080"/>
                <a:gd name="connsiteX7" fmla="*/ 1686822 w 2454512"/>
                <a:gd name="connsiteY7" fmla="*/ 3597014 h 3887080"/>
                <a:gd name="connsiteX8" fmla="*/ 2014813 w 2454512"/>
                <a:gd name="connsiteY8" fmla="*/ 3875310 h 3887080"/>
                <a:gd name="connsiteX9" fmla="*/ 2322926 w 2454512"/>
                <a:gd name="connsiteY9" fmla="*/ 3805736 h 3887080"/>
                <a:gd name="connsiteX10" fmla="*/ 2452135 w 2454512"/>
                <a:gd name="connsiteY10" fmla="*/ 3537380 h 3887080"/>
                <a:gd name="connsiteX11" fmla="*/ 2223535 w 2454512"/>
                <a:gd name="connsiteY11" fmla="*/ 3139814 h 3887080"/>
                <a:gd name="connsiteX12" fmla="*/ 1965118 w 2454512"/>
                <a:gd name="connsiteY12" fmla="*/ 2782006 h 3887080"/>
                <a:gd name="connsiteX13" fmla="*/ 1965118 w 2454512"/>
                <a:gd name="connsiteY13" fmla="*/ 2801884 h 3887080"/>
                <a:gd name="connsiteX0" fmla="*/ 2150376 w 2484058"/>
                <a:gd name="connsiteY0" fmla="*/ 59769 h 3890465"/>
                <a:gd name="connsiteX1" fmla="*/ 2128600 w 2484058"/>
                <a:gd name="connsiteY1" fmla="*/ 50011 h 3890465"/>
                <a:gd name="connsiteX2" fmla="*/ 274012 w 2484058"/>
                <a:gd name="connsiteY2" fmla="*/ 172912 h 3890465"/>
                <a:gd name="connsiteX3" fmla="*/ 34425 w 2484058"/>
                <a:gd name="connsiteY3" fmla="*/ 1914015 h 3890465"/>
                <a:gd name="connsiteX4" fmla="*/ 522474 w 2484058"/>
                <a:gd name="connsiteY4" fmla="*/ 3573184 h 3890465"/>
                <a:gd name="connsiteX5" fmla="*/ 742333 w 2484058"/>
                <a:gd name="connsiteY5" fmla="*/ 3650095 h 3890465"/>
                <a:gd name="connsiteX6" fmla="*/ 1139898 w 2484058"/>
                <a:gd name="connsiteY6" fmla="*/ 3630217 h 3890465"/>
                <a:gd name="connsiteX7" fmla="*/ 1497707 w 2484058"/>
                <a:gd name="connsiteY7" fmla="*/ 3540765 h 3890465"/>
                <a:gd name="connsiteX8" fmla="*/ 1716368 w 2484058"/>
                <a:gd name="connsiteY8" fmla="*/ 3600399 h 3890465"/>
                <a:gd name="connsiteX9" fmla="*/ 2044359 w 2484058"/>
                <a:gd name="connsiteY9" fmla="*/ 3878695 h 3890465"/>
                <a:gd name="connsiteX10" fmla="*/ 2352472 w 2484058"/>
                <a:gd name="connsiteY10" fmla="*/ 3809121 h 3890465"/>
                <a:gd name="connsiteX11" fmla="*/ 2481681 w 2484058"/>
                <a:gd name="connsiteY11" fmla="*/ 3540765 h 3890465"/>
                <a:gd name="connsiteX12" fmla="*/ 2253081 w 2484058"/>
                <a:gd name="connsiteY12" fmla="*/ 3143199 h 3890465"/>
                <a:gd name="connsiteX13" fmla="*/ 1994664 w 2484058"/>
                <a:gd name="connsiteY13" fmla="*/ 2785391 h 3890465"/>
                <a:gd name="connsiteX14" fmla="*/ 1994664 w 2484058"/>
                <a:gd name="connsiteY14" fmla="*/ 2805269 h 3890465"/>
                <a:gd name="connsiteX0" fmla="*/ 2150376 w 2484058"/>
                <a:gd name="connsiteY0" fmla="*/ 8 h 3830704"/>
                <a:gd name="connsiteX1" fmla="*/ 1995496 w 2484058"/>
                <a:gd name="connsiteY1" fmla="*/ 297504 h 3830704"/>
                <a:gd name="connsiteX2" fmla="*/ 274012 w 2484058"/>
                <a:gd name="connsiteY2" fmla="*/ 113151 h 3830704"/>
                <a:gd name="connsiteX3" fmla="*/ 34425 w 2484058"/>
                <a:gd name="connsiteY3" fmla="*/ 1854254 h 3830704"/>
                <a:gd name="connsiteX4" fmla="*/ 522474 w 2484058"/>
                <a:gd name="connsiteY4" fmla="*/ 3513423 h 3830704"/>
                <a:gd name="connsiteX5" fmla="*/ 742333 w 2484058"/>
                <a:gd name="connsiteY5" fmla="*/ 3590334 h 3830704"/>
                <a:gd name="connsiteX6" fmla="*/ 1139898 w 2484058"/>
                <a:gd name="connsiteY6" fmla="*/ 3570456 h 3830704"/>
                <a:gd name="connsiteX7" fmla="*/ 1497707 w 2484058"/>
                <a:gd name="connsiteY7" fmla="*/ 3481004 h 3830704"/>
                <a:gd name="connsiteX8" fmla="*/ 1716368 w 2484058"/>
                <a:gd name="connsiteY8" fmla="*/ 3540638 h 3830704"/>
                <a:gd name="connsiteX9" fmla="*/ 2044359 w 2484058"/>
                <a:gd name="connsiteY9" fmla="*/ 3818934 h 3830704"/>
                <a:gd name="connsiteX10" fmla="*/ 2352472 w 2484058"/>
                <a:gd name="connsiteY10" fmla="*/ 3749360 h 3830704"/>
                <a:gd name="connsiteX11" fmla="*/ 2481681 w 2484058"/>
                <a:gd name="connsiteY11" fmla="*/ 3481004 h 3830704"/>
                <a:gd name="connsiteX12" fmla="*/ 2253081 w 2484058"/>
                <a:gd name="connsiteY12" fmla="*/ 3083438 h 3830704"/>
                <a:gd name="connsiteX13" fmla="*/ 1994664 w 2484058"/>
                <a:gd name="connsiteY13" fmla="*/ 2725630 h 3830704"/>
                <a:gd name="connsiteX14" fmla="*/ 1994664 w 2484058"/>
                <a:gd name="connsiteY14" fmla="*/ 2745508 h 3830704"/>
                <a:gd name="connsiteX0" fmla="*/ 2008397 w 2484058"/>
                <a:gd name="connsiteY0" fmla="*/ 1236389 h 3817587"/>
                <a:gd name="connsiteX1" fmla="*/ 1995496 w 2484058"/>
                <a:gd name="connsiteY1" fmla="*/ 284387 h 3817587"/>
                <a:gd name="connsiteX2" fmla="*/ 274012 w 2484058"/>
                <a:gd name="connsiteY2" fmla="*/ 100034 h 3817587"/>
                <a:gd name="connsiteX3" fmla="*/ 34425 w 2484058"/>
                <a:gd name="connsiteY3" fmla="*/ 1841137 h 3817587"/>
                <a:gd name="connsiteX4" fmla="*/ 522474 w 2484058"/>
                <a:gd name="connsiteY4" fmla="*/ 3500306 h 3817587"/>
                <a:gd name="connsiteX5" fmla="*/ 742333 w 2484058"/>
                <a:gd name="connsiteY5" fmla="*/ 3577217 h 3817587"/>
                <a:gd name="connsiteX6" fmla="*/ 1139898 w 2484058"/>
                <a:gd name="connsiteY6" fmla="*/ 3557339 h 3817587"/>
                <a:gd name="connsiteX7" fmla="*/ 1497707 w 2484058"/>
                <a:gd name="connsiteY7" fmla="*/ 3467887 h 3817587"/>
                <a:gd name="connsiteX8" fmla="*/ 1716368 w 2484058"/>
                <a:gd name="connsiteY8" fmla="*/ 3527521 h 3817587"/>
                <a:gd name="connsiteX9" fmla="*/ 2044359 w 2484058"/>
                <a:gd name="connsiteY9" fmla="*/ 3805817 h 3817587"/>
                <a:gd name="connsiteX10" fmla="*/ 2352472 w 2484058"/>
                <a:gd name="connsiteY10" fmla="*/ 3736243 h 3817587"/>
                <a:gd name="connsiteX11" fmla="*/ 2481681 w 2484058"/>
                <a:gd name="connsiteY11" fmla="*/ 3467887 h 3817587"/>
                <a:gd name="connsiteX12" fmla="*/ 2253081 w 2484058"/>
                <a:gd name="connsiteY12" fmla="*/ 3070321 h 3817587"/>
                <a:gd name="connsiteX13" fmla="*/ 1994664 w 2484058"/>
                <a:gd name="connsiteY13" fmla="*/ 2712513 h 3817587"/>
                <a:gd name="connsiteX14" fmla="*/ 1994664 w 2484058"/>
                <a:gd name="connsiteY14" fmla="*/ 2732391 h 3817587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150375 w 2484058"/>
                <a:gd name="connsiteY0" fmla="*/ 1871089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066486 w 2484058"/>
                <a:gd name="connsiteY1" fmla="*/ 1943266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85936 w 2484058"/>
                <a:gd name="connsiteY1" fmla="*/ 2383663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81841 w 2484058"/>
                <a:gd name="connsiteY2" fmla="*/ 1502869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00980 w 2458894"/>
                <a:gd name="connsiteY0" fmla="*/ 2598256 h 3899231"/>
                <a:gd name="connsiteX1" fmla="*/ 2387393 w 2458894"/>
                <a:gd name="connsiteY1" fmla="*/ 2322212 h 3899231"/>
                <a:gd name="connsiteX2" fmla="*/ 2174424 w 2458894"/>
                <a:gd name="connsiteY2" fmla="*/ 1533594 h 3899231"/>
                <a:gd name="connsiteX3" fmla="*/ 2067944 w 2458894"/>
                <a:gd name="connsiteY3" fmla="*/ 38293 h 3899231"/>
                <a:gd name="connsiteX4" fmla="*/ 248848 w 2458894"/>
                <a:gd name="connsiteY4" fmla="*/ 181678 h 3899231"/>
                <a:gd name="connsiteX5" fmla="*/ 9261 w 2458894"/>
                <a:gd name="connsiteY5" fmla="*/ 1922781 h 3899231"/>
                <a:gd name="connsiteX6" fmla="*/ 302090 w 2458894"/>
                <a:gd name="connsiteY6" fmla="*/ 3448806 h 3899231"/>
                <a:gd name="connsiteX7" fmla="*/ 717169 w 2458894"/>
                <a:gd name="connsiteY7" fmla="*/ 3658861 h 3899231"/>
                <a:gd name="connsiteX8" fmla="*/ 1114734 w 2458894"/>
                <a:gd name="connsiteY8" fmla="*/ 3638983 h 3899231"/>
                <a:gd name="connsiteX9" fmla="*/ 1472543 w 2458894"/>
                <a:gd name="connsiteY9" fmla="*/ 3549531 h 3899231"/>
                <a:gd name="connsiteX10" fmla="*/ 1691204 w 2458894"/>
                <a:gd name="connsiteY10" fmla="*/ 3609165 h 3899231"/>
                <a:gd name="connsiteX11" fmla="*/ 2019195 w 2458894"/>
                <a:gd name="connsiteY11" fmla="*/ 3887461 h 3899231"/>
                <a:gd name="connsiteX12" fmla="*/ 2327308 w 2458894"/>
                <a:gd name="connsiteY12" fmla="*/ 3817887 h 3899231"/>
                <a:gd name="connsiteX13" fmla="*/ 2456517 w 2458894"/>
                <a:gd name="connsiteY13" fmla="*/ 3549531 h 3899231"/>
                <a:gd name="connsiteX14" fmla="*/ 2227917 w 2458894"/>
                <a:gd name="connsiteY14" fmla="*/ 3151965 h 3899231"/>
                <a:gd name="connsiteX15" fmla="*/ 1969500 w 2458894"/>
                <a:gd name="connsiteY15" fmla="*/ 2794157 h 3899231"/>
                <a:gd name="connsiteX16" fmla="*/ 2000980 w 2458894"/>
                <a:gd name="connsiteY16" fmla="*/ 2598256 h 3899231"/>
                <a:gd name="connsiteX0" fmla="*/ 1998524 w 2456438"/>
                <a:gd name="connsiteY0" fmla="*/ 2663867 h 3964842"/>
                <a:gd name="connsiteX1" fmla="*/ 2384937 w 2456438"/>
                <a:gd name="connsiteY1" fmla="*/ 2387823 h 3964842"/>
                <a:gd name="connsiteX2" fmla="*/ 2171968 w 2456438"/>
                <a:gd name="connsiteY2" fmla="*/ 1599205 h 3964842"/>
                <a:gd name="connsiteX3" fmla="*/ 2065488 w 2456438"/>
                <a:gd name="connsiteY3" fmla="*/ 103904 h 3964842"/>
                <a:gd name="connsiteX4" fmla="*/ 299634 w 2456438"/>
                <a:gd name="connsiteY4" fmla="*/ 144871 h 3964842"/>
                <a:gd name="connsiteX5" fmla="*/ 6805 w 2456438"/>
                <a:gd name="connsiteY5" fmla="*/ 1988392 h 3964842"/>
                <a:gd name="connsiteX6" fmla="*/ 299634 w 2456438"/>
                <a:gd name="connsiteY6" fmla="*/ 3514417 h 3964842"/>
                <a:gd name="connsiteX7" fmla="*/ 714713 w 2456438"/>
                <a:gd name="connsiteY7" fmla="*/ 3724472 h 3964842"/>
                <a:gd name="connsiteX8" fmla="*/ 1112278 w 2456438"/>
                <a:gd name="connsiteY8" fmla="*/ 3704594 h 3964842"/>
                <a:gd name="connsiteX9" fmla="*/ 1470087 w 2456438"/>
                <a:gd name="connsiteY9" fmla="*/ 3615142 h 3964842"/>
                <a:gd name="connsiteX10" fmla="*/ 1688748 w 2456438"/>
                <a:gd name="connsiteY10" fmla="*/ 3674776 h 3964842"/>
                <a:gd name="connsiteX11" fmla="*/ 2016739 w 2456438"/>
                <a:gd name="connsiteY11" fmla="*/ 3953072 h 3964842"/>
                <a:gd name="connsiteX12" fmla="*/ 2324852 w 2456438"/>
                <a:gd name="connsiteY12" fmla="*/ 3883498 h 3964842"/>
                <a:gd name="connsiteX13" fmla="*/ 2454061 w 2456438"/>
                <a:gd name="connsiteY13" fmla="*/ 3615142 h 3964842"/>
                <a:gd name="connsiteX14" fmla="*/ 2225461 w 2456438"/>
                <a:gd name="connsiteY14" fmla="*/ 3217576 h 3964842"/>
                <a:gd name="connsiteX15" fmla="*/ 1967044 w 2456438"/>
                <a:gd name="connsiteY15" fmla="*/ 2859768 h 3964842"/>
                <a:gd name="connsiteX16" fmla="*/ 1998524 w 2456438"/>
                <a:gd name="connsiteY16" fmla="*/ 2663867 h 3964842"/>
                <a:gd name="connsiteX0" fmla="*/ 1998524 w 2456438"/>
                <a:gd name="connsiteY0" fmla="*/ 2559963 h 3860938"/>
                <a:gd name="connsiteX1" fmla="*/ 2384937 w 2456438"/>
                <a:gd name="connsiteY1" fmla="*/ 2283919 h 3860938"/>
                <a:gd name="connsiteX2" fmla="*/ 2171968 w 2456438"/>
                <a:gd name="connsiteY2" fmla="*/ 1495301 h 3860938"/>
                <a:gd name="connsiteX3" fmla="*/ 2065488 w 2456438"/>
                <a:gd name="connsiteY3" fmla="*/ 0 h 3860938"/>
                <a:gd name="connsiteX4" fmla="*/ 299634 w 2456438"/>
                <a:gd name="connsiteY4" fmla="*/ 40967 h 3860938"/>
                <a:gd name="connsiteX5" fmla="*/ 6805 w 2456438"/>
                <a:gd name="connsiteY5" fmla="*/ 1884488 h 3860938"/>
                <a:gd name="connsiteX6" fmla="*/ 299634 w 2456438"/>
                <a:gd name="connsiteY6" fmla="*/ 3410513 h 3860938"/>
                <a:gd name="connsiteX7" fmla="*/ 714713 w 2456438"/>
                <a:gd name="connsiteY7" fmla="*/ 3620568 h 3860938"/>
                <a:gd name="connsiteX8" fmla="*/ 1112278 w 2456438"/>
                <a:gd name="connsiteY8" fmla="*/ 3600690 h 3860938"/>
                <a:gd name="connsiteX9" fmla="*/ 1470087 w 2456438"/>
                <a:gd name="connsiteY9" fmla="*/ 3511238 h 3860938"/>
                <a:gd name="connsiteX10" fmla="*/ 1688748 w 2456438"/>
                <a:gd name="connsiteY10" fmla="*/ 3570872 h 3860938"/>
                <a:gd name="connsiteX11" fmla="*/ 2016739 w 2456438"/>
                <a:gd name="connsiteY11" fmla="*/ 3849168 h 3860938"/>
                <a:gd name="connsiteX12" fmla="*/ 2324852 w 2456438"/>
                <a:gd name="connsiteY12" fmla="*/ 3779594 h 3860938"/>
                <a:gd name="connsiteX13" fmla="*/ 2454061 w 2456438"/>
                <a:gd name="connsiteY13" fmla="*/ 3511238 h 3860938"/>
                <a:gd name="connsiteX14" fmla="*/ 2225461 w 2456438"/>
                <a:gd name="connsiteY14" fmla="*/ 3113672 h 3860938"/>
                <a:gd name="connsiteX15" fmla="*/ 1967044 w 2456438"/>
                <a:gd name="connsiteY15" fmla="*/ 2755864 h 3860938"/>
                <a:gd name="connsiteX16" fmla="*/ 1998524 w 2456438"/>
                <a:gd name="connsiteY16" fmla="*/ 2559963 h 386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38" h="3860938">
                  <a:moveTo>
                    <a:pt x="1998524" y="2559963"/>
                  </a:moveTo>
                  <a:cubicBezTo>
                    <a:pt x="2010494" y="2414835"/>
                    <a:pt x="2373777" y="2534762"/>
                    <a:pt x="2384937" y="2283919"/>
                  </a:cubicBezTo>
                  <a:cubicBezTo>
                    <a:pt x="2041153" y="1992109"/>
                    <a:pt x="2167531" y="1812796"/>
                    <a:pt x="2171968" y="1495301"/>
                  </a:cubicBezTo>
                  <a:cubicBezTo>
                    <a:pt x="2176405" y="1177806"/>
                    <a:pt x="2058093" y="551349"/>
                    <a:pt x="2065488" y="0"/>
                  </a:cubicBezTo>
                  <a:cubicBezTo>
                    <a:pt x="1752761" y="18857"/>
                    <a:pt x="648663" y="17070"/>
                    <a:pt x="299634" y="40967"/>
                  </a:cubicBezTo>
                  <a:cubicBezTo>
                    <a:pt x="119204" y="495019"/>
                    <a:pt x="-34605" y="1317776"/>
                    <a:pt x="6805" y="1884488"/>
                  </a:cubicBezTo>
                  <a:cubicBezTo>
                    <a:pt x="48215" y="2451200"/>
                    <a:pt x="181649" y="3121166"/>
                    <a:pt x="299634" y="3410513"/>
                  </a:cubicBezTo>
                  <a:cubicBezTo>
                    <a:pt x="417619" y="3699860"/>
                    <a:pt x="579272" y="3588872"/>
                    <a:pt x="714713" y="3620568"/>
                  </a:cubicBezTo>
                  <a:cubicBezTo>
                    <a:pt x="850154" y="3652264"/>
                    <a:pt x="986382" y="3618912"/>
                    <a:pt x="1112278" y="3600690"/>
                  </a:cubicBezTo>
                  <a:cubicBezTo>
                    <a:pt x="1238174" y="3582468"/>
                    <a:pt x="1374009" y="3516208"/>
                    <a:pt x="1470087" y="3511238"/>
                  </a:cubicBezTo>
                  <a:cubicBezTo>
                    <a:pt x="1566165" y="3506268"/>
                    <a:pt x="1597639" y="3514550"/>
                    <a:pt x="1688748" y="3570872"/>
                  </a:cubicBezTo>
                  <a:cubicBezTo>
                    <a:pt x="1779857" y="3627194"/>
                    <a:pt x="1910722" y="3814381"/>
                    <a:pt x="2016739" y="3849168"/>
                  </a:cubicBezTo>
                  <a:cubicBezTo>
                    <a:pt x="2122756" y="3883955"/>
                    <a:pt x="2251965" y="3835916"/>
                    <a:pt x="2324852" y="3779594"/>
                  </a:cubicBezTo>
                  <a:cubicBezTo>
                    <a:pt x="2397739" y="3723272"/>
                    <a:pt x="2470626" y="3622225"/>
                    <a:pt x="2454061" y="3511238"/>
                  </a:cubicBezTo>
                  <a:cubicBezTo>
                    <a:pt x="2437496" y="3400251"/>
                    <a:pt x="2306631" y="3239568"/>
                    <a:pt x="2225461" y="3113672"/>
                  </a:cubicBezTo>
                  <a:cubicBezTo>
                    <a:pt x="2144292" y="2987776"/>
                    <a:pt x="2010114" y="2812186"/>
                    <a:pt x="1967044" y="2755864"/>
                  </a:cubicBezTo>
                  <a:cubicBezTo>
                    <a:pt x="1929221" y="2663579"/>
                    <a:pt x="1946623" y="2652276"/>
                    <a:pt x="1998524" y="2559963"/>
                  </a:cubicBezTo>
                  <a:close/>
                </a:path>
              </a:pathLst>
            </a:custGeom>
            <a:solidFill>
              <a:srgbClr val="FF5353">
                <a:alpha val="40000"/>
              </a:srgbClr>
            </a:solidFill>
            <a:ln w="76200">
              <a:solidFill>
                <a:schemeClr val="bg1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FE2E916F-FF5B-4453-B3AA-424B92CDFE2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943" y="4286553"/>
            <a:ext cx="4816672" cy="7015050"/>
          </a:xfrm>
          <a:prstGeom prst="rect">
            <a:avLst/>
          </a:prstGeom>
        </p:spPr>
      </p:pic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AE73250-1C0C-4787-BF05-D9BD8D78940A}"/>
              </a:ext>
            </a:extLst>
          </p:cNvPr>
          <p:cNvSpPr/>
          <p:nvPr/>
        </p:nvSpPr>
        <p:spPr>
          <a:xfrm>
            <a:off x="561764" y="4664235"/>
            <a:ext cx="3883582" cy="5106691"/>
          </a:xfrm>
          <a:custGeom>
            <a:avLst/>
            <a:gdLst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15" fmla="*/ 2626604 w 3883582"/>
              <a:gd name="connsiteY15" fmla="*/ 4503828 h 51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83582" h="5106691">
                <a:moveTo>
                  <a:pt x="2626604" y="4503828"/>
                </a:moveTo>
                <a:cubicBezTo>
                  <a:pt x="2534362" y="4354436"/>
                  <a:pt x="2442120" y="4205044"/>
                  <a:pt x="2325815" y="4178976"/>
                </a:cubicBezTo>
                <a:cubicBezTo>
                  <a:pt x="2209510" y="4152908"/>
                  <a:pt x="2055105" y="4213066"/>
                  <a:pt x="1928773" y="4347418"/>
                </a:cubicBezTo>
                <a:cubicBezTo>
                  <a:pt x="1802441" y="4481770"/>
                  <a:pt x="1812467" y="4926939"/>
                  <a:pt x="1567825" y="4985091"/>
                </a:cubicBezTo>
                <a:cubicBezTo>
                  <a:pt x="1323183" y="5043243"/>
                  <a:pt x="719599" y="5047254"/>
                  <a:pt x="460920" y="4696333"/>
                </a:cubicBezTo>
                <a:cubicBezTo>
                  <a:pt x="202241" y="4345412"/>
                  <a:pt x="49841" y="3597449"/>
                  <a:pt x="15752" y="2879565"/>
                </a:cubicBezTo>
                <a:cubicBezTo>
                  <a:pt x="-18338" y="2161681"/>
                  <a:pt x="-20343" y="868286"/>
                  <a:pt x="256383" y="389028"/>
                </a:cubicBezTo>
                <a:cubicBezTo>
                  <a:pt x="533109" y="-90230"/>
                  <a:pt x="1142710" y="12039"/>
                  <a:pt x="1676110" y="4018"/>
                </a:cubicBezTo>
                <a:cubicBezTo>
                  <a:pt x="2209510" y="-4003"/>
                  <a:pt x="3113883" y="56155"/>
                  <a:pt x="3456783" y="340902"/>
                </a:cubicBezTo>
                <a:cubicBezTo>
                  <a:pt x="3799683" y="625649"/>
                  <a:pt x="3685384" y="1271344"/>
                  <a:pt x="3733510" y="1712502"/>
                </a:cubicBezTo>
                <a:cubicBezTo>
                  <a:pt x="3781636" y="2153660"/>
                  <a:pt x="3727494" y="2574765"/>
                  <a:pt x="3745541" y="2987849"/>
                </a:cubicBezTo>
                <a:cubicBezTo>
                  <a:pt x="3763588" y="3400933"/>
                  <a:pt x="3970131" y="3862144"/>
                  <a:pt x="3841794" y="4191007"/>
                </a:cubicBezTo>
                <a:cubicBezTo>
                  <a:pt x="3713457" y="4519870"/>
                  <a:pt x="3170031" y="4808628"/>
                  <a:pt x="2975520" y="4961028"/>
                </a:cubicBezTo>
                <a:cubicBezTo>
                  <a:pt x="2781009" y="5113428"/>
                  <a:pt x="2730878" y="5109417"/>
                  <a:pt x="2674731" y="5105407"/>
                </a:cubicBezTo>
                <a:cubicBezTo>
                  <a:pt x="2618584" y="5101397"/>
                  <a:pt x="2628610" y="5019181"/>
                  <a:pt x="2638636" y="4936965"/>
                </a:cubicBezTo>
                <a:lnTo>
                  <a:pt x="2626604" y="4503828"/>
                </a:lnTo>
                <a:close/>
              </a:path>
            </a:pathLst>
          </a:custGeom>
          <a:solidFill>
            <a:srgbClr val="FF5353">
              <a:alpha val="41176"/>
            </a:srgbClr>
          </a:solidFill>
          <a:ln w="7620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3594A80-86ED-D13E-BDA3-B118EA6ADB8F}"/>
              </a:ext>
            </a:extLst>
          </p:cNvPr>
          <p:cNvSpPr/>
          <p:nvPr/>
        </p:nvSpPr>
        <p:spPr>
          <a:xfrm>
            <a:off x="888274" y="8386354"/>
            <a:ext cx="1058092" cy="1084218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32537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89A0AE64-1C84-FCE9-C673-DA5D1AA4B904}"/>
              </a:ext>
            </a:extLst>
          </p:cNvPr>
          <p:cNvSpPr/>
          <p:nvPr/>
        </p:nvSpPr>
        <p:spPr>
          <a:xfrm>
            <a:off x="0" y="11678194"/>
            <a:ext cx="10799763" cy="3622132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56599" y="13903069"/>
            <a:ext cx="6490661" cy="1651015"/>
            <a:chOff x="4278776" y="13501083"/>
            <a:chExt cx="6490661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Fire icon: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https://freesvg.org/fire-and-flames-remixes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By Open Clipart,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350912" y="1215507"/>
            <a:ext cx="10243368" cy="9889857"/>
            <a:chOff x="350912" y="1215507"/>
            <a:chExt cx="1024336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609104" y="2897360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50912" y="4804428"/>
              <a:ext cx="3605202" cy="1025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N. splanchnicus major, minor, imus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943112" y="3384697"/>
              <a:ext cx="238624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356261" y="6350884"/>
              <a:ext cx="394861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886429" y="3773287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015779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Sympathisch naar buik organen (t/m ~ middendarm – colon transv.)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0607ED5-8F5E-4121-9090-1E1E3C88C3F9}"/>
              </a:ext>
            </a:extLst>
          </p:cNvPr>
          <p:cNvSpPr/>
          <p:nvPr/>
        </p:nvSpPr>
        <p:spPr>
          <a:xfrm>
            <a:off x="4846320" y="5522495"/>
            <a:ext cx="2141755" cy="3164306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36640" y="21999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47D00C3-3471-48FD-9FBC-609F63B8CAB8}"/>
              </a:ext>
            </a:extLst>
          </p:cNvPr>
          <p:cNvSpPr/>
          <p:nvPr/>
        </p:nvSpPr>
        <p:spPr>
          <a:xfrm>
            <a:off x="6616626" y="5600319"/>
            <a:ext cx="123567" cy="41190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567" h="41190">
                <a:moveTo>
                  <a:pt x="0" y="0"/>
                </a:moveTo>
                <a:lnTo>
                  <a:pt x="123567" y="41190"/>
                </a:ln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8B3CF1D4-E7F7-434F-8F9B-1543DF55CAB0}"/>
              </a:ext>
            </a:extLst>
          </p:cNvPr>
          <p:cNvSpPr txBox="1"/>
          <p:nvPr/>
        </p:nvSpPr>
        <p:spPr>
          <a:xfrm>
            <a:off x="2948669" y="7880220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C204A288-A98E-4FA7-B435-A7BEE8414BE5}"/>
              </a:ext>
            </a:extLst>
          </p:cNvPr>
          <p:cNvCxnSpPr>
            <a:cxnSpLocks/>
          </p:cNvCxnSpPr>
          <p:nvPr/>
        </p:nvCxnSpPr>
        <p:spPr>
          <a:xfrm flipV="1">
            <a:off x="369761" y="3024620"/>
            <a:ext cx="3670" cy="4582302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E4920ED-1333-48A0-DB86-16B6E63EA638}"/>
              </a:ext>
            </a:extLst>
          </p:cNvPr>
          <p:cNvGrpSpPr/>
          <p:nvPr/>
        </p:nvGrpSpPr>
        <p:grpSpPr>
          <a:xfrm>
            <a:off x="4963886" y="11410769"/>
            <a:ext cx="1739682" cy="2611929"/>
            <a:chOff x="297675" y="3821248"/>
            <a:chExt cx="1739682" cy="2611929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58EC5D92-6517-1801-DE34-A4C66E403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7675" y="3821248"/>
              <a:ext cx="1739682" cy="2171428"/>
            </a:xfrm>
            <a:prstGeom prst="rect">
              <a:avLst/>
            </a:prstGeom>
          </p:spPr>
        </p:pic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D25D1CEE-FFF6-962D-4C35-958A38B84239}"/>
                </a:ext>
              </a:extLst>
            </p:cNvPr>
            <p:cNvSpPr txBox="1"/>
            <p:nvPr/>
          </p:nvSpPr>
          <p:spPr>
            <a:xfrm>
              <a:off x="496388" y="5786846"/>
              <a:ext cx="1283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>
                  <a:solidFill>
                    <a:srgbClr val="FF0000"/>
                  </a:solidFill>
                </a:rPr>
                <a:t>SYMP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5374497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4" name="Summary below">
            <a:extLst>
              <a:ext uri="{FF2B5EF4-FFF2-40B4-BE49-F238E27FC236}">
                <a16:creationId xmlns:a16="http://schemas.microsoft.com/office/drawing/2014/main" id="{1C12696B-E288-5984-63D3-535EA4F5D5C9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60488" y="11989890"/>
            <a:chExt cx="8544746" cy="2205728"/>
          </a:xfrm>
        </p:grpSpPr>
        <p:sp>
          <p:nvSpPr>
            <p:cNvPr id="454" name="arrow pink">
              <a:extLst>
                <a:ext uri="{FF2B5EF4-FFF2-40B4-BE49-F238E27FC236}">
                  <a16:creationId xmlns:a16="http://schemas.microsoft.com/office/drawing/2014/main" id="{4EB0DE40-3093-4B73-A110-5CEDFBCED338}"/>
                </a:ext>
              </a:extLst>
            </p:cNvPr>
            <p:cNvSpPr/>
            <p:nvPr/>
          </p:nvSpPr>
          <p:spPr>
            <a:xfrm>
              <a:off x="3027014" y="12782677"/>
              <a:ext cx="74695" cy="26164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20494 w 120494"/>
                <a:gd name="connsiteY0" fmla="*/ 0 h 10000"/>
                <a:gd name="connsiteX1" fmla="*/ 110494 w 120494"/>
                <a:gd name="connsiteY1" fmla="*/ 10000 h 10000"/>
                <a:gd name="connsiteX0" fmla="*/ 102555 w 102555"/>
                <a:gd name="connsiteY0" fmla="*/ 0 h 10000"/>
                <a:gd name="connsiteX1" fmla="*/ 92555 w 102555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2555" h="10000">
                  <a:moveTo>
                    <a:pt x="102555" y="0"/>
                  </a:moveTo>
                  <a:cubicBezTo>
                    <a:pt x="-70779" y="3333"/>
                    <a:pt x="10509" y="4999"/>
                    <a:pt x="92555" y="10000"/>
                  </a:cubicBezTo>
                </a:path>
              </a:pathLst>
            </a:custGeom>
            <a:noFill/>
            <a:ln w="38100">
              <a:solidFill>
                <a:srgbClr val="FF3399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55" name="arrow green">
              <a:extLst>
                <a:ext uri="{FF2B5EF4-FFF2-40B4-BE49-F238E27FC236}">
                  <a16:creationId xmlns:a16="http://schemas.microsoft.com/office/drawing/2014/main" id="{5E6EB8D3-0672-448C-B7E6-E79897D6D1E4}"/>
                </a:ext>
              </a:extLst>
            </p:cNvPr>
            <p:cNvSpPr/>
            <p:nvPr/>
          </p:nvSpPr>
          <p:spPr>
            <a:xfrm>
              <a:off x="3049514" y="13171203"/>
              <a:ext cx="82904" cy="306350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04134 w 104134"/>
                <a:gd name="connsiteY0" fmla="*/ 0 h 10000"/>
                <a:gd name="connsiteX1" fmla="*/ 94134 w 104134"/>
                <a:gd name="connsiteY1" fmla="*/ 10000 h 10000"/>
                <a:gd name="connsiteX0" fmla="*/ 123998 w 123998"/>
                <a:gd name="connsiteY0" fmla="*/ 0 h 10000"/>
                <a:gd name="connsiteX1" fmla="*/ 113998 w 12399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998" h="10000">
                  <a:moveTo>
                    <a:pt x="123998" y="0"/>
                  </a:moveTo>
                  <a:cubicBezTo>
                    <a:pt x="-49336" y="3333"/>
                    <a:pt x="-29929" y="4119"/>
                    <a:pt x="11399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26636" y="12529190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63126" y="12888714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73822" y="13259075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09365" y="11989890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75518" y="13826286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80416" y="12315157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37889" y="12713856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34845" y="13169172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60488" y="1206886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57431" y="12658666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05570" y="12791211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32391" y="1205281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28648" y="13594831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09644" y="12717428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391410" y="12297509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1400" b="1" dirty="0">
                  <a:solidFill>
                    <a:srgbClr val="00B0F0"/>
                  </a:solidFill>
                </a:rPr>
                <a:t>, Nn.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 hidden="1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B8CE854-80CE-3BE0-828C-63EDD1A429BE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Schema Autonome Zenuwstelsel</a:t>
            </a:r>
            <a:endParaRPr lang="en-US" sz="2400" b="1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091001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5A23A0F-6D90-26FF-AB1F-A7B59590D546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82724" y="13803199"/>
            <a:ext cx="6490661" cy="1497126"/>
            <a:chOff x="4278776" y="13501083"/>
            <a:chExt cx="6490661" cy="149712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buik organen (t/m ~ middendarm – colon transv)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0607ED5-8F5E-4121-9090-1E1E3C88C3F9}"/>
              </a:ext>
            </a:extLst>
          </p:cNvPr>
          <p:cNvSpPr/>
          <p:nvPr/>
        </p:nvSpPr>
        <p:spPr>
          <a:xfrm>
            <a:off x="4846320" y="5525587"/>
            <a:ext cx="2141755" cy="3149181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50021" y="37248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06208266-24B9-4C11-8B24-0A01F50794FB}"/>
              </a:ext>
            </a:extLst>
          </p:cNvPr>
          <p:cNvSpPr/>
          <p:nvPr/>
        </p:nvSpPr>
        <p:spPr>
          <a:xfrm>
            <a:off x="6606038" y="5562138"/>
            <a:ext cx="212776" cy="76874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  <a:gd name="connsiteX0" fmla="*/ 0 w 159251"/>
              <a:gd name="connsiteY0" fmla="*/ 0 h 18887"/>
              <a:gd name="connsiteX1" fmla="*/ 159251 w 159251"/>
              <a:gd name="connsiteY1" fmla="*/ 18887 h 18887"/>
              <a:gd name="connsiteX0" fmla="*/ 0 w 172632"/>
              <a:gd name="connsiteY0" fmla="*/ 0 h 50111"/>
              <a:gd name="connsiteX1" fmla="*/ 172632 w 172632"/>
              <a:gd name="connsiteY1" fmla="*/ 50111 h 50111"/>
              <a:gd name="connsiteX0" fmla="*/ 0 w 212776"/>
              <a:gd name="connsiteY0" fmla="*/ 0 h 67953"/>
              <a:gd name="connsiteX1" fmla="*/ 212776 w 212776"/>
              <a:gd name="connsiteY1" fmla="*/ 67953 h 67953"/>
              <a:gd name="connsiteX0" fmla="*/ 0 w 212776"/>
              <a:gd name="connsiteY0" fmla="*/ 0 h 76874"/>
              <a:gd name="connsiteX1" fmla="*/ 212776 w 212776"/>
              <a:gd name="connsiteY1" fmla="*/ 76874 h 76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2776" h="76874">
                <a:moveTo>
                  <a:pt x="0" y="0"/>
                </a:moveTo>
                <a:cubicBezTo>
                  <a:pt x="41189" y="13730"/>
                  <a:pt x="171587" y="63144"/>
                  <a:pt x="212776" y="76874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1432E25A-5EDE-4D83-9647-B9DB39D79724}"/>
              </a:ext>
            </a:extLst>
          </p:cNvPr>
          <p:cNvSpPr txBox="1"/>
          <p:nvPr/>
        </p:nvSpPr>
        <p:spPr>
          <a:xfrm>
            <a:off x="1875230" y="600088"/>
            <a:ext cx="489355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sympathische zenuwen</a:t>
            </a:r>
            <a:endParaRPr lang="en-US" sz="3200" b="1">
              <a:solidFill>
                <a:srgbClr val="C00000"/>
              </a:solidFill>
            </a:endParaRPr>
          </a:p>
        </p:txBody>
      </p:sp>
      <p:grpSp>
        <p:nvGrpSpPr>
          <p:cNvPr id="492" name="Labels">
            <a:extLst>
              <a:ext uri="{FF2B5EF4-FFF2-40B4-BE49-F238E27FC236}">
                <a16:creationId xmlns:a16="http://schemas.microsoft.com/office/drawing/2014/main" id="{E614F07A-7D75-4353-800D-9000D1A13F03}"/>
              </a:ext>
            </a:extLst>
          </p:cNvPr>
          <p:cNvGrpSpPr/>
          <p:nvPr/>
        </p:nvGrpSpPr>
        <p:grpSpPr>
          <a:xfrm>
            <a:off x="350912" y="1215507"/>
            <a:ext cx="10243368" cy="9889857"/>
            <a:chOff x="350912" y="1215507"/>
            <a:chExt cx="10243368" cy="9889857"/>
          </a:xfrm>
        </p:grpSpPr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2121A31A-1FDD-441D-93EB-A9551E6CE19D}"/>
                </a:ext>
              </a:extLst>
            </p:cNvPr>
            <p:cNvSpPr txBox="1"/>
            <p:nvPr/>
          </p:nvSpPr>
          <p:spPr>
            <a:xfrm>
              <a:off x="609104" y="2897360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F672D694-0AE7-4109-A462-40BCE4439657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5" name="TextBox 494">
              <a:extLst>
                <a:ext uri="{FF2B5EF4-FFF2-40B4-BE49-F238E27FC236}">
                  <a16:creationId xmlns:a16="http://schemas.microsoft.com/office/drawing/2014/main" id="{597894AC-4A83-4A57-A5BF-6C3E9DAFFDB5}"/>
                </a:ext>
              </a:extLst>
            </p:cNvPr>
            <p:cNvSpPr txBox="1"/>
            <p:nvPr/>
          </p:nvSpPr>
          <p:spPr>
            <a:xfrm>
              <a:off x="350912" y="4804428"/>
              <a:ext cx="3605202" cy="1025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N. splanchnicus major, minor, imus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A7D379E-C637-4C90-A473-395C5A27F58C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>
              <a:extLst>
                <a:ext uri="{FF2B5EF4-FFF2-40B4-BE49-F238E27FC236}">
                  <a16:creationId xmlns:a16="http://schemas.microsoft.com/office/drawing/2014/main" id="{F8552984-6EC7-44C0-89A3-8E0288852195}"/>
                </a:ext>
              </a:extLst>
            </p:cNvPr>
            <p:cNvSpPr txBox="1"/>
            <p:nvPr/>
          </p:nvSpPr>
          <p:spPr>
            <a:xfrm>
              <a:off x="943112" y="3384697"/>
              <a:ext cx="238624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07704AC4-F3DB-4EAD-AEC2-C8871E0D02D2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9" name="TextBox 498">
              <a:extLst>
                <a:ext uri="{FF2B5EF4-FFF2-40B4-BE49-F238E27FC236}">
                  <a16:creationId xmlns:a16="http://schemas.microsoft.com/office/drawing/2014/main" id="{2A63E4D6-0BF8-4AC1-B173-0C84D593943D}"/>
                </a:ext>
              </a:extLst>
            </p:cNvPr>
            <p:cNvSpPr txBox="1"/>
            <p:nvPr/>
          </p:nvSpPr>
          <p:spPr>
            <a:xfrm>
              <a:off x="356261" y="6350884"/>
              <a:ext cx="394861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F646F3FD-31FA-4949-828A-3289EF6C38BF}"/>
                </a:ext>
              </a:extLst>
            </p:cNvPr>
            <p:cNvSpPr txBox="1"/>
            <p:nvPr/>
          </p:nvSpPr>
          <p:spPr>
            <a:xfrm>
              <a:off x="886429" y="3773287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19A4EE23-DED8-436B-993E-5737870EB24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BF0AED49-BDDA-4B61-AEE6-F0B79EF52F25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5651FB45-CC8E-409B-942C-40B7D5630450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DFA2EE4-1983-4001-A2AA-BE19635407C7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EA76D075-34A6-403B-8DD1-BB023E1182C8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EAC8DF9B-E5E7-4B42-9134-F5A30D292AE2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457CAEF-E216-4AC7-8810-178DE07C2B12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cxnSp>
        <p:nvCxnSpPr>
          <p:cNvPr id="531" name="Straight Arrow Connector 530">
            <a:extLst>
              <a:ext uri="{FF2B5EF4-FFF2-40B4-BE49-F238E27FC236}">
                <a16:creationId xmlns:a16="http://schemas.microsoft.com/office/drawing/2014/main" id="{FF1F864B-F040-4AA3-8693-287D2A3286BB}"/>
              </a:ext>
            </a:extLst>
          </p:cNvPr>
          <p:cNvCxnSpPr>
            <a:cxnSpLocks/>
          </p:cNvCxnSpPr>
          <p:nvPr/>
        </p:nvCxnSpPr>
        <p:spPr>
          <a:xfrm flipV="1">
            <a:off x="369761" y="3024620"/>
            <a:ext cx="3670" cy="4582302"/>
          </a:xfrm>
          <a:prstGeom prst="straightConnector1">
            <a:avLst/>
          </a:prstGeom>
          <a:ln w="1270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3234406-4CF3-935E-2A0B-D98268685F50}"/>
              </a:ext>
            </a:extLst>
          </p:cNvPr>
          <p:cNvGrpSpPr/>
          <p:nvPr/>
        </p:nvGrpSpPr>
        <p:grpSpPr>
          <a:xfrm>
            <a:off x="3618411" y="11103587"/>
            <a:ext cx="2116024" cy="2784723"/>
            <a:chOff x="157003" y="3971267"/>
            <a:chExt cx="2116024" cy="278472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18D2D02D-BCA6-3238-2494-F5785C91176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6F0573F-9B78-63E7-8CE7-3B03936129B4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456" name="TextBox 455">
            <a:extLst>
              <a:ext uri="{FF2B5EF4-FFF2-40B4-BE49-F238E27FC236}">
                <a16:creationId xmlns:a16="http://schemas.microsoft.com/office/drawing/2014/main" id="{7F12B11F-E8E8-4723-CF6C-48F28AAFA46E}"/>
              </a:ext>
            </a:extLst>
          </p:cNvPr>
          <p:cNvSpPr txBox="1"/>
          <p:nvPr/>
        </p:nvSpPr>
        <p:spPr>
          <a:xfrm>
            <a:off x="6641028" y="5204753"/>
            <a:ext cx="8771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/>
              <a:t>T10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264F05C-8AC0-AE41-A0C2-15A56412FA62}"/>
              </a:ext>
            </a:extLst>
          </p:cNvPr>
          <p:cNvSpPr txBox="1"/>
          <p:nvPr/>
        </p:nvSpPr>
        <p:spPr>
          <a:xfrm>
            <a:off x="5852159" y="11625944"/>
            <a:ext cx="49476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pijn: </a:t>
            </a:r>
          </a:p>
          <a:p>
            <a:r>
              <a:rPr lang="en-US" sz="3600">
                <a:solidFill>
                  <a:srgbClr val="FF0066"/>
                </a:solidFill>
              </a:rPr>
              <a:t>slecht lokaliseerbaar, gepaard gaan met autonome verschijnselen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DE9EC88-2F62-E2F6-31DD-08D8F0393C3B}"/>
              </a:ext>
            </a:extLst>
          </p:cNvPr>
          <p:cNvSpPr txBox="1"/>
          <p:nvPr/>
        </p:nvSpPr>
        <p:spPr>
          <a:xfrm>
            <a:off x="2948669" y="7880220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94925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5A23A0F-6D90-26FF-AB1F-A7B59590D546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95788" y="13876943"/>
            <a:ext cx="6490661" cy="1651015"/>
            <a:chOff x="4278776" y="13501083"/>
            <a:chExt cx="6490661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buik organen (t/m ~ middendarm – colon transv)</a:t>
            </a:r>
            <a:endParaRPr lang="en-US" sz="2400" b="1">
              <a:solidFill>
                <a:schemeClr val="bg1"/>
              </a:solidFill>
            </a:endParaRPr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sp>
        <p:nvSpPr>
          <p:cNvPr id="491" name="TextBox 490">
            <a:extLst>
              <a:ext uri="{FF2B5EF4-FFF2-40B4-BE49-F238E27FC236}">
                <a16:creationId xmlns:a16="http://schemas.microsoft.com/office/drawing/2014/main" id="{1432E25A-5EDE-4D83-9647-B9DB39D79724}"/>
              </a:ext>
            </a:extLst>
          </p:cNvPr>
          <p:cNvSpPr txBox="1"/>
          <p:nvPr/>
        </p:nvSpPr>
        <p:spPr>
          <a:xfrm>
            <a:off x="1875230" y="600088"/>
            <a:ext cx="48935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Referred pain</a:t>
            </a:r>
            <a:endParaRPr lang="en-US" sz="3200" b="1">
              <a:solidFill>
                <a:srgbClr val="7030A0"/>
              </a:solidFill>
            </a:endParaRPr>
          </a:p>
        </p:txBody>
      </p:sp>
      <p:grpSp>
        <p:nvGrpSpPr>
          <p:cNvPr id="492" name="Labels">
            <a:extLst>
              <a:ext uri="{FF2B5EF4-FFF2-40B4-BE49-F238E27FC236}">
                <a16:creationId xmlns:a16="http://schemas.microsoft.com/office/drawing/2014/main" id="{E614F07A-7D75-4353-800D-9000D1A13F03}"/>
              </a:ext>
            </a:extLst>
          </p:cNvPr>
          <p:cNvGrpSpPr/>
          <p:nvPr/>
        </p:nvGrpSpPr>
        <p:grpSpPr>
          <a:xfrm>
            <a:off x="624658" y="1215507"/>
            <a:ext cx="9969622" cy="9889857"/>
            <a:chOff x="624658" y="1215507"/>
            <a:chExt cx="9969622" cy="9889857"/>
          </a:xfrm>
        </p:grpSpPr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2121A31A-1FDD-441D-93EB-A9551E6CE19D}"/>
                </a:ext>
              </a:extLst>
            </p:cNvPr>
            <p:cNvSpPr txBox="1"/>
            <p:nvPr/>
          </p:nvSpPr>
          <p:spPr>
            <a:xfrm>
              <a:off x="635230" y="5418492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F672D694-0AE7-4109-A462-40BCE4439657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A7D379E-C637-4C90-A473-395C5A27F58C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07704AC4-F3DB-4EAD-AEC2-C8871E0D02D2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19A4EE23-DED8-436B-993E-5737870EB24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BF0AED49-BDDA-4B61-AEE6-F0B79EF52F25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5651FB45-CC8E-409B-942C-40B7D5630450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DFA2EE4-1983-4001-A2AA-BE19635407C7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EA76D075-34A6-403B-8DD1-BB023E1182C8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EAC8DF9B-E5E7-4B42-9134-F5A30D292AE2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457CAEF-E216-4AC7-8810-178DE07C2B12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3234406-4CF3-935E-2A0B-D98268685F50}"/>
              </a:ext>
            </a:extLst>
          </p:cNvPr>
          <p:cNvGrpSpPr/>
          <p:nvPr/>
        </p:nvGrpSpPr>
        <p:grpSpPr>
          <a:xfrm>
            <a:off x="4362994" y="11090524"/>
            <a:ext cx="2116024" cy="2784723"/>
            <a:chOff x="157003" y="3971267"/>
            <a:chExt cx="2116024" cy="278472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18D2D02D-BCA6-3238-2494-F5785C91176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6F0573F-9B78-63E7-8CE7-3B03936129B4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32C67F5-F099-1626-EE71-2B4B74439C42}"/>
              </a:ext>
            </a:extLst>
          </p:cNvPr>
          <p:cNvSpPr/>
          <p:nvPr/>
        </p:nvSpPr>
        <p:spPr>
          <a:xfrm rot="21100914">
            <a:off x="4086353" y="5340591"/>
            <a:ext cx="2055348" cy="319627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2324720 w 2324720"/>
              <a:gd name="connsiteY0" fmla="*/ 319627 h 319627"/>
              <a:gd name="connsiteX1" fmla="*/ 973716 w 2324720"/>
              <a:gd name="connsiteY1" fmla="*/ 1343 h 319627"/>
              <a:gd name="connsiteX2" fmla="*/ 0 w 2324720"/>
              <a:gd name="connsiteY2" fmla="*/ 154975 h 319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4720" h="319627">
                <a:moveTo>
                  <a:pt x="2324720" y="319627"/>
                </a:moveTo>
                <a:cubicBezTo>
                  <a:pt x="2027559" y="162571"/>
                  <a:pt x="1357596" y="14436"/>
                  <a:pt x="973716" y="1343"/>
                </a:cubicBezTo>
                <a:cubicBezTo>
                  <a:pt x="535370" y="-9655"/>
                  <a:pt x="300872" y="47352"/>
                  <a:pt x="0" y="154975"/>
                </a:cubicBezTo>
              </a:path>
            </a:pathLst>
          </a:custGeom>
          <a:noFill/>
          <a:ln w="8890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9174608F-CE10-B654-170E-0AAF85C66C49}"/>
              </a:ext>
            </a:extLst>
          </p:cNvPr>
          <p:cNvSpPr/>
          <p:nvPr/>
        </p:nvSpPr>
        <p:spPr>
          <a:xfrm>
            <a:off x="4846320" y="5525587"/>
            <a:ext cx="2141755" cy="3149181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50021" y="37248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0C6270FD-012D-13D7-676C-119C657804CC}"/>
              </a:ext>
            </a:extLst>
          </p:cNvPr>
          <p:cNvSpPr/>
          <p:nvPr/>
        </p:nvSpPr>
        <p:spPr>
          <a:xfrm>
            <a:off x="6606038" y="5562138"/>
            <a:ext cx="212776" cy="76874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  <a:gd name="connsiteX0" fmla="*/ 0 w 159251"/>
              <a:gd name="connsiteY0" fmla="*/ 0 h 18887"/>
              <a:gd name="connsiteX1" fmla="*/ 159251 w 159251"/>
              <a:gd name="connsiteY1" fmla="*/ 18887 h 18887"/>
              <a:gd name="connsiteX0" fmla="*/ 0 w 172632"/>
              <a:gd name="connsiteY0" fmla="*/ 0 h 50111"/>
              <a:gd name="connsiteX1" fmla="*/ 172632 w 172632"/>
              <a:gd name="connsiteY1" fmla="*/ 50111 h 50111"/>
              <a:gd name="connsiteX0" fmla="*/ 0 w 212776"/>
              <a:gd name="connsiteY0" fmla="*/ 0 h 67953"/>
              <a:gd name="connsiteX1" fmla="*/ 212776 w 212776"/>
              <a:gd name="connsiteY1" fmla="*/ 67953 h 67953"/>
              <a:gd name="connsiteX0" fmla="*/ 0 w 212776"/>
              <a:gd name="connsiteY0" fmla="*/ 0 h 76874"/>
              <a:gd name="connsiteX1" fmla="*/ 212776 w 212776"/>
              <a:gd name="connsiteY1" fmla="*/ 76874 h 76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2776" h="76874">
                <a:moveTo>
                  <a:pt x="0" y="0"/>
                </a:moveTo>
                <a:cubicBezTo>
                  <a:pt x="41189" y="13730"/>
                  <a:pt x="171587" y="63144"/>
                  <a:pt x="212776" y="76874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2D1BFD03-2983-1886-36D8-7169CC7126B8}"/>
              </a:ext>
            </a:extLst>
          </p:cNvPr>
          <p:cNvSpPr txBox="1"/>
          <p:nvPr/>
        </p:nvSpPr>
        <p:spPr>
          <a:xfrm>
            <a:off x="6641028" y="5204753"/>
            <a:ext cx="8771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/>
              <a:t>T10</a:t>
            </a:r>
          </a:p>
        </p:txBody>
      </p:sp>
    </p:spTree>
    <p:extLst>
      <p:ext uri="{BB962C8B-B14F-4D97-AF65-F5344CB8AC3E}">
        <p14:creationId xmlns:p14="http://schemas.microsoft.com/office/powerpoint/2010/main" val="6908439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Referred pain bij 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beginnende appendicitis: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vage pijn rondom de navel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2313" y="14308862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A12E532-9027-48F7-9ADC-AF892761C4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370" y="3922482"/>
            <a:ext cx="5935125" cy="108906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0C33649-8BD8-4DF3-A6F1-9155ACD19B0A}"/>
              </a:ext>
            </a:extLst>
          </p:cNvPr>
          <p:cNvSpPr txBox="1"/>
          <p:nvPr/>
        </p:nvSpPr>
        <p:spPr>
          <a:xfrm>
            <a:off x="1311206" y="14834723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fig.16.13 - Dermatomes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credit: modification of work by Mikael Häggström. Source: book 'Anatomy and Physiology', https://openstax.org/details/books/anatomy-and-physiology.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C7AFF463-560A-863F-FC0E-4971B5B46B3B}"/>
              </a:ext>
            </a:extLst>
          </p:cNvPr>
          <p:cNvSpPr/>
          <p:nvPr/>
        </p:nvSpPr>
        <p:spPr>
          <a:xfrm>
            <a:off x="3997234" y="7667898"/>
            <a:ext cx="1332412" cy="1031966"/>
          </a:xfrm>
          <a:prstGeom prst="ellipse">
            <a:avLst/>
          </a:prstGeom>
          <a:solidFill>
            <a:srgbClr val="FF0066">
              <a:alpha val="50196"/>
            </a:srgb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06631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Segmentale representatie buikorganen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2313" y="14308862"/>
            <a:ext cx="1010981" cy="35371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0C3BC0B-8DD8-40D0-9281-1F5083AAC3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720" y="3771960"/>
            <a:ext cx="8241934" cy="11468135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1C924787-9D61-7D3A-E373-E1C0E8B3D23D}"/>
              </a:ext>
            </a:extLst>
          </p:cNvPr>
          <p:cNvSpPr/>
          <p:nvPr/>
        </p:nvSpPr>
        <p:spPr>
          <a:xfrm>
            <a:off x="2521131" y="9784079"/>
            <a:ext cx="2063932" cy="2050869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441498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Cholecystitis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3195722" y="14876152"/>
            <a:ext cx="4937625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"Cenveo - Drawing Location of gallbladder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Cenveo,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AE71892-7CC1-C8ED-DD0C-9F8E12345ED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1358" y="5458743"/>
            <a:ext cx="7811565" cy="5718593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B5324A00-6E00-DF54-7D6F-CB1F15E79478}"/>
              </a:ext>
            </a:extLst>
          </p:cNvPr>
          <p:cNvSpPr/>
          <p:nvPr/>
        </p:nvSpPr>
        <p:spPr>
          <a:xfrm>
            <a:off x="1756612" y="7327230"/>
            <a:ext cx="4764505" cy="3886201"/>
          </a:xfrm>
          <a:prstGeom prst="ellipse">
            <a:avLst/>
          </a:prstGeom>
          <a:solidFill>
            <a:srgbClr val="FF0000">
              <a:alpha val="38824"/>
            </a:srgb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762603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Boven de pijnlijn: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meelopend met sympathische zenuwen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11051"/>
            <a:ext cx="6162449" cy="7090552"/>
            <a:chOff x="4228893" y="265628"/>
            <a:chExt cx="4544982" cy="6035779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4930713" y="265628"/>
              <a:ext cx="2456439" cy="386093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  <a:gd name="connsiteX0" fmla="*/ 0 w 2099534"/>
                <a:gd name="connsiteY0" fmla="*/ 744142 h 1133599"/>
                <a:gd name="connsiteX1" fmla="*/ 137950 w 2099534"/>
                <a:gd name="connsiteY1" fmla="*/ 816318 h 1133599"/>
                <a:gd name="connsiteX2" fmla="*/ 357809 w 2099534"/>
                <a:gd name="connsiteY2" fmla="*/ 893229 h 1133599"/>
                <a:gd name="connsiteX3" fmla="*/ 755374 w 2099534"/>
                <a:gd name="connsiteY3" fmla="*/ 873351 h 1133599"/>
                <a:gd name="connsiteX4" fmla="*/ 1113183 w 2099534"/>
                <a:gd name="connsiteY4" fmla="*/ 783899 h 1133599"/>
                <a:gd name="connsiteX5" fmla="*/ 1331844 w 2099534"/>
                <a:gd name="connsiteY5" fmla="*/ 843533 h 1133599"/>
                <a:gd name="connsiteX6" fmla="*/ 1659835 w 2099534"/>
                <a:gd name="connsiteY6" fmla="*/ 1121829 h 1133599"/>
                <a:gd name="connsiteX7" fmla="*/ 1967948 w 2099534"/>
                <a:gd name="connsiteY7" fmla="*/ 1052255 h 1133599"/>
                <a:gd name="connsiteX8" fmla="*/ 2097157 w 2099534"/>
                <a:gd name="connsiteY8" fmla="*/ 783899 h 1133599"/>
                <a:gd name="connsiteX9" fmla="*/ 1868557 w 2099534"/>
                <a:gd name="connsiteY9" fmla="*/ 386333 h 1133599"/>
                <a:gd name="connsiteX10" fmla="*/ 1610140 w 2099534"/>
                <a:gd name="connsiteY10" fmla="*/ 28525 h 1133599"/>
                <a:gd name="connsiteX11" fmla="*/ 1610140 w 2099534"/>
                <a:gd name="connsiteY11" fmla="*/ 48403 h 1133599"/>
                <a:gd name="connsiteX0" fmla="*/ 0 w 2489974"/>
                <a:gd name="connsiteY0" fmla="*/ 0 h 2192011"/>
                <a:gd name="connsiteX1" fmla="*/ 528390 w 2489974"/>
                <a:gd name="connsiteY1" fmla="*/ 1874730 h 2192011"/>
                <a:gd name="connsiteX2" fmla="*/ 748249 w 2489974"/>
                <a:gd name="connsiteY2" fmla="*/ 1951641 h 2192011"/>
                <a:gd name="connsiteX3" fmla="*/ 1145814 w 2489974"/>
                <a:gd name="connsiteY3" fmla="*/ 1931763 h 2192011"/>
                <a:gd name="connsiteX4" fmla="*/ 1503623 w 2489974"/>
                <a:gd name="connsiteY4" fmla="*/ 1842311 h 2192011"/>
                <a:gd name="connsiteX5" fmla="*/ 1722284 w 2489974"/>
                <a:gd name="connsiteY5" fmla="*/ 1901945 h 2192011"/>
                <a:gd name="connsiteX6" fmla="*/ 2050275 w 2489974"/>
                <a:gd name="connsiteY6" fmla="*/ 2180241 h 2192011"/>
                <a:gd name="connsiteX7" fmla="*/ 2358388 w 2489974"/>
                <a:gd name="connsiteY7" fmla="*/ 2110667 h 2192011"/>
                <a:gd name="connsiteX8" fmla="*/ 2487597 w 2489974"/>
                <a:gd name="connsiteY8" fmla="*/ 1842311 h 2192011"/>
                <a:gd name="connsiteX9" fmla="*/ 2258997 w 2489974"/>
                <a:gd name="connsiteY9" fmla="*/ 1444745 h 2192011"/>
                <a:gd name="connsiteX10" fmla="*/ 2000580 w 2489974"/>
                <a:gd name="connsiteY10" fmla="*/ 1086937 h 2192011"/>
                <a:gd name="connsiteX11" fmla="*/ 2000580 w 2489974"/>
                <a:gd name="connsiteY11" fmla="*/ 1106815 h 2192011"/>
                <a:gd name="connsiteX0" fmla="*/ 10547 w 2500521"/>
                <a:gd name="connsiteY0" fmla="*/ 0 h 2192011"/>
                <a:gd name="connsiteX1" fmla="*/ 50888 w 2500521"/>
                <a:gd name="connsiteY1" fmla="*/ 215561 h 2192011"/>
                <a:gd name="connsiteX2" fmla="*/ 538937 w 2500521"/>
                <a:gd name="connsiteY2" fmla="*/ 1874730 h 2192011"/>
                <a:gd name="connsiteX3" fmla="*/ 758796 w 2500521"/>
                <a:gd name="connsiteY3" fmla="*/ 1951641 h 2192011"/>
                <a:gd name="connsiteX4" fmla="*/ 1156361 w 2500521"/>
                <a:gd name="connsiteY4" fmla="*/ 1931763 h 2192011"/>
                <a:gd name="connsiteX5" fmla="*/ 1514170 w 2500521"/>
                <a:gd name="connsiteY5" fmla="*/ 1842311 h 2192011"/>
                <a:gd name="connsiteX6" fmla="*/ 1732831 w 2500521"/>
                <a:gd name="connsiteY6" fmla="*/ 1901945 h 2192011"/>
                <a:gd name="connsiteX7" fmla="*/ 2060822 w 2500521"/>
                <a:gd name="connsiteY7" fmla="*/ 2180241 h 2192011"/>
                <a:gd name="connsiteX8" fmla="*/ 2368935 w 2500521"/>
                <a:gd name="connsiteY8" fmla="*/ 2110667 h 2192011"/>
                <a:gd name="connsiteX9" fmla="*/ 2498144 w 2500521"/>
                <a:gd name="connsiteY9" fmla="*/ 1842311 h 2192011"/>
                <a:gd name="connsiteX10" fmla="*/ 2269544 w 2500521"/>
                <a:gd name="connsiteY10" fmla="*/ 1444745 h 2192011"/>
                <a:gd name="connsiteX11" fmla="*/ 2011127 w 2500521"/>
                <a:gd name="connsiteY11" fmla="*/ 1086937 h 2192011"/>
                <a:gd name="connsiteX12" fmla="*/ 2011127 w 2500521"/>
                <a:gd name="connsiteY12" fmla="*/ 1106815 h 2192011"/>
                <a:gd name="connsiteX0" fmla="*/ 292546 w 2463070"/>
                <a:gd name="connsiteY0" fmla="*/ 0 h 3892147"/>
                <a:gd name="connsiteX1" fmla="*/ 13437 w 2463070"/>
                <a:gd name="connsiteY1" fmla="*/ 1915697 h 3892147"/>
                <a:gd name="connsiteX2" fmla="*/ 501486 w 2463070"/>
                <a:gd name="connsiteY2" fmla="*/ 3574866 h 3892147"/>
                <a:gd name="connsiteX3" fmla="*/ 721345 w 2463070"/>
                <a:gd name="connsiteY3" fmla="*/ 3651777 h 3892147"/>
                <a:gd name="connsiteX4" fmla="*/ 1118910 w 2463070"/>
                <a:gd name="connsiteY4" fmla="*/ 3631899 h 3892147"/>
                <a:gd name="connsiteX5" fmla="*/ 1476719 w 2463070"/>
                <a:gd name="connsiteY5" fmla="*/ 3542447 h 3892147"/>
                <a:gd name="connsiteX6" fmla="*/ 1695380 w 2463070"/>
                <a:gd name="connsiteY6" fmla="*/ 3602081 h 3892147"/>
                <a:gd name="connsiteX7" fmla="*/ 2023371 w 2463070"/>
                <a:gd name="connsiteY7" fmla="*/ 3880377 h 3892147"/>
                <a:gd name="connsiteX8" fmla="*/ 2331484 w 2463070"/>
                <a:gd name="connsiteY8" fmla="*/ 3810803 h 3892147"/>
                <a:gd name="connsiteX9" fmla="*/ 2460693 w 2463070"/>
                <a:gd name="connsiteY9" fmla="*/ 3542447 h 3892147"/>
                <a:gd name="connsiteX10" fmla="*/ 2232093 w 2463070"/>
                <a:gd name="connsiteY10" fmla="*/ 3144881 h 3892147"/>
                <a:gd name="connsiteX11" fmla="*/ 1973676 w 2463070"/>
                <a:gd name="connsiteY11" fmla="*/ 2787073 h 3892147"/>
                <a:gd name="connsiteX12" fmla="*/ 1973676 w 2463070"/>
                <a:gd name="connsiteY12" fmla="*/ 2806951 h 3892147"/>
                <a:gd name="connsiteX0" fmla="*/ 283988 w 2454512"/>
                <a:gd name="connsiteY0" fmla="*/ 21522 h 3913669"/>
                <a:gd name="connsiteX1" fmla="*/ 244466 w 2454512"/>
                <a:gd name="connsiteY1" fmla="*/ 196116 h 3913669"/>
                <a:gd name="connsiteX2" fmla="*/ 4879 w 2454512"/>
                <a:gd name="connsiteY2" fmla="*/ 1937219 h 3913669"/>
                <a:gd name="connsiteX3" fmla="*/ 492928 w 2454512"/>
                <a:gd name="connsiteY3" fmla="*/ 3596388 h 3913669"/>
                <a:gd name="connsiteX4" fmla="*/ 712787 w 2454512"/>
                <a:gd name="connsiteY4" fmla="*/ 3673299 h 3913669"/>
                <a:gd name="connsiteX5" fmla="*/ 1110352 w 2454512"/>
                <a:gd name="connsiteY5" fmla="*/ 3653421 h 3913669"/>
                <a:gd name="connsiteX6" fmla="*/ 1468161 w 2454512"/>
                <a:gd name="connsiteY6" fmla="*/ 3563969 h 3913669"/>
                <a:gd name="connsiteX7" fmla="*/ 1686822 w 2454512"/>
                <a:gd name="connsiteY7" fmla="*/ 3623603 h 3913669"/>
                <a:gd name="connsiteX8" fmla="*/ 2014813 w 2454512"/>
                <a:gd name="connsiteY8" fmla="*/ 3901899 h 3913669"/>
                <a:gd name="connsiteX9" fmla="*/ 2322926 w 2454512"/>
                <a:gd name="connsiteY9" fmla="*/ 3832325 h 3913669"/>
                <a:gd name="connsiteX10" fmla="*/ 2452135 w 2454512"/>
                <a:gd name="connsiteY10" fmla="*/ 3563969 h 3913669"/>
                <a:gd name="connsiteX11" fmla="*/ 2223535 w 2454512"/>
                <a:gd name="connsiteY11" fmla="*/ 3166403 h 3913669"/>
                <a:gd name="connsiteX12" fmla="*/ 1965118 w 2454512"/>
                <a:gd name="connsiteY12" fmla="*/ 2808595 h 3913669"/>
                <a:gd name="connsiteX13" fmla="*/ 1965118 w 2454512"/>
                <a:gd name="connsiteY13" fmla="*/ 2828473 h 3913669"/>
                <a:gd name="connsiteX0" fmla="*/ 2120830 w 2454512"/>
                <a:gd name="connsiteY0" fmla="*/ 56384 h 3887080"/>
                <a:gd name="connsiteX1" fmla="*/ 244466 w 2454512"/>
                <a:gd name="connsiteY1" fmla="*/ 169527 h 3887080"/>
                <a:gd name="connsiteX2" fmla="*/ 4879 w 2454512"/>
                <a:gd name="connsiteY2" fmla="*/ 1910630 h 3887080"/>
                <a:gd name="connsiteX3" fmla="*/ 492928 w 2454512"/>
                <a:gd name="connsiteY3" fmla="*/ 3569799 h 3887080"/>
                <a:gd name="connsiteX4" fmla="*/ 712787 w 2454512"/>
                <a:gd name="connsiteY4" fmla="*/ 3646710 h 3887080"/>
                <a:gd name="connsiteX5" fmla="*/ 1110352 w 2454512"/>
                <a:gd name="connsiteY5" fmla="*/ 3626832 h 3887080"/>
                <a:gd name="connsiteX6" fmla="*/ 1468161 w 2454512"/>
                <a:gd name="connsiteY6" fmla="*/ 3537380 h 3887080"/>
                <a:gd name="connsiteX7" fmla="*/ 1686822 w 2454512"/>
                <a:gd name="connsiteY7" fmla="*/ 3597014 h 3887080"/>
                <a:gd name="connsiteX8" fmla="*/ 2014813 w 2454512"/>
                <a:gd name="connsiteY8" fmla="*/ 3875310 h 3887080"/>
                <a:gd name="connsiteX9" fmla="*/ 2322926 w 2454512"/>
                <a:gd name="connsiteY9" fmla="*/ 3805736 h 3887080"/>
                <a:gd name="connsiteX10" fmla="*/ 2452135 w 2454512"/>
                <a:gd name="connsiteY10" fmla="*/ 3537380 h 3887080"/>
                <a:gd name="connsiteX11" fmla="*/ 2223535 w 2454512"/>
                <a:gd name="connsiteY11" fmla="*/ 3139814 h 3887080"/>
                <a:gd name="connsiteX12" fmla="*/ 1965118 w 2454512"/>
                <a:gd name="connsiteY12" fmla="*/ 2782006 h 3887080"/>
                <a:gd name="connsiteX13" fmla="*/ 1965118 w 2454512"/>
                <a:gd name="connsiteY13" fmla="*/ 2801884 h 3887080"/>
                <a:gd name="connsiteX0" fmla="*/ 2150376 w 2484058"/>
                <a:gd name="connsiteY0" fmla="*/ 59769 h 3890465"/>
                <a:gd name="connsiteX1" fmla="*/ 2128600 w 2484058"/>
                <a:gd name="connsiteY1" fmla="*/ 50011 h 3890465"/>
                <a:gd name="connsiteX2" fmla="*/ 274012 w 2484058"/>
                <a:gd name="connsiteY2" fmla="*/ 172912 h 3890465"/>
                <a:gd name="connsiteX3" fmla="*/ 34425 w 2484058"/>
                <a:gd name="connsiteY3" fmla="*/ 1914015 h 3890465"/>
                <a:gd name="connsiteX4" fmla="*/ 522474 w 2484058"/>
                <a:gd name="connsiteY4" fmla="*/ 3573184 h 3890465"/>
                <a:gd name="connsiteX5" fmla="*/ 742333 w 2484058"/>
                <a:gd name="connsiteY5" fmla="*/ 3650095 h 3890465"/>
                <a:gd name="connsiteX6" fmla="*/ 1139898 w 2484058"/>
                <a:gd name="connsiteY6" fmla="*/ 3630217 h 3890465"/>
                <a:gd name="connsiteX7" fmla="*/ 1497707 w 2484058"/>
                <a:gd name="connsiteY7" fmla="*/ 3540765 h 3890465"/>
                <a:gd name="connsiteX8" fmla="*/ 1716368 w 2484058"/>
                <a:gd name="connsiteY8" fmla="*/ 3600399 h 3890465"/>
                <a:gd name="connsiteX9" fmla="*/ 2044359 w 2484058"/>
                <a:gd name="connsiteY9" fmla="*/ 3878695 h 3890465"/>
                <a:gd name="connsiteX10" fmla="*/ 2352472 w 2484058"/>
                <a:gd name="connsiteY10" fmla="*/ 3809121 h 3890465"/>
                <a:gd name="connsiteX11" fmla="*/ 2481681 w 2484058"/>
                <a:gd name="connsiteY11" fmla="*/ 3540765 h 3890465"/>
                <a:gd name="connsiteX12" fmla="*/ 2253081 w 2484058"/>
                <a:gd name="connsiteY12" fmla="*/ 3143199 h 3890465"/>
                <a:gd name="connsiteX13" fmla="*/ 1994664 w 2484058"/>
                <a:gd name="connsiteY13" fmla="*/ 2785391 h 3890465"/>
                <a:gd name="connsiteX14" fmla="*/ 1994664 w 2484058"/>
                <a:gd name="connsiteY14" fmla="*/ 2805269 h 3890465"/>
                <a:gd name="connsiteX0" fmla="*/ 2150376 w 2484058"/>
                <a:gd name="connsiteY0" fmla="*/ 8 h 3830704"/>
                <a:gd name="connsiteX1" fmla="*/ 1995496 w 2484058"/>
                <a:gd name="connsiteY1" fmla="*/ 297504 h 3830704"/>
                <a:gd name="connsiteX2" fmla="*/ 274012 w 2484058"/>
                <a:gd name="connsiteY2" fmla="*/ 113151 h 3830704"/>
                <a:gd name="connsiteX3" fmla="*/ 34425 w 2484058"/>
                <a:gd name="connsiteY3" fmla="*/ 1854254 h 3830704"/>
                <a:gd name="connsiteX4" fmla="*/ 522474 w 2484058"/>
                <a:gd name="connsiteY4" fmla="*/ 3513423 h 3830704"/>
                <a:gd name="connsiteX5" fmla="*/ 742333 w 2484058"/>
                <a:gd name="connsiteY5" fmla="*/ 3590334 h 3830704"/>
                <a:gd name="connsiteX6" fmla="*/ 1139898 w 2484058"/>
                <a:gd name="connsiteY6" fmla="*/ 3570456 h 3830704"/>
                <a:gd name="connsiteX7" fmla="*/ 1497707 w 2484058"/>
                <a:gd name="connsiteY7" fmla="*/ 3481004 h 3830704"/>
                <a:gd name="connsiteX8" fmla="*/ 1716368 w 2484058"/>
                <a:gd name="connsiteY8" fmla="*/ 3540638 h 3830704"/>
                <a:gd name="connsiteX9" fmla="*/ 2044359 w 2484058"/>
                <a:gd name="connsiteY9" fmla="*/ 3818934 h 3830704"/>
                <a:gd name="connsiteX10" fmla="*/ 2352472 w 2484058"/>
                <a:gd name="connsiteY10" fmla="*/ 3749360 h 3830704"/>
                <a:gd name="connsiteX11" fmla="*/ 2481681 w 2484058"/>
                <a:gd name="connsiteY11" fmla="*/ 3481004 h 3830704"/>
                <a:gd name="connsiteX12" fmla="*/ 2253081 w 2484058"/>
                <a:gd name="connsiteY12" fmla="*/ 3083438 h 3830704"/>
                <a:gd name="connsiteX13" fmla="*/ 1994664 w 2484058"/>
                <a:gd name="connsiteY13" fmla="*/ 2725630 h 3830704"/>
                <a:gd name="connsiteX14" fmla="*/ 1994664 w 2484058"/>
                <a:gd name="connsiteY14" fmla="*/ 2745508 h 3830704"/>
                <a:gd name="connsiteX0" fmla="*/ 2008397 w 2484058"/>
                <a:gd name="connsiteY0" fmla="*/ 1236389 h 3817587"/>
                <a:gd name="connsiteX1" fmla="*/ 1995496 w 2484058"/>
                <a:gd name="connsiteY1" fmla="*/ 284387 h 3817587"/>
                <a:gd name="connsiteX2" fmla="*/ 274012 w 2484058"/>
                <a:gd name="connsiteY2" fmla="*/ 100034 h 3817587"/>
                <a:gd name="connsiteX3" fmla="*/ 34425 w 2484058"/>
                <a:gd name="connsiteY3" fmla="*/ 1841137 h 3817587"/>
                <a:gd name="connsiteX4" fmla="*/ 522474 w 2484058"/>
                <a:gd name="connsiteY4" fmla="*/ 3500306 h 3817587"/>
                <a:gd name="connsiteX5" fmla="*/ 742333 w 2484058"/>
                <a:gd name="connsiteY5" fmla="*/ 3577217 h 3817587"/>
                <a:gd name="connsiteX6" fmla="*/ 1139898 w 2484058"/>
                <a:gd name="connsiteY6" fmla="*/ 3557339 h 3817587"/>
                <a:gd name="connsiteX7" fmla="*/ 1497707 w 2484058"/>
                <a:gd name="connsiteY7" fmla="*/ 3467887 h 3817587"/>
                <a:gd name="connsiteX8" fmla="*/ 1716368 w 2484058"/>
                <a:gd name="connsiteY8" fmla="*/ 3527521 h 3817587"/>
                <a:gd name="connsiteX9" fmla="*/ 2044359 w 2484058"/>
                <a:gd name="connsiteY9" fmla="*/ 3805817 h 3817587"/>
                <a:gd name="connsiteX10" fmla="*/ 2352472 w 2484058"/>
                <a:gd name="connsiteY10" fmla="*/ 3736243 h 3817587"/>
                <a:gd name="connsiteX11" fmla="*/ 2481681 w 2484058"/>
                <a:gd name="connsiteY11" fmla="*/ 3467887 h 3817587"/>
                <a:gd name="connsiteX12" fmla="*/ 2253081 w 2484058"/>
                <a:gd name="connsiteY12" fmla="*/ 3070321 h 3817587"/>
                <a:gd name="connsiteX13" fmla="*/ 1994664 w 2484058"/>
                <a:gd name="connsiteY13" fmla="*/ 2712513 h 3817587"/>
                <a:gd name="connsiteX14" fmla="*/ 1994664 w 2484058"/>
                <a:gd name="connsiteY14" fmla="*/ 2732391 h 3817587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150375 w 2484058"/>
                <a:gd name="connsiteY0" fmla="*/ 1871089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066486 w 2484058"/>
                <a:gd name="connsiteY1" fmla="*/ 1943266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85936 w 2484058"/>
                <a:gd name="connsiteY1" fmla="*/ 2383663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81841 w 2484058"/>
                <a:gd name="connsiteY2" fmla="*/ 1502869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00980 w 2458894"/>
                <a:gd name="connsiteY0" fmla="*/ 2598256 h 3899231"/>
                <a:gd name="connsiteX1" fmla="*/ 2387393 w 2458894"/>
                <a:gd name="connsiteY1" fmla="*/ 2322212 h 3899231"/>
                <a:gd name="connsiteX2" fmla="*/ 2174424 w 2458894"/>
                <a:gd name="connsiteY2" fmla="*/ 1533594 h 3899231"/>
                <a:gd name="connsiteX3" fmla="*/ 2067944 w 2458894"/>
                <a:gd name="connsiteY3" fmla="*/ 38293 h 3899231"/>
                <a:gd name="connsiteX4" fmla="*/ 248848 w 2458894"/>
                <a:gd name="connsiteY4" fmla="*/ 181678 h 3899231"/>
                <a:gd name="connsiteX5" fmla="*/ 9261 w 2458894"/>
                <a:gd name="connsiteY5" fmla="*/ 1922781 h 3899231"/>
                <a:gd name="connsiteX6" fmla="*/ 302090 w 2458894"/>
                <a:gd name="connsiteY6" fmla="*/ 3448806 h 3899231"/>
                <a:gd name="connsiteX7" fmla="*/ 717169 w 2458894"/>
                <a:gd name="connsiteY7" fmla="*/ 3658861 h 3899231"/>
                <a:gd name="connsiteX8" fmla="*/ 1114734 w 2458894"/>
                <a:gd name="connsiteY8" fmla="*/ 3638983 h 3899231"/>
                <a:gd name="connsiteX9" fmla="*/ 1472543 w 2458894"/>
                <a:gd name="connsiteY9" fmla="*/ 3549531 h 3899231"/>
                <a:gd name="connsiteX10" fmla="*/ 1691204 w 2458894"/>
                <a:gd name="connsiteY10" fmla="*/ 3609165 h 3899231"/>
                <a:gd name="connsiteX11" fmla="*/ 2019195 w 2458894"/>
                <a:gd name="connsiteY11" fmla="*/ 3887461 h 3899231"/>
                <a:gd name="connsiteX12" fmla="*/ 2327308 w 2458894"/>
                <a:gd name="connsiteY12" fmla="*/ 3817887 h 3899231"/>
                <a:gd name="connsiteX13" fmla="*/ 2456517 w 2458894"/>
                <a:gd name="connsiteY13" fmla="*/ 3549531 h 3899231"/>
                <a:gd name="connsiteX14" fmla="*/ 2227917 w 2458894"/>
                <a:gd name="connsiteY14" fmla="*/ 3151965 h 3899231"/>
                <a:gd name="connsiteX15" fmla="*/ 1969500 w 2458894"/>
                <a:gd name="connsiteY15" fmla="*/ 2794157 h 3899231"/>
                <a:gd name="connsiteX16" fmla="*/ 2000980 w 2458894"/>
                <a:gd name="connsiteY16" fmla="*/ 2598256 h 3899231"/>
                <a:gd name="connsiteX0" fmla="*/ 1998524 w 2456438"/>
                <a:gd name="connsiteY0" fmla="*/ 2663867 h 3964842"/>
                <a:gd name="connsiteX1" fmla="*/ 2384937 w 2456438"/>
                <a:gd name="connsiteY1" fmla="*/ 2387823 h 3964842"/>
                <a:gd name="connsiteX2" fmla="*/ 2171968 w 2456438"/>
                <a:gd name="connsiteY2" fmla="*/ 1599205 h 3964842"/>
                <a:gd name="connsiteX3" fmla="*/ 2065488 w 2456438"/>
                <a:gd name="connsiteY3" fmla="*/ 103904 h 3964842"/>
                <a:gd name="connsiteX4" fmla="*/ 299634 w 2456438"/>
                <a:gd name="connsiteY4" fmla="*/ 144871 h 3964842"/>
                <a:gd name="connsiteX5" fmla="*/ 6805 w 2456438"/>
                <a:gd name="connsiteY5" fmla="*/ 1988392 h 3964842"/>
                <a:gd name="connsiteX6" fmla="*/ 299634 w 2456438"/>
                <a:gd name="connsiteY6" fmla="*/ 3514417 h 3964842"/>
                <a:gd name="connsiteX7" fmla="*/ 714713 w 2456438"/>
                <a:gd name="connsiteY7" fmla="*/ 3724472 h 3964842"/>
                <a:gd name="connsiteX8" fmla="*/ 1112278 w 2456438"/>
                <a:gd name="connsiteY8" fmla="*/ 3704594 h 3964842"/>
                <a:gd name="connsiteX9" fmla="*/ 1470087 w 2456438"/>
                <a:gd name="connsiteY9" fmla="*/ 3615142 h 3964842"/>
                <a:gd name="connsiteX10" fmla="*/ 1688748 w 2456438"/>
                <a:gd name="connsiteY10" fmla="*/ 3674776 h 3964842"/>
                <a:gd name="connsiteX11" fmla="*/ 2016739 w 2456438"/>
                <a:gd name="connsiteY11" fmla="*/ 3953072 h 3964842"/>
                <a:gd name="connsiteX12" fmla="*/ 2324852 w 2456438"/>
                <a:gd name="connsiteY12" fmla="*/ 3883498 h 3964842"/>
                <a:gd name="connsiteX13" fmla="*/ 2454061 w 2456438"/>
                <a:gd name="connsiteY13" fmla="*/ 3615142 h 3964842"/>
                <a:gd name="connsiteX14" fmla="*/ 2225461 w 2456438"/>
                <a:gd name="connsiteY14" fmla="*/ 3217576 h 3964842"/>
                <a:gd name="connsiteX15" fmla="*/ 1967044 w 2456438"/>
                <a:gd name="connsiteY15" fmla="*/ 2859768 h 3964842"/>
                <a:gd name="connsiteX16" fmla="*/ 1998524 w 2456438"/>
                <a:gd name="connsiteY16" fmla="*/ 2663867 h 3964842"/>
                <a:gd name="connsiteX0" fmla="*/ 1998524 w 2456438"/>
                <a:gd name="connsiteY0" fmla="*/ 2559963 h 3860938"/>
                <a:gd name="connsiteX1" fmla="*/ 2384937 w 2456438"/>
                <a:gd name="connsiteY1" fmla="*/ 2283919 h 3860938"/>
                <a:gd name="connsiteX2" fmla="*/ 2171968 w 2456438"/>
                <a:gd name="connsiteY2" fmla="*/ 1495301 h 3860938"/>
                <a:gd name="connsiteX3" fmla="*/ 2065488 w 2456438"/>
                <a:gd name="connsiteY3" fmla="*/ 0 h 3860938"/>
                <a:gd name="connsiteX4" fmla="*/ 299634 w 2456438"/>
                <a:gd name="connsiteY4" fmla="*/ 40967 h 3860938"/>
                <a:gd name="connsiteX5" fmla="*/ 6805 w 2456438"/>
                <a:gd name="connsiteY5" fmla="*/ 1884488 h 3860938"/>
                <a:gd name="connsiteX6" fmla="*/ 299634 w 2456438"/>
                <a:gd name="connsiteY6" fmla="*/ 3410513 h 3860938"/>
                <a:gd name="connsiteX7" fmla="*/ 714713 w 2456438"/>
                <a:gd name="connsiteY7" fmla="*/ 3620568 h 3860938"/>
                <a:gd name="connsiteX8" fmla="*/ 1112278 w 2456438"/>
                <a:gd name="connsiteY8" fmla="*/ 3600690 h 3860938"/>
                <a:gd name="connsiteX9" fmla="*/ 1470087 w 2456438"/>
                <a:gd name="connsiteY9" fmla="*/ 3511238 h 3860938"/>
                <a:gd name="connsiteX10" fmla="*/ 1688748 w 2456438"/>
                <a:gd name="connsiteY10" fmla="*/ 3570872 h 3860938"/>
                <a:gd name="connsiteX11" fmla="*/ 2016739 w 2456438"/>
                <a:gd name="connsiteY11" fmla="*/ 3849168 h 3860938"/>
                <a:gd name="connsiteX12" fmla="*/ 2324852 w 2456438"/>
                <a:gd name="connsiteY12" fmla="*/ 3779594 h 3860938"/>
                <a:gd name="connsiteX13" fmla="*/ 2454061 w 2456438"/>
                <a:gd name="connsiteY13" fmla="*/ 3511238 h 3860938"/>
                <a:gd name="connsiteX14" fmla="*/ 2225461 w 2456438"/>
                <a:gd name="connsiteY14" fmla="*/ 3113672 h 3860938"/>
                <a:gd name="connsiteX15" fmla="*/ 1967044 w 2456438"/>
                <a:gd name="connsiteY15" fmla="*/ 2755864 h 3860938"/>
                <a:gd name="connsiteX16" fmla="*/ 1998524 w 2456438"/>
                <a:gd name="connsiteY16" fmla="*/ 2559963 h 386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38" h="3860938">
                  <a:moveTo>
                    <a:pt x="1998524" y="2559963"/>
                  </a:moveTo>
                  <a:cubicBezTo>
                    <a:pt x="2010494" y="2414835"/>
                    <a:pt x="2373777" y="2534762"/>
                    <a:pt x="2384937" y="2283919"/>
                  </a:cubicBezTo>
                  <a:cubicBezTo>
                    <a:pt x="2041153" y="1992109"/>
                    <a:pt x="2167531" y="1812796"/>
                    <a:pt x="2171968" y="1495301"/>
                  </a:cubicBezTo>
                  <a:cubicBezTo>
                    <a:pt x="2176405" y="1177806"/>
                    <a:pt x="2058093" y="551349"/>
                    <a:pt x="2065488" y="0"/>
                  </a:cubicBezTo>
                  <a:cubicBezTo>
                    <a:pt x="1752761" y="18857"/>
                    <a:pt x="648663" y="17070"/>
                    <a:pt x="299634" y="40967"/>
                  </a:cubicBezTo>
                  <a:cubicBezTo>
                    <a:pt x="119204" y="495019"/>
                    <a:pt x="-34605" y="1317776"/>
                    <a:pt x="6805" y="1884488"/>
                  </a:cubicBezTo>
                  <a:cubicBezTo>
                    <a:pt x="48215" y="2451200"/>
                    <a:pt x="181649" y="3121166"/>
                    <a:pt x="299634" y="3410513"/>
                  </a:cubicBezTo>
                  <a:cubicBezTo>
                    <a:pt x="417619" y="3699860"/>
                    <a:pt x="579272" y="3588872"/>
                    <a:pt x="714713" y="3620568"/>
                  </a:cubicBezTo>
                  <a:cubicBezTo>
                    <a:pt x="850154" y="3652264"/>
                    <a:pt x="986382" y="3618912"/>
                    <a:pt x="1112278" y="3600690"/>
                  </a:cubicBezTo>
                  <a:cubicBezTo>
                    <a:pt x="1238174" y="3582468"/>
                    <a:pt x="1374009" y="3516208"/>
                    <a:pt x="1470087" y="3511238"/>
                  </a:cubicBezTo>
                  <a:cubicBezTo>
                    <a:pt x="1566165" y="3506268"/>
                    <a:pt x="1597639" y="3514550"/>
                    <a:pt x="1688748" y="3570872"/>
                  </a:cubicBezTo>
                  <a:cubicBezTo>
                    <a:pt x="1779857" y="3627194"/>
                    <a:pt x="1910722" y="3814381"/>
                    <a:pt x="2016739" y="3849168"/>
                  </a:cubicBezTo>
                  <a:cubicBezTo>
                    <a:pt x="2122756" y="3883955"/>
                    <a:pt x="2251965" y="3835916"/>
                    <a:pt x="2324852" y="3779594"/>
                  </a:cubicBezTo>
                  <a:cubicBezTo>
                    <a:pt x="2397739" y="3723272"/>
                    <a:pt x="2470626" y="3622225"/>
                    <a:pt x="2454061" y="3511238"/>
                  </a:cubicBezTo>
                  <a:cubicBezTo>
                    <a:pt x="2437496" y="3400251"/>
                    <a:pt x="2306631" y="3239568"/>
                    <a:pt x="2225461" y="3113672"/>
                  </a:cubicBezTo>
                  <a:cubicBezTo>
                    <a:pt x="2144292" y="2987776"/>
                    <a:pt x="2010114" y="2812186"/>
                    <a:pt x="1967044" y="2755864"/>
                  </a:cubicBezTo>
                  <a:cubicBezTo>
                    <a:pt x="1929221" y="2663579"/>
                    <a:pt x="1946623" y="2652276"/>
                    <a:pt x="1998524" y="2559963"/>
                  </a:cubicBezTo>
                  <a:close/>
                </a:path>
              </a:pathLst>
            </a:custGeom>
            <a:solidFill>
              <a:srgbClr val="FF5353">
                <a:alpha val="40000"/>
              </a:srgbClr>
            </a:solidFill>
            <a:ln w="76200">
              <a:solidFill>
                <a:schemeClr val="bg1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FE2E916F-FF5B-4453-B3AA-424B92CDFE2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943" y="4286553"/>
            <a:ext cx="4816672" cy="7015050"/>
          </a:xfrm>
          <a:prstGeom prst="rect">
            <a:avLst/>
          </a:prstGeom>
        </p:spPr>
      </p:pic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AE73250-1C0C-4787-BF05-D9BD8D78940A}"/>
              </a:ext>
            </a:extLst>
          </p:cNvPr>
          <p:cNvSpPr/>
          <p:nvPr/>
        </p:nvSpPr>
        <p:spPr>
          <a:xfrm>
            <a:off x="561764" y="4664235"/>
            <a:ext cx="3883582" cy="5106691"/>
          </a:xfrm>
          <a:custGeom>
            <a:avLst/>
            <a:gdLst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15" fmla="*/ 2626604 w 3883582"/>
              <a:gd name="connsiteY15" fmla="*/ 4503828 h 51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83582" h="5106691">
                <a:moveTo>
                  <a:pt x="2626604" y="4503828"/>
                </a:moveTo>
                <a:cubicBezTo>
                  <a:pt x="2534362" y="4354436"/>
                  <a:pt x="2442120" y="4205044"/>
                  <a:pt x="2325815" y="4178976"/>
                </a:cubicBezTo>
                <a:cubicBezTo>
                  <a:pt x="2209510" y="4152908"/>
                  <a:pt x="2055105" y="4213066"/>
                  <a:pt x="1928773" y="4347418"/>
                </a:cubicBezTo>
                <a:cubicBezTo>
                  <a:pt x="1802441" y="4481770"/>
                  <a:pt x="1812467" y="4926939"/>
                  <a:pt x="1567825" y="4985091"/>
                </a:cubicBezTo>
                <a:cubicBezTo>
                  <a:pt x="1323183" y="5043243"/>
                  <a:pt x="719599" y="5047254"/>
                  <a:pt x="460920" y="4696333"/>
                </a:cubicBezTo>
                <a:cubicBezTo>
                  <a:pt x="202241" y="4345412"/>
                  <a:pt x="49841" y="3597449"/>
                  <a:pt x="15752" y="2879565"/>
                </a:cubicBezTo>
                <a:cubicBezTo>
                  <a:pt x="-18338" y="2161681"/>
                  <a:pt x="-20343" y="868286"/>
                  <a:pt x="256383" y="389028"/>
                </a:cubicBezTo>
                <a:cubicBezTo>
                  <a:pt x="533109" y="-90230"/>
                  <a:pt x="1142710" y="12039"/>
                  <a:pt x="1676110" y="4018"/>
                </a:cubicBezTo>
                <a:cubicBezTo>
                  <a:pt x="2209510" y="-4003"/>
                  <a:pt x="3113883" y="56155"/>
                  <a:pt x="3456783" y="340902"/>
                </a:cubicBezTo>
                <a:cubicBezTo>
                  <a:pt x="3799683" y="625649"/>
                  <a:pt x="3685384" y="1271344"/>
                  <a:pt x="3733510" y="1712502"/>
                </a:cubicBezTo>
                <a:cubicBezTo>
                  <a:pt x="3781636" y="2153660"/>
                  <a:pt x="3727494" y="2574765"/>
                  <a:pt x="3745541" y="2987849"/>
                </a:cubicBezTo>
                <a:cubicBezTo>
                  <a:pt x="3763588" y="3400933"/>
                  <a:pt x="3970131" y="3862144"/>
                  <a:pt x="3841794" y="4191007"/>
                </a:cubicBezTo>
                <a:cubicBezTo>
                  <a:pt x="3713457" y="4519870"/>
                  <a:pt x="3170031" y="4808628"/>
                  <a:pt x="2975520" y="4961028"/>
                </a:cubicBezTo>
                <a:cubicBezTo>
                  <a:pt x="2781009" y="5113428"/>
                  <a:pt x="2730878" y="5109417"/>
                  <a:pt x="2674731" y="5105407"/>
                </a:cubicBezTo>
                <a:cubicBezTo>
                  <a:pt x="2618584" y="5101397"/>
                  <a:pt x="2628610" y="5019181"/>
                  <a:pt x="2638636" y="4936965"/>
                </a:cubicBezTo>
                <a:lnTo>
                  <a:pt x="2626604" y="4503828"/>
                </a:lnTo>
                <a:close/>
              </a:path>
            </a:pathLst>
          </a:custGeom>
          <a:solidFill>
            <a:srgbClr val="FF5353">
              <a:alpha val="41176"/>
            </a:srgbClr>
          </a:solidFill>
          <a:ln w="7620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3594A80-86ED-D13E-BDA3-B118EA6ADB8F}"/>
              </a:ext>
            </a:extLst>
          </p:cNvPr>
          <p:cNvSpPr/>
          <p:nvPr/>
        </p:nvSpPr>
        <p:spPr>
          <a:xfrm>
            <a:off x="1126634" y="6099616"/>
            <a:ext cx="1058092" cy="1084218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525877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89A0AE64-1C84-FCE9-C673-DA5D1AA4B904}"/>
              </a:ext>
            </a:extLst>
          </p:cNvPr>
          <p:cNvSpPr/>
          <p:nvPr/>
        </p:nvSpPr>
        <p:spPr>
          <a:xfrm>
            <a:off x="0" y="11678194"/>
            <a:ext cx="10799763" cy="3622132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17410" y="13803199"/>
            <a:ext cx="6490661" cy="1651015"/>
            <a:chOff x="4278776" y="13501083"/>
            <a:chExt cx="6490661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ire icon: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https://freesvg.org/fire-and-flames-remixes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By Open Clipart, PD</a:t>
              </a: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350912" y="1215507"/>
            <a:ext cx="10243368" cy="9889857"/>
            <a:chOff x="350912" y="1215507"/>
            <a:chExt cx="1024336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609104" y="2897360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50912" y="4804428"/>
              <a:ext cx="3605202" cy="1025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N. splanchnicus major, minor, imus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943112" y="3384697"/>
              <a:ext cx="238624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356261" y="6350884"/>
              <a:ext cx="394861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886429" y="3773287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Sympathisch naar buik organen (t/m ~ middendarm – colon transv.)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0607ED5-8F5E-4121-9090-1E1E3C88C3F9}"/>
              </a:ext>
            </a:extLst>
          </p:cNvPr>
          <p:cNvSpPr/>
          <p:nvPr/>
        </p:nvSpPr>
        <p:spPr>
          <a:xfrm>
            <a:off x="4846320" y="4728868"/>
            <a:ext cx="2141755" cy="4532698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36640" y="21999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47D00C3-3471-48FD-9FBC-609F63B8CAB8}"/>
              </a:ext>
            </a:extLst>
          </p:cNvPr>
          <p:cNvSpPr/>
          <p:nvPr/>
        </p:nvSpPr>
        <p:spPr>
          <a:xfrm>
            <a:off x="6628658" y="4830298"/>
            <a:ext cx="123567" cy="41190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567" h="41190">
                <a:moveTo>
                  <a:pt x="0" y="0"/>
                </a:moveTo>
                <a:lnTo>
                  <a:pt x="123567" y="41190"/>
                </a:ln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8B3CF1D4-E7F7-434F-8F9B-1543DF55CAB0}"/>
              </a:ext>
            </a:extLst>
          </p:cNvPr>
          <p:cNvSpPr txBox="1"/>
          <p:nvPr/>
        </p:nvSpPr>
        <p:spPr>
          <a:xfrm>
            <a:off x="3189300" y="8144915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C204A288-A98E-4FA7-B435-A7BEE8414BE5}"/>
              </a:ext>
            </a:extLst>
          </p:cNvPr>
          <p:cNvCxnSpPr>
            <a:cxnSpLocks/>
          </p:cNvCxnSpPr>
          <p:nvPr/>
        </p:nvCxnSpPr>
        <p:spPr>
          <a:xfrm flipV="1">
            <a:off x="369761" y="3024620"/>
            <a:ext cx="3670" cy="4582302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E4920ED-1333-48A0-DB86-16B6E63EA638}"/>
              </a:ext>
            </a:extLst>
          </p:cNvPr>
          <p:cNvGrpSpPr/>
          <p:nvPr/>
        </p:nvGrpSpPr>
        <p:grpSpPr>
          <a:xfrm>
            <a:off x="4963886" y="11332392"/>
            <a:ext cx="1739682" cy="2611929"/>
            <a:chOff x="297675" y="3821248"/>
            <a:chExt cx="1739682" cy="2611929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58EC5D92-6517-1801-DE34-A4C66E403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7675" y="3821248"/>
              <a:ext cx="1739682" cy="2171428"/>
            </a:xfrm>
            <a:prstGeom prst="rect">
              <a:avLst/>
            </a:prstGeom>
          </p:spPr>
        </p:pic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D25D1CEE-FFF6-962D-4C35-958A38B84239}"/>
                </a:ext>
              </a:extLst>
            </p:cNvPr>
            <p:cNvSpPr txBox="1"/>
            <p:nvPr/>
          </p:nvSpPr>
          <p:spPr>
            <a:xfrm>
              <a:off x="496388" y="5786846"/>
              <a:ext cx="1283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>
                  <a:solidFill>
                    <a:srgbClr val="FF0000"/>
                  </a:solidFill>
                </a:rPr>
                <a:t>SYMP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1522589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5A23A0F-6D90-26FF-AB1F-A7B59590D546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3916132"/>
            <a:ext cx="6490661" cy="1651015"/>
            <a:chOff x="4278776" y="13501083"/>
            <a:chExt cx="6490661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buik organen (t/m ~ middendarm – colon transv)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0607ED5-8F5E-4121-9090-1E1E3C88C3F9}"/>
              </a:ext>
            </a:extLst>
          </p:cNvPr>
          <p:cNvSpPr/>
          <p:nvPr/>
        </p:nvSpPr>
        <p:spPr>
          <a:xfrm>
            <a:off x="4846320" y="4752474"/>
            <a:ext cx="2141755" cy="4596063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36640" y="21999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8B3CF1D4-E7F7-434F-8F9B-1543DF55CAB0}"/>
              </a:ext>
            </a:extLst>
          </p:cNvPr>
          <p:cNvSpPr txBox="1"/>
          <p:nvPr/>
        </p:nvSpPr>
        <p:spPr>
          <a:xfrm>
            <a:off x="3189300" y="8144915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06208266-24B9-4C11-8B24-0A01F50794FB}"/>
              </a:ext>
            </a:extLst>
          </p:cNvPr>
          <p:cNvSpPr/>
          <p:nvPr/>
        </p:nvSpPr>
        <p:spPr>
          <a:xfrm>
            <a:off x="6603627" y="4836847"/>
            <a:ext cx="123567" cy="41190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567" h="41190">
                <a:moveTo>
                  <a:pt x="0" y="0"/>
                </a:moveTo>
                <a:lnTo>
                  <a:pt x="123567" y="41190"/>
                </a:ln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1432E25A-5EDE-4D83-9647-B9DB39D79724}"/>
              </a:ext>
            </a:extLst>
          </p:cNvPr>
          <p:cNvSpPr txBox="1"/>
          <p:nvPr/>
        </p:nvSpPr>
        <p:spPr>
          <a:xfrm>
            <a:off x="1875230" y="600088"/>
            <a:ext cx="489355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sympathische zenuwen</a:t>
            </a:r>
            <a:endParaRPr lang="en-US" sz="3200" b="1">
              <a:solidFill>
                <a:srgbClr val="C00000"/>
              </a:solidFill>
            </a:endParaRPr>
          </a:p>
        </p:txBody>
      </p:sp>
      <p:grpSp>
        <p:nvGrpSpPr>
          <p:cNvPr id="492" name="Labels">
            <a:extLst>
              <a:ext uri="{FF2B5EF4-FFF2-40B4-BE49-F238E27FC236}">
                <a16:creationId xmlns:a16="http://schemas.microsoft.com/office/drawing/2014/main" id="{E614F07A-7D75-4353-800D-9000D1A13F03}"/>
              </a:ext>
            </a:extLst>
          </p:cNvPr>
          <p:cNvGrpSpPr/>
          <p:nvPr/>
        </p:nvGrpSpPr>
        <p:grpSpPr>
          <a:xfrm>
            <a:off x="350912" y="1215507"/>
            <a:ext cx="10243368" cy="9889857"/>
            <a:chOff x="350912" y="1215507"/>
            <a:chExt cx="10243368" cy="9889857"/>
          </a:xfrm>
        </p:grpSpPr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2121A31A-1FDD-441D-93EB-A9551E6CE19D}"/>
                </a:ext>
              </a:extLst>
            </p:cNvPr>
            <p:cNvSpPr txBox="1"/>
            <p:nvPr/>
          </p:nvSpPr>
          <p:spPr>
            <a:xfrm>
              <a:off x="609104" y="2897360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F672D694-0AE7-4109-A462-40BCE4439657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5" name="TextBox 494">
              <a:extLst>
                <a:ext uri="{FF2B5EF4-FFF2-40B4-BE49-F238E27FC236}">
                  <a16:creationId xmlns:a16="http://schemas.microsoft.com/office/drawing/2014/main" id="{597894AC-4A83-4A57-A5BF-6C3E9DAFFDB5}"/>
                </a:ext>
              </a:extLst>
            </p:cNvPr>
            <p:cNvSpPr txBox="1"/>
            <p:nvPr/>
          </p:nvSpPr>
          <p:spPr>
            <a:xfrm>
              <a:off x="350912" y="4804428"/>
              <a:ext cx="3605202" cy="1025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N. splanchnicus major, minor, imus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A7D379E-C637-4C90-A473-395C5A27F58C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>
              <a:extLst>
                <a:ext uri="{FF2B5EF4-FFF2-40B4-BE49-F238E27FC236}">
                  <a16:creationId xmlns:a16="http://schemas.microsoft.com/office/drawing/2014/main" id="{F8552984-6EC7-44C0-89A3-8E0288852195}"/>
                </a:ext>
              </a:extLst>
            </p:cNvPr>
            <p:cNvSpPr txBox="1"/>
            <p:nvPr/>
          </p:nvSpPr>
          <p:spPr>
            <a:xfrm>
              <a:off x="943112" y="3384697"/>
              <a:ext cx="238624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07704AC4-F3DB-4EAD-AEC2-C8871E0D02D2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9" name="TextBox 498">
              <a:extLst>
                <a:ext uri="{FF2B5EF4-FFF2-40B4-BE49-F238E27FC236}">
                  <a16:creationId xmlns:a16="http://schemas.microsoft.com/office/drawing/2014/main" id="{2A63E4D6-0BF8-4AC1-B173-0C84D593943D}"/>
                </a:ext>
              </a:extLst>
            </p:cNvPr>
            <p:cNvSpPr txBox="1"/>
            <p:nvPr/>
          </p:nvSpPr>
          <p:spPr>
            <a:xfrm>
              <a:off x="356261" y="6350884"/>
              <a:ext cx="394861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F646F3FD-31FA-4949-828A-3289EF6C38BF}"/>
                </a:ext>
              </a:extLst>
            </p:cNvPr>
            <p:cNvSpPr txBox="1"/>
            <p:nvPr/>
          </p:nvSpPr>
          <p:spPr>
            <a:xfrm>
              <a:off x="886429" y="3773287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19A4EE23-DED8-436B-993E-5737870EB24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BF0AED49-BDDA-4B61-AEE6-F0B79EF52F25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5651FB45-CC8E-409B-942C-40B7D5630450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DFA2EE4-1983-4001-A2AA-BE19635407C7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EA76D075-34A6-403B-8DD1-BB023E1182C8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EAC8DF9B-E5E7-4B42-9134-F5A30D292AE2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457CAEF-E216-4AC7-8810-178DE07C2B12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cxnSp>
        <p:nvCxnSpPr>
          <p:cNvPr id="531" name="Straight Arrow Connector 530">
            <a:extLst>
              <a:ext uri="{FF2B5EF4-FFF2-40B4-BE49-F238E27FC236}">
                <a16:creationId xmlns:a16="http://schemas.microsoft.com/office/drawing/2014/main" id="{FF1F864B-F040-4AA3-8693-287D2A3286BB}"/>
              </a:ext>
            </a:extLst>
          </p:cNvPr>
          <p:cNvCxnSpPr>
            <a:cxnSpLocks/>
          </p:cNvCxnSpPr>
          <p:nvPr/>
        </p:nvCxnSpPr>
        <p:spPr>
          <a:xfrm flipV="1">
            <a:off x="369761" y="3024620"/>
            <a:ext cx="3670" cy="4582302"/>
          </a:xfrm>
          <a:prstGeom prst="straightConnector1">
            <a:avLst/>
          </a:prstGeom>
          <a:ln w="1270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3234406-4CF3-935E-2A0B-D98268685F50}"/>
              </a:ext>
            </a:extLst>
          </p:cNvPr>
          <p:cNvGrpSpPr/>
          <p:nvPr/>
        </p:nvGrpSpPr>
        <p:grpSpPr>
          <a:xfrm>
            <a:off x="3618411" y="11181964"/>
            <a:ext cx="2116024" cy="2784723"/>
            <a:chOff x="157003" y="3971267"/>
            <a:chExt cx="2116024" cy="278472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18D2D02D-BCA6-3238-2494-F5785C91176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6F0573F-9B78-63E7-8CE7-3B03936129B4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456" name="TextBox 455">
            <a:extLst>
              <a:ext uri="{FF2B5EF4-FFF2-40B4-BE49-F238E27FC236}">
                <a16:creationId xmlns:a16="http://schemas.microsoft.com/office/drawing/2014/main" id="{7F12B11F-E8E8-4723-CF6C-48F28AAFA46E}"/>
              </a:ext>
            </a:extLst>
          </p:cNvPr>
          <p:cNvSpPr txBox="1"/>
          <p:nvPr/>
        </p:nvSpPr>
        <p:spPr>
          <a:xfrm>
            <a:off x="6586372" y="4418033"/>
            <a:ext cx="102303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/>
              <a:t>T6-9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264F05C-8AC0-AE41-A0C2-15A56412FA62}"/>
              </a:ext>
            </a:extLst>
          </p:cNvPr>
          <p:cNvSpPr txBox="1"/>
          <p:nvPr/>
        </p:nvSpPr>
        <p:spPr>
          <a:xfrm>
            <a:off x="5852159" y="11625944"/>
            <a:ext cx="49476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pijn: </a:t>
            </a:r>
          </a:p>
          <a:p>
            <a:r>
              <a:rPr lang="en-US" sz="3600">
                <a:solidFill>
                  <a:srgbClr val="FF0066"/>
                </a:solidFill>
              </a:rPr>
              <a:t>slecht lokaliseerbaar, gepaard gaan met autonome verschijnselen</a:t>
            </a:r>
          </a:p>
        </p:txBody>
      </p:sp>
    </p:spTree>
    <p:extLst>
      <p:ext uri="{BB962C8B-B14F-4D97-AF65-F5344CB8AC3E}">
        <p14:creationId xmlns:p14="http://schemas.microsoft.com/office/powerpoint/2010/main" val="340950658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5A23A0F-6D90-26FF-AB1F-A7B59590D546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95788" y="13850818"/>
            <a:ext cx="6490661" cy="1651015"/>
            <a:chOff x="4278776" y="13501083"/>
            <a:chExt cx="6490661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2752" y="690414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buik organen (t/m ~ middendarm – colon transv)</a:t>
            </a:r>
            <a:endParaRPr lang="en-US" sz="2400" b="1">
              <a:solidFill>
                <a:schemeClr val="bg1"/>
              </a:solidFill>
            </a:endParaRPr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sp>
        <p:nvSpPr>
          <p:cNvPr id="491" name="TextBox 490">
            <a:extLst>
              <a:ext uri="{FF2B5EF4-FFF2-40B4-BE49-F238E27FC236}">
                <a16:creationId xmlns:a16="http://schemas.microsoft.com/office/drawing/2014/main" id="{1432E25A-5EDE-4D83-9647-B9DB39D79724}"/>
              </a:ext>
            </a:extLst>
          </p:cNvPr>
          <p:cNvSpPr txBox="1"/>
          <p:nvPr/>
        </p:nvSpPr>
        <p:spPr>
          <a:xfrm>
            <a:off x="1875230" y="600088"/>
            <a:ext cx="48935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Referred pain</a:t>
            </a:r>
            <a:endParaRPr lang="en-US" sz="3200" b="1">
              <a:solidFill>
                <a:srgbClr val="7030A0"/>
              </a:solidFill>
            </a:endParaRPr>
          </a:p>
        </p:txBody>
      </p:sp>
      <p:grpSp>
        <p:nvGrpSpPr>
          <p:cNvPr id="492" name="Labels">
            <a:extLst>
              <a:ext uri="{FF2B5EF4-FFF2-40B4-BE49-F238E27FC236}">
                <a16:creationId xmlns:a16="http://schemas.microsoft.com/office/drawing/2014/main" id="{E614F07A-7D75-4353-800D-9000D1A13F03}"/>
              </a:ext>
            </a:extLst>
          </p:cNvPr>
          <p:cNvGrpSpPr/>
          <p:nvPr/>
        </p:nvGrpSpPr>
        <p:grpSpPr>
          <a:xfrm>
            <a:off x="624658" y="1215507"/>
            <a:ext cx="9969622" cy="9889857"/>
            <a:chOff x="624658" y="1215507"/>
            <a:chExt cx="9969622" cy="9889857"/>
          </a:xfrm>
        </p:grpSpPr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2121A31A-1FDD-441D-93EB-A9551E6CE19D}"/>
                </a:ext>
              </a:extLst>
            </p:cNvPr>
            <p:cNvSpPr txBox="1"/>
            <p:nvPr/>
          </p:nvSpPr>
          <p:spPr>
            <a:xfrm>
              <a:off x="635230" y="5418492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F672D694-0AE7-4109-A462-40BCE4439657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A7D379E-C637-4C90-A473-395C5A27F58C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07704AC4-F3DB-4EAD-AEC2-C8871E0D02D2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19A4EE23-DED8-436B-993E-5737870EB24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BF0AED49-BDDA-4B61-AEE6-F0B79EF52F25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5651FB45-CC8E-409B-942C-40B7D5630450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DFA2EE4-1983-4001-A2AA-BE19635407C7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EA76D075-34A6-403B-8DD1-BB023E1182C8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EAC8DF9B-E5E7-4B42-9134-F5A30D292AE2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457CAEF-E216-4AC7-8810-178DE07C2B12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3234406-4CF3-935E-2A0B-D98268685F50}"/>
              </a:ext>
            </a:extLst>
          </p:cNvPr>
          <p:cNvGrpSpPr/>
          <p:nvPr/>
        </p:nvGrpSpPr>
        <p:grpSpPr>
          <a:xfrm>
            <a:off x="4362994" y="11168901"/>
            <a:ext cx="2116024" cy="2784723"/>
            <a:chOff x="157003" y="3971267"/>
            <a:chExt cx="2116024" cy="278472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18D2D02D-BCA6-3238-2494-F5785C91176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6F0573F-9B78-63E7-8CE7-3B03936129B4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32C67F5-F099-1626-EE71-2B4B74439C42}"/>
              </a:ext>
            </a:extLst>
          </p:cNvPr>
          <p:cNvSpPr/>
          <p:nvPr/>
        </p:nvSpPr>
        <p:spPr>
          <a:xfrm rot="21100914">
            <a:off x="4082373" y="4574602"/>
            <a:ext cx="2058548" cy="323650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2328340 w 2328340"/>
              <a:gd name="connsiteY0" fmla="*/ 323650 h 323650"/>
              <a:gd name="connsiteX1" fmla="*/ 977336 w 2328340"/>
              <a:gd name="connsiteY1" fmla="*/ 5366 h 323650"/>
              <a:gd name="connsiteX2" fmla="*/ 0 w 2328340"/>
              <a:gd name="connsiteY2" fmla="*/ 97734 h 323650"/>
              <a:gd name="connsiteX0" fmla="*/ 2328340 w 2328340"/>
              <a:gd name="connsiteY0" fmla="*/ 323650 h 323650"/>
              <a:gd name="connsiteX1" fmla="*/ 977336 w 2328340"/>
              <a:gd name="connsiteY1" fmla="*/ 5366 h 323650"/>
              <a:gd name="connsiteX2" fmla="*/ 0 w 2328340"/>
              <a:gd name="connsiteY2" fmla="*/ 97734 h 323650"/>
              <a:gd name="connsiteX0" fmla="*/ 2328340 w 2328340"/>
              <a:gd name="connsiteY0" fmla="*/ 323650 h 323650"/>
              <a:gd name="connsiteX1" fmla="*/ 977336 w 2328340"/>
              <a:gd name="connsiteY1" fmla="*/ 5366 h 323650"/>
              <a:gd name="connsiteX2" fmla="*/ 0 w 2328340"/>
              <a:gd name="connsiteY2" fmla="*/ 97734 h 32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8340" h="323650">
                <a:moveTo>
                  <a:pt x="2328340" y="323650"/>
                </a:moveTo>
                <a:cubicBezTo>
                  <a:pt x="2031179" y="166594"/>
                  <a:pt x="1361216" y="18459"/>
                  <a:pt x="977336" y="5366"/>
                </a:cubicBezTo>
                <a:cubicBezTo>
                  <a:pt x="538990" y="-5632"/>
                  <a:pt x="300872" y="-9889"/>
                  <a:pt x="0" y="97734"/>
                </a:cubicBezTo>
              </a:path>
            </a:pathLst>
          </a:custGeom>
          <a:noFill/>
          <a:ln w="8890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0FA7ED2E-DF3F-5BB2-AA44-FA351EFC9E5B}"/>
              </a:ext>
            </a:extLst>
          </p:cNvPr>
          <p:cNvSpPr/>
          <p:nvPr/>
        </p:nvSpPr>
        <p:spPr>
          <a:xfrm>
            <a:off x="4846320" y="4752474"/>
            <a:ext cx="2141755" cy="4596063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36640" y="21999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D29CF0C7-134C-8DF8-E672-73B0930E4547}"/>
              </a:ext>
            </a:extLst>
          </p:cNvPr>
          <p:cNvSpPr/>
          <p:nvPr/>
        </p:nvSpPr>
        <p:spPr>
          <a:xfrm>
            <a:off x="6603627" y="4836847"/>
            <a:ext cx="123567" cy="41190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567" h="41190">
                <a:moveTo>
                  <a:pt x="0" y="0"/>
                </a:moveTo>
                <a:lnTo>
                  <a:pt x="123567" y="41190"/>
                </a:ln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DF4C2FD8-85AA-2F32-48E3-E6C9ADD8B89A}"/>
              </a:ext>
            </a:extLst>
          </p:cNvPr>
          <p:cNvSpPr txBox="1"/>
          <p:nvPr/>
        </p:nvSpPr>
        <p:spPr>
          <a:xfrm>
            <a:off x="6586372" y="4418033"/>
            <a:ext cx="102303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/>
              <a:t>T6-9</a:t>
            </a:r>
          </a:p>
        </p:txBody>
      </p:sp>
    </p:spTree>
    <p:extLst>
      <p:ext uri="{BB962C8B-B14F-4D97-AF65-F5344CB8AC3E}">
        <p14:creationId xmlns:p14="http://schemas.microsoft.com/office/powerpoint/2010/main" val="349543982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Referred pain bij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cholecystitis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2313" y="14308862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A12E532-9027-48F7-9ADC-AF892761C4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370" y="3922482"/>
            <a:ext cx="5935125" cy="108906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0C33649-8BD8-4DF3-A6F1-9155ACD19B0A}"/>
              </a:ext>
            </a:extLst>
          </p:cNvPr>
          <p:cNvSpPr txBox="1"/>
          <p:nvPr/>
        </p:nvSpPr>
        <p:spPr>
          <a:xfrm>
            <a:off x="1311206" y="14834723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fig.16.13 - Dermatomes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credit: modification of work by Mikael Häggström. Source: book 'Anatomy and Physiology', https://openstax.org/details/books/anatomy-and-physiology.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C7AFF463-560A-863F-FC0E-4971B5B46B3B}"/>
              </a:ext>
            </a:extLst>
          </p:cNvPr>
          <p:cNvSpPr/>
          <p:nvPr/>
        </p:nvSpPr>
        <p:spPr>
          <a:xfrm>
            <a:off x="4079500" y="7013863"/>
            <a:ext cx="1332412" cy="1031966"/>
          </a:xfrm>
          <a:prstGeom prst="ellipse">
            <a:avLst/>
          </a:prstGeom>
          <a:solidFill>
            <a:srgbClr val="FF0066">
              <a:alpha val="50196"/>
            </a:srgb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563130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Algemene principes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endParaRPr lang="en-GB"/>
          </a:p>
          <a:p>
            <a:r>
              <a:rPr lang="en-GB"/>
              <a:t>Somatische pijn vs. Viscerale pijn</a:t>
            </a:r>
            <a:br>
              <a:rPr lang="en-GB"/>
            </a:br>
            <a:endParaRPr lang="en-GB"/>
          </a:p>
          <a:p>
            <a:r>
              <a:rPr lang="en-GB"/>
              <a:t>Viscerale pijn:</a:t>
            </a:r>
          </a:p>
          <a:p>
            <a:pPr marL="539999" lvl="1" indent="0">
              <a:buNone/>
            </a:pPr>
            <a:endParaRPr lang="en-GB"/>
          </a:p>
          <a:p>
            <a:pPr lvl="1"/>
            <a:r>
              <a:rPr lang="en-GB"/>
              <a:t>boven en onder de pijnlijn</a:t>
            </a:r>
            <a:br>
              <a:rPr lang="en-GB"/>
            </a:br>
            <a:endParaRPr lang="en-GB"/>
          </a:p>
          <a:p>
            <a:pPr lvl="1"/>
            <a:r>
              <a:rPr lang="en-GB"/>
              <a:t>meelopend met autonome zenuwen, maar prikkel verloopt in omgekeerde richting</a:t>
            </a:r>
            <a:br>
              <a:rPr lang="en-GB"/>
            </a:br>
            <a:endParaRPr lang="en-GB"/>
          </a:p>
          <a:p>
            <a:pPr lvl="1"/>
            <a:r>
              <a:rPr lang="en-GB"/>
              <a:t>referred pain</a:t>
            </a:r>
            <a:br>
              <a:rPr lang="en-GB"/>
            </a:br>
            <a:endParaRPr lang="en-GB"/>
          </a:p>
          <a:p>
            <a:r>
              <a:rPr lang="en-GB"/>
              <a:t>3 pijn routes</a:t>
            </a:r>
          </a:p>
          <a:p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649276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Segmentale representatie buikorganen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2313" y="14308862"/>
            <a:ext cx="1010981" cy="35371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0C3BC0B-8DD8-40D0-9281-1F5083AAC3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720" y="3771960"/>
            <a:ext cx="8241934" cy="11468135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1C924787-9D61-7D3A-E373-E1C0E8B3D23D}"/>
              </a:ext>
            </a:extLst>
          </p:cNvPr>
          <p:cNvSpPr/>
          <p:nvPr/>
        </p:nvSpPr>
        <p:spPr>
          <a:xfrm>
            <a:off x="3335948" y="5964107"/>
            <a:ext cx="2063932" cy="2050869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39351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Maar óók: Referred pain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processen rond diafragma en galblaas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 pijn in schouder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63AFAD-DDA9-486E-9E48-5A6475FE7F24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fig.16.13 - Dermatomes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credit: modification of work by Mikael Häggström. Source: book 'Anatomy and Physiology', https://openstax.org/details/books/anatomy-and-physiology.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90C8568-B645-44E6-A2EB-90B3C19146FD}"/>
              </a:ext>
            </a:extLst>
          </p:cNvPr>
          <p:cNvSpPr txBox="1"/>
          <p:nvPr/>
        </p:nvSpPr>
        <p:spPr>
          <a:xfrm>
            <a:off x="7556226" y="4663627"/>
            <a:ext cx="164981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b="1"/>
              <a:t>C3-C5</a:t>
            </a:r>
            <a:endParaRPr lang="en-US" sz="4800" b="1"/>
          </a:p>
        </p:txBody>
      </p:sp>
      <p:sp>
        <p:nvSpPr>
          <p:cNvPr id="12" name="diaphragm lower border left">
            <a:extLst>
              <a:ext uri="{FF2B5EF4-FFF2-40B4-BE49-F238E27FC236}">
                <a16:creationId xmlns:a16="http://schemas.microsoft.com/office/drawing/2014/main" id="{8A70402E-F938-454C-8A9F-6FA7497D5435}"/>
              </a:ext>
            </a:extLst>
          </p:cNvPr>
          <p:cNvSpPr/>
          <p:nvPr/>
        </p:nvSpPr>
        <p:spPr>
          <a:xfrm flipH="1">
            <a:off x="7558524" y="12236141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diaphragm lower border right">
            <a:extLst>
              <a:ext uri="{FF2B5EF4-FFF2-40B4-BE49-F238E27FC236}">
                <a16:creationId xmlns:a16="http://schemas.microsoft.com/office/drawing/2014/main" id="{7D12A814-1D6D-4680-8106-CE431BCAA734}"/>
              </a:ext>
            </a:extLst>
          </p:cNvPr>
          <p:cNvSpPr/>
          <p:nvPr/>
        </p:nvSpPr>
        <p:spPr>
          <a:xfrm>
            <a:off x="4614643" y="12208742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Diaphragm top">
            <a:extLst>
              <a:ext uri="{FF2B5EF4-FFF2-40B4-BE49-F238E27FC236}">
                <a16:creationId xmlns:a16="http://schemas.microsoft.com/office/drawing/2014/main" id="{0ABF6407-A472-452D-8E01-422177CF567C}"/>
              </a:ext>
            </a:extLst>
          </p:cNvPr>
          <p:cNvSpPr/>
          <p:nvPr/>
        </p:nvSpPr>
        <p:spPr>
          <a:xfrm>
            <a:off x="4613919" y="10544588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700672B6-097B-414D-83B6-87D3ECE65FA2}"/>
              </a:ext>
            </a:extLst>
          </p:cNvPr>
          <p:cNvSpPr/>
          <p:nvPr/>
        </p:nvSpPr>
        <p:spPr>
          <a:xfrm>
            <a:off x="6954412" y="5346016"/>
            <a:ext cx="533576" cy="6073253"/>
          </a:xfrm>
          <a:custGeom>
            <a:avLst/>
            <a:gdLst>
              <a:gd name="connsiteX0" fmla="*/ 1313 w 533576"/>
              <a:gd name="connsiteY0" fmla="*/ 6073253 h 6073253"/>
              <a:gd name="connsiteX1" fmla="*/ 83200 w 533576"/>
              <a:gd name="connsiteY1" fmla="*/ 3534770 h 6073253"/>
              <a:gd name="connsiteX2" fmla="*/ 533576 w 533576"/>
              <a:gd name="connsiteY2" fmla="*/ 0 h 607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3576" h="6073253">
                <a:moveTo>
                  <a:pt x="1313" y="6073253"/>
                </a:moveTo>
                <a:cubicBezTo>
                  <a:pt x="-2099" y="5310116"/>
                  <a:pt x="-5510" y="4546979"/>
                  <a:pt x="83200" y="3534770"/>
                </a:cubicBezTo>
                <a:cubicBezTo>
                  <a:pt x="171910" y="2522561"/>
                  <a:pt x="352743" y="1261280"/>
                  <a:pt x="533576" y="0"/>
                </a:cubicBezTo>
              </a:path>
            </a:pathLst>
          </a:custGeom>
          <a:noFill/>
          <a:ln w="762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C7D6D133-835D-440B-BD49-E0956847BD1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7426"/>
          <a:stretch/>
        </p:blipFill>
        <p:spPr>
          <a:xfrm>
            <a:off x="-1" y="5346016"/>
            <a:ext cx="5494378" cy="4292256"/>
          </a:xfrm>
          <a:prstGeom prst="rect">
            <a:avLst/>
          </a:prstGeom>
        </p:spPr>
      </p:pic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A6AF23A-4536-451B-9EA8-B6F815C10EDA}"/>
              </a:ext>
            </a:extLst>
          </p:cNvPr>
          <p:cNvSpPr/>
          <p:nvPr/>
        </p:nvSpPr>
        <p:spPr>
          <a:xfrm>
            <a:off x="1655680" y="5073059"/>
            <a:ext cx="5750421" cy="2173901"/>
          </a:xfrm>
          <a:custGeom>
            <a:avLst/>
            <a:gdLst>
              <a:gd name="connsiteX0" fmla="*/ 0 w 4012441"/>
              <a:gd name="connsiteY0" fmla="*/ 1173708 h 1173708"/>
              <a:gd name="connsiteX1" fmla="*/ 2292823 w 4012441"/>
              <a:gd name="connsiteY1" fmla="*/ 259308 h 1173708"/>
              <a:gd name="connsiteX2" fmla="*/ 4012441 w 4012441"/>
              <a:gd name="connsiteY2" fmla="*/ 0 h 1173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2441" h="1173708">
                <a:moveTo>
                  <a:pt x="0" y="1173708"/>
                </a:moveTo>
                <a:cubicBezTo>
                  <a:pt x="812041" y="814317"/>
                  <a:pt x="1624083" y="454926"/>
                  <a:pt x="2292823" y="259308"/>
                </a:cubicBezTo>
                <a:cubicBezTo>
                  <a:pt x="2961563" y="63690"/>
                  <a:pt x="3487002" y="31845"/>
                  <a:pt x="4012441" y="0"/>
                </a:cubicBezTo>
              </a:path>
            </a:pathLst>
          </a:custGeom>
          <a:noFill/>
          <a:ln w="57150">
            <a:solidFill>
              <a:schemeClr val="tx1">
                <a:lumMod val="50000"/>
                <a:lumOff val="50000"/>
              </a:schemeClr>
            </a:solidFill>
            <a:prstDash val="sysDash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385219F-953D-4144-874C-1D25F80225F0}"/>
              </a:ext>
            </a:extLst>
          </p:cNvPr>
          <p:cNvSpPr txBox="1"/>
          <p:nvPr/>
        </p:nvSpPr>
        <p:spPr>
          <a:xfrm>
            <a:off x="7221200" y="8174685"/>
            <a:ext cx="26423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>
                <a:solidFill>
                  <a:srgbClr val="C00000"/>
                </a:solidFill>
              </a:rPr>
              <a:t>N.  phrenicus</a:t>
            </a:r>
            <a:endParaRPr lang="en-US" sz="36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32CE4E-2575-471D-BD2C-2B4C7D8A5716}"/>
              </a:ext>
            </a:extLst>
          </p:cNvPr>
          <p:cNvSpPr txBox="1"/>
          <p:nvPr/>
        </p:nvSpPr>
        <p:spPr>
          <a:xfrm>
            <a:off x="2881839" y="4678276"/>
            <a:ext cx="286251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>
                <a:solidFill>
                  <a:schemeClr val="tx1">
                    <a:lumMod val="65000"/>
                    <a:lumOff val="35000"/>
                  </a:schemeClr>
                </a:solidFill>
              </a:rPr>
              <a:t>Spinale zenuw</a:t>
            </a:r>
            <a:endParaRPr lang="en-US" sz="3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162123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Menstruatiepijn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1655680" y="14900215"/>
            <a:ext cx="81773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appendicitis, pain route and referred pain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A52716A-C5F8-A14F-B430-0EDA8F006D1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55253169"/>
              </p:ext>
            </p:extLst>
          </p:nvPr>
        </p:nvGraphicFramePr>
        <p:xfrm>
          <a:off x="3487784" y="6799791"/>
          <a:ext cx="4763376" cy="413214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8" imgW="12355200" imgH="10717200" progId="">
                  <p:embed/>
                </p:oleObj>
              </mc:Choice>
              <mc:Fallback>
                <p:oleObj r:id="rId8" imgW="12355200" imgH="10717200" progId="">
                  <p:embed/>
                  <p:pic>
                    <p:nvPicPr>
                      <p:cNvPr id="489" name="Object 488">
                        <a:extLst>
                          <a:ext uri="{FF2B5EF4-FFF2-40B4-BE49-F238E27FC236}">
                            <a16:creationId xmlns:a16="http://schemas.microsoft.com/office/drawing/2014/main" id="{0F57EB1F-B404-4F66-ADA5-23D64DA19EB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3487784" y="6799791"/>
                        <a:ext cx="4763376" cy="413214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90014794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Boven de pijnlijn: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meelopend met sympathische zenuwen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11051"/>
            <a:ext cx="6162449" cy="7090552"/>
            <a:chOff x="4228893" y="265628"/>
            <a:chExt cx="4544982" cy="6035779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4930713" y="265628"/>
              <a:ext cx="2456439" cy="386093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  <a:gd name="connsiteX0" fmla="*/ 0 w 2099534"/>
                <a:gd name="connsiteY0" fmla="*/ 744142 h 1133599"/>
                <a:gd name="connsiteX1" fmla="*/ 137950 w 2099534"/>
                <a:gd name="connsiteY1" fmla="*/ 816318 h 1133599"/>
                <a:gd name="connsiteX2" fmla="*/ 357809 w 2099534"/>
                <a:gd name="connsiteY2" fmla="*/ 893229 h 1133599"/>
                <a:gd name="connsiteX3" fmla="*/ 755374 w 2099534"/>
                <a:gd name="connsiteY3" fmla="*/ 873351 h 1133599"/>
                <a:gd name="connsiteX4" fmla="*/ 1113183 w 2099534"/>
                <a:gd name="connsiteY4" fmla="*/ 783899 h 1133599"/>
                <a:gd name="connsiteX5" fmla="*/ 1331844 w 2099534"/>
                <a:gd name="connsiteY5" fmla="*/ 843533 h 1133599"/>
                <a:gd name="connsiteX6" fmla="*/ 1659835 w 2099534"/>
                <a:gd name="connsiteY6" fmla="*/ 1121829 h 1133599"/>
                <a:gd name="connsiteX7" fmla="*/ 1967948 w 2099534"/>
                <a:gd name="connsiteY7" fmla="*/ 1052255 h 1133599"/>
                <a:gd name="connsiteX8" fmla="*/ 2097157 w 2099534"/>
                <a:gd name="connsiteY8" fmla="*/ 783899 h 1133599"/>
                <a:gd name="connsiteX9" fmla="*/ 1868557 w 2099534"/>
                <a:gd name="connsiteY9" fmla="*/ 386333 h 1133599"/>
                <a:gd name="connsiteX10" fmla="*/ 1610140 w 2099534"/>
                <a:gd name="connsiteY10" fmla="*/ 28525 h 1133599"/>
                <a:gd name="connsiteX11" fmla="*/ 1610140 w 2099534"/>
                <a:gd name="connsiteY11" fmla="*/ 48403 h 1133599"/>
                <a:gd name="connsiteX0" fmla="*/ 0 w 2489974"/>
                <a:gd name="connsiteY0" fmla="*/ 0 h 2192011"/>
                <a:gd name="connsiteX1" fmla="*/ 528390 w 2489974"/>
                <a:gd name="connsiteY1" fmla="*/ 1874730 h 2192011"/>
                <a:gd name="connsiteX2" fmla="*/ 748249 w 2489974"/>
                <a:gd name="connsiteY2" fmla="*/ 1951641 h 2192011"/>
                <a:gd name="connsiteX3" fmla="*/ 1145814 w 2489974"/>
                <a:gd name="connsiteY3" fmla="*/ 1931763 h 2192011"/>
                <a:gd name="connsiteX4" fmla="*/ 1503623 w 2489974"/>
                <a:gd name="connsiteY4" fmla="*/ 1842311 h 2192011"/>
                <a:gd name="connsiteX5" fmla="*/ 1722284 w 2489974"/>
                <a:gd name="connsiteY5" fmla="*/ 1901945 h 2192011"/>
                <a:gd name="connsiteX6" fmla="*/ 2050275 w 2489974"/>
                <a:gd name="connsiteY6" fmla="*/ 2180241 h 2192011"/>
                <a:gd name="connsiteX7" fmla="*/ 2358388 w 2489974"/>
                <a:gd name="connsiteY7" fmla="*/ 2110667 h 2192011"/>
                <a:gd name="connsiteX8" fmla="*/ 2487597 w 2489974"/>
                <a:gd name="connsiteY8" fmla="*/ 1842311 h 2192011"/>
                <a:gd name="connsiteX9" fmla="*/ 2258997 w 2489974"/>
                <a:gd name="connsiteY9" fmla="*/ 1444745 h 2192011"/>
                <a:gd name="connsiteX10" fmla="*/ 2000580 w 2489974"/>
                <a:gd name="connsiteY10" fmla="*/ 1086937 h 2192011"/>
                <a:gd name="connsiteX11" fmla="*/ 2000580 w 2489974"/>
                <a:gd name="connsiteY11" fmla="*/ 1106815 h 2192011"/>
                <a:gd name="connsiteX0" fmla="*/ 10547 w 2500521"/>
                <a:gd name="connsiteY0" fmla="*/ 0 h 2192011"/>
                <a:gd name="connsiteX1" fmla="*/ 50888 w 2500521"/>
                <a:gd name="connsiteY1" fmla="*/ 215561 h 2192011"/>
                <a:gd name="connsiteX2" fmla="*/ 538937 w 2500521"/>
                <a:gd name="connsiteY2" fmla="*/ 1874730 h 2192011"/>
                <a:gd name="connsiteX3" fmla="*/ 758796 w 2500521"/>
                <a:gd name="connsiteY3" fmla="*/ 1951641 h 2192011"/>
                <a:gd name="connsiteX4" fmla="*/ 1156361 w 2500521"/>
                <a:gd name="connsiteY4" fmla="*/ 1931763 h 2192011"/>
                <a:gd name="connsiteX5" fmla="*/ 1514170 w 2500521"/>
                <a:gd name="connsiteY5" fmla="*/ 1842311 h 2192011"/>
                <a:gd name="connsiteX6" fmla="*/ 1732831 w 2500521"/>
                <a:gd name="connsiteY6" fmla="*/ 1901945 h 2192011"/>
                <a:gd name="connsiteX7" fmla="*/ 2060822 w 2500521"/>
                <a:gd name="connsiteY7" fmla="*/ 2180241 h 2192011"/>
                <a:gd name="connsiteX8" fmla="*/ 2368935 w 2500521"/>
                <a:gd name="connsiteY8" fmla="*/ 2110667 h 2192011"/>
                <a:gd name="connsiteX9" fmla="*/ 2498144 w 2500521"/>
                <a:gd name="connsiteY9" fmla="*/ 1842311 h 2192011"/>
                <a:gd name="connsiteX10" fmla="*/ 2269544 w 2500521"/>
                <a:gd name="connsiteY10" fmla="*/ 1444745 h 2192011"/>
                <a:gd name="connsiteX11" fmla="*/ 2011127 w 2500521"/>
                <a:gd name="connsiteY11" fmla="*/ 1086937 h 2192011"/>
                <a:gd name="connsiteX12" fmla="*/ 2011127 w 2500521"/>
                <a:gd name="connsiteY12" fmla="*/ 1106815 h 2192011"/>
                <a:gd name="connsiteX0" fmla="*/ 292546 w 2463070"/>
                <a:gd name="connsiteY0" fmla="*/ 0 h 3892147"/>
                <a:gd name="connsiteX1" fmla="*/ 13437 w 2463070"/>
                <a:gd name="connsiteY1" fmla="*/ 1915697 h 3892147"/>
                <a:gd name="connsiteX2" fmla="*/ 501486 w 2463070"/>
                <a:gd name="connsiteY2" fmla="*/ 3574866 h 3892147"/>
                <a:gd name="connsiteX3" fmla="*/ 721345 w 2463070"/>
                <a:gd name="connsiteY3" fmla="*/ 3651777 h 3892147"/>
                <a:gd name="connsiteX4" fmla="*/ 1118910 w 2463070"/>
                <a:gd name="connsiteY4" fmla="*/ 3631899 h 3892147"/>
                <a:gd name="connsiteX5" fmla="*/ 1476719 w 2463070"/>
                <a:gd name="connsiteY5" fmla="*/ 3542447 h 3892147"/>
                <a:gd name="connsiteX6" fmla="*/ 1695380 w 2463070"/>
                <a:gd name="connsiteY6" fmla="*/ 3602081 h 3892147"/>
                <a:gd name="connsiteX7" fmla="*/ 2023371 w 2463070"/>
                <a:gd name="connsiteY7" fmla="*/ 3880377 h 3892147"/>
                <a:gd name="connsiteX8" fmla="*/ 2331484 w 2463070"/>
                <a:gd name="connsiteY8" fmla="*/ 3810803 h 3892147"/>
                <a:gd name="connsiteX9" fmla="*/ 2460693 w 2463070"/>
                <a:gd name="connsiteY9" fmla="*/ 3542447 h 3892147"/>
                <a:gd name="connsiteX10" fmla="*/ 2232093 w 2463070"/>
                <a:gd name="connsiteY10" fmla="*/ 3144881 h 3892147"/>
                <a:gd name="connsiteX11" fmla="*/ 1973676 w 2463070"/>
                <a:gd name="connsiteY11" fmla="*/ 2787073 h 3892147"/>
                <a:gd name="connsiteX12" fmla="*/ 1973676 w 2463070"/>
                <a:gd name="connsiteY12" fmla="*/ 2806951 h 3892147"/>
                <a:gd name="connsiteX0" fmla="*/ 283988 w 2454512"/>
                <a:gd name="connsiteY0" fmla="*/ 21522 h 3913669"/>
                <a:gd name="connsiteX1" fmla="*/ 244466 w 2454512"/>
                <a:gd name="connsiteY1" fmla="*/ 196116 h 3913669"/>
                <a:gd name="connsiteX2" fmla="*/ 4879 w 2454512"/>
                <a:gd name="connsiteY2" fmla="*/ 1937219 h 3913669"/>
                <a:gd name="connsiteX3" fmla="*/ 492928 w 2454512"/>
                <a:gd name="connsiteY3" fmla="*/ 3596388 h 3913669"/>
                <a:gd name="connsiteX4" fmla="*/ 712787 w 2454512"/>
                <a:gd name="connsiteY4" fmla="*/ 3673299 h 3913669"/>
                <a:gd name="connsiteX5" fmla="*/ 1110352 w 2454512"/>
                <a:gd name="connsiteY5" fmla="*/ 3653421 h 3913669"/>
                <a:gd name="connsiteX6" fmla="*/ 1468161 w 2454512"/>
                <a:gd name="connsiteY6" fmla="*/ 3563969 h 3913669"/>
                <a:gd name="connsiteX7" fmla="*/ 1686822 w 2454512"/>
                <a:gd name="connsiteY7" fmla="*/ 3623603 h 3913669"/>
                <a:gd name="connsiteX8" fmla="*/ 2014813 w 2454512"/>
                <a:gd name="connsiteY8" fmla="*/ 3901899 h 3913669"/>
                <a:gd name="connsiteX9" fmla="*/ 2322926 w 2454512"/>
                <a:gd name="connsiteY9" fmla="*/ 3832325 h 3913669"/>
                <a:gd name="connsiteX10" fmla="*/ 2452135 w 2454512"/>
                <a:gd name="connsiteY10" fmla="*/ 3563969 h 3913669"/>
                <a:gd name="connsiteX11" fmla="*/ 2223535 w 2454512"/>
                <a:gd name="connsiteY11" fmla="*/ 3166403 h 3913669"/>
                <a:gd name="connsiteX12" fmla="*/ 1965118 w 2454512"/>
                <a:gd name="connsiteY12" fmla="*/ 2808595 h 3913669"/>
                <a:gd name="connsiteX13" fmla="*/ 1965118 w 2454512"/>
                <a:gd name="connsiteY13" fmla="*/ 2828473 h 3913669"/>
                <a:gd name="connsiteX0" fmla="*/ 2120830 w 2454512"/>
                <a:gd name="connsiteY0" fmla="*/ 56384 h 3887080"/>
                <a:gd name="connsiteX1" fmla="*/ 244466 w 2454512"/>
                <a:gd name="connsiteY1" fmla="*/ 169527 h 3887080"/>
                <a:gd name="connsiteX2" fmla="*/ 4879 w 2454512"/>
                <a:gd name="connsiteY2" fmla="*/ 1910630 h 3887080"/>
                <a:gd name="connsiteX3" fmla="*/ 492928 w 2454512"/>
                <a:gd name="connsiteY3" fmla="*/ 3569799 h 3887080"/>
                <a:gd name="connsiteX4" fmla="*/ 712787 w 2454512"/>
                <a:gd name="connsiteY4" fmla="*/ 3646710 h 3887080"/>
                <a:gd name="connsiteX5" fmla="*/ 1110352 w 2454512"/>
                <a:gd name="connsiteY5" fmla="*/ 3626832 h 3887080"/>
                <a:gd name="connsiteX6" fmla="*/ 1468161 w 2454512"/>
                <a:gd name="connsiteY6" fmla="*/ 3537380 h 3887080"/>
                <a:gd name="connsiteX7" fmla="*/ 1686822 w 2454512"/>
                <a:gd name="connsiteY7" fmla="*/ 3597014 h 3887080"/>
                <a:gd name="connsiteX8" fmla="*/ 2014813 w 2454512"/>
                <a:gd name="connsiteY8" fmla="*/ 3875310 h 3887080"/>
                <a:gd name="connsiteX9" fmla="*/ 2322926 w 2454512"/>
                <a:gd name="connsiteY9" fmla="*/ 3805736 h 3887080"/>
                <a:gd name="connsiteX10" fmla="*/ 2452135 w 2454512"/>
                <a:gd name="connsiteY10" fmla="*/ 3537380 h 3887080"/>
                <a:gd name="connsiteX11" fmla="*/ 2223535 w 2454512"/>
                <a:gd name="connsiteY11" fmla="*/ 3139814 h 3887080"/>
                <a:gd name="connsiteX12" fmla="*/ 1965118 w 2454512"/>
                <a:gd name="connsiteY12" fmla="*/ 2782006 h 3887080"/>
                <a:gd name="connsiteX13" fmla="*/ 1965118 w 2454512"/>
                <a:gd name="connsiteY13" fmla="*/ 2801884 h 3887080"/>
                <a:gd name="connsiteX0" fmla="*/ 2150376 w 2484058"/>
                <a:gd name="connsiteY0" fmla="*/ 59769 h 3890465"/>
                <a:gd name="connsiteX1" fmla="*/ 2128600 w 2484058"/>
                <a:gd name="connsiteY1" fmla="*/ 50011 h 3890465"/>
                <a:gd name="connsiteX2" fmla="*/ 274012 w 2484058"/>
                <a:gd name="connsiteY2" fmla="*/ 172912 h 3890465"/>
                <a:gd name="connsiteX3" fmla="*/ 34425 w 2484058"/>
                <a:gd name="connsiteY3" fmla="*/ 1914015 h 3890465"/>
                <a:gd name="connsiteX4" fmla="*/ 522474 w 2484058"/>
                <a:gd name="connsiteY4" fmla="*/ 3573184 h 3890465"/>
                <a:gd name="connsiteX5" fmla="*/ 742333 w 2484058"/>
                <a:gd name="connsiteY5" fmla="*/ 3650095 h 3890465"/>
                <a:gd name="connsiteX6" fmla="*/ 1139898 w 2484058"/>
                <a:gd name="connsiteY6" fmla="*/ 3630217 h 3890465"/>
                <a:gd name="connsiteX7" fmla="*/ 1497707 w 2484058"/>
                <a:gd name="connsiteY7" fmla="*/ 3540765 h 3890465"/>
                <a:gd name="connsiteX8" fmla="*/ 1716368 w 2484058"/>
                <a:gd name="connsiteY8" fmla="*/ 3600399 h 3890465"/>
                <a:gd name="connsiteX9" fmla="*/ 2044359 w 2484058"/>
                <a:gd name="connsiteY9" fmla="*/ 3878695 h 3890465"/>
                <a:gd name="connsiteX10" fmla="*/ 2352472 w 2484058"/>
                <a:gd name="connsiteY10" fmla="*/ 3809121 h 3890465"/>
                <a:gd name="connsiteX11" fmla="*/ 2481681 w 2484058"/>
                <a:gd name="connsiteY11" fmla="*/ 3540765 h 3890465"/>
                <a:gd name="connsiteX12" fmla="*/ 2253081 w 2484058"/>
                <a:gd name="connsiteY12" fmla="*/ 3143199 h 3890465"/>
                <a:gd name="connsiteX13" fmla="*/ 1994664 w 2484058"/>
                <a:gd name="connsiteY13" fmla="*/ 2785391 h 3890465"/>
                <a:gd name="connsiteX14" fmla="*/ 1994664 w 2484058"/>
                <a:gd name="connsiteY14" fmla="*/ 2805269 h 3890465"/>
                <a:gd name="connsiteX0" fmla="*/ 2150376 w 2484058"/>
                <a:gd name="connsiteY0" fmla="*/ 8 h 3830704"/>
                <a:gd name="connsiteX1" fmla="*/ 1995496 w 2484058"/>
                <a:gd name="connsiteY1" fmla="*/ 297504 h 3830704"/>
                <a:gd name="connsiteX2" fmla="*/ 274012 w 2484058"/>
                <a:gd name="connsiteY2" fmla="*/ 113151 h 3830704"/>
                <a:gd name="connsiteX3" fmla="*/ 34425 w 2484058"/>
                <a:gd name="connsiteY3" fmla="*/ 1854254 h 3830704"/>
                <a:gd name="connsiteX4" fmla="*/ 522474 w 2484058"/>
                <a:gd name="connsiteY4" fmla="*/ 3513423 h 3830704"/>
                <a:gd name="connsiteX5" fmla="*/ 742333 w 2484058"/>
                <a:gd name="connsiteY5" fmla="*/ 3590334 h 3830704"/>
                <a:gd name="connsiteX6" fmla="*/ 1139898 w 2484058"/>
                <a:gd name="connsiteY6" fmla="*/ 3570456 h 3830704"/>
                <a:gd name="connsiteX7" fmla="*/ 1497707 w 2484058"/>
                <a:gd name="connsiteY7" fmla="*/ 3481004 h 3830704"/>
                <a:gd name="connsiteX8" fmla="*/ 1716368 w 2484058"/>
                <a:gd name="connsiteY8" fmla="*/ 3540638 h 3830704"/>
                <a:gd name="connsiteX9" fmla="*/ 2044359 w 2484058"/>
                <a:gd name="connsiteY9" fmla="*/ 3818934 h 3830704"/>
                <a:gd name="connsiteX10" fmla="*/ 2352472 w 2484058"/>
                <a:gd name="connsiteY10" fmla="*/ 3749360 h 3830704"/>
                <a:gd name="connsiteX11" fmla="*/ 2481681 w 2484058"/>
                <a:gd name="connsiteY11" fmla="*/ 3481004 h 3830704"/>
                <a:gd name="connsiteX12" fmla="*/ 2253081 w 2484058"/>
                <a:gd name="connsiteY12" fmla="*/ 3083438 h 3830704"/>
                <a:gd name="connsiteX13" fmla="*/ 1994664 w 2484058"/>
                <a:gd name="connsiteY13" fmla="*/ 2725630 h 3830704"/>
                <a:gd name="connsiteX14" fmla="*/ 1994664 w 2484058"/>
                <a:gd name="connsiteY14" fmla="*/ 2745508 h 3830704"/>
                <a:gd name="connsiteX0" fmla="*/ 2008397 w 2484058"/>
                <a:gd name="connsiteY0" fmla="*/ 1236389 h 3817587"/>
                <a:gd name="connsiteX1" fmla="*/ 1995496 w 2484058"/>
                <a:gd name="connsiteY1" fmla="*/ 284387 h 3817587"/>
                <a:gd name="connsiteX2" fmla="*/ 274012 w 2484058"/>
                <a:gd name="connsiteY2" fmla="*/ 100034 h 3817587"/>
                <a:gd name="connsiteX3" fmla="*/ 34425 w 2484058"/>
                <a:gd name="connsiteY3" fmla="*/ 1841137 h 3817587"/>
                <a:gd name="connsiteX4" fmla="*/ 522474 w 2484058"/>
                <a:gd name="connsiteY4" fmla="*/ 3500306 h 3817587"/>
                <a:gd name="connsiteX5" fmla="*/ 742333 w 2484058"/>
                <a:gd name="connsiteY5" fmla="*/ 3577217 h 3817587"/>
                <a:gd name="connsiteX6" fmla="*/ 1139898 w 2484058"/>
                <a:gd name="connsiteY6" fmla="*/ 3557339 h 3817587"/>
                <a:gd name="connsiteX7" fmla="*/ 1497707 w 2484058"/>
                <a:gd name="connsiteY7" fmla="*/ 3467887 h 3817587"/>
                <a:gd name="connsiteX8" fmla="*/ 1716368 w 2484058"/>
                <a:gd name="connsiteY8" fmla="*/ 3527521 h 3817587"/>
                <a:gd name="connsiteX9" fmla="*/ 2044359 w 2484058"/>
                <a:gd name="connsiteY9" fmla="*/ 3805817 h 3817587"/>
                <a:gd name="connsiteX10" fmla="*/ 2352472 w 2484058"/>
                <a:gd name="connsiteY10" fmla="*/ 3736243 h 3817587"/>
                <a:gd name="connsiteX11" fmla="*/ 2481681 w 2484058"/>
                <a:gd name="connsiteY11" fmla="*/ 3467887 h 3817587"/>
                <a:gd name="connsiteX12" fmla="*/ 2253081 w 2484058"/>
                <a:gd name="connsiteY12" fmla="*/ 3070321 h 3817587"/>
                <a:gd name="connsiteX13" fmla="*/ 1994664 w 2484058"/>
                <a:gd name="connsiteY13" fmla="*/ 2712513 h 3817587"/>
                <a:gd name="connsiteX14" fmla="*/ 1994664 w 2484058"/>
                <a:gd name="connsiteY14" fmla="*/ 2732391 h 3817587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150375 w 2484058"/>
                <a:gd name="connsiteY0" fmla="*/ 1871089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066486 w 2484058"/>
                <a:gd name="connsiteY1" fmla="*/ 1943266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85936 w 2484058"/>
                <a:gd name="connsiteY1" fmla="*/ 2383663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81841 w 2484058"/>
                <a:gd name="connsiteY2" fmla="*/ 1502869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00980 w 2458894"/>
                <a:gd name="connsiteY0" fmla="*/ 2598256 h 3899231"/>
                <a:gd name="connsiteX1" fmla="*/ 2387393 w 2458894"/>
                <a:gd name="connsiteY1" fmla="*/ 2322212 h 3899231"/>
                <a:gd name="connsiteX2" fmla="*/ 2174424 w 2458894"/>
                <a:gd name="connsiteY2" fmla="*/ 1533594 h 3899231"/>
                <a:gd name="connsiteX3" fmla="*/ 2067944 w 2458894"/>
                <a:gd name="connsiteY3" fmla="*/ 38293 h 3899231"/>
                <a:gd name="connsiteX4" fmla="*/ 248848 w 2458894"/>
                <a:gd name="connsiteY4" fmla="*/ 181678 h 3899231"/>
                <a:gd name="connsiteX5" fmla="*/ 9261 w 2458894"/>
                <a:gd name="connsiteY5" fmla="*/ 1922781 h 3899231"/>
                <a:gd name="connsiteX6" fmla="*/ 302090 w 2458894"/>
                <a:gd name="connsiteY6" fmla="*/ 3448806 h 3899231"/>
                <a:gd name="connsiteX7" fmla="*/ 717169 w 2458894"/>
                <a:gd name="connsiteY7" fmla="*/ 3658861 h 3899231"/>
                <a:gd name="connsiteX8" fmla="*/ 1114734 w 2458894"/>
                <a:gd name="connsiteY8" fmla="*/ 3638983 h 3899231"/>
                <a:gd name="connsiteX9" fmla="*/ 1472543 w 2458894"/>
                <a:gd name="connsiteY9" fmla="*/ 3549531 h 3899231"/>
                <a:gd name="connsiteX10" fmla="*/ 1691204 w 2458894"/>
                <a:gd name="connsiteY10" fmla="*/ 3609165 h 3899231"/>
                <a:gd name="connsiteX11" fmla="*/ 2019195 w 2458894"/>
                <a:gd name="connsiteY11" fmla="*/ 3887461 h 3899231"/>
                <a:gd name="connsiteX12" fmla="*/ 2327308 w 2458894"/>
                <a:gd name="connsiteY12" fmla="*/ 3817887 h 3899231"/>
                <a:gd name="connsiteX13" fmla="*/ 2456517 w 2458894"/>
                <a:gd name="connsiteY13" fmla="*/ 3549531 h 3899231"/>
                <a:gd name="connsiteX14" fmla="*/ 2227917 w 2458894"/>
                <a:gd name="connsiteY14" fmla="*/ 3151965 h 3899231"/>
                <a:gd name="connsiteX15" fmla="*/ 1969500 w 2458894"/>
                <a:gd name="connsiteY15" fmla="*/ 2794157 h 3899231"/>
                <a:gd name="connsiteX16" fmla="*/ 2000980 w 2458894"/>
                <a:gd name="connsiteY16" fmla="*/ 2598256 h 3899231"/>
                <a:gd name="connsiteX0" fmla="*/ 1998524 w 2456438"/>
                <a:gd name="connsiteY0" fmla="*/ 2663867 h 3964842"/>
                <a:gd name="connsiteX1" fmla="*/ 2384937 w 2456438"/>
                <a:gd name="connsiteY1" fmla="*/ 2387823 h 3964842"/>
                <a:gd name="connsiteX2" fmla="*/ 2171968 w 2456438"/>
                <a:gd name="connsiteY2" fmla="*/ 1599205 h 3964842"/>
                <a:gd name="connsiteX3" fmla="*/ 2065488 w 2456438"/>
                <a:gd name="connsiteY3" fmla="*/ 103904 h 3964842"/>
                <a:gd name="connsiteX4" fmla="*/ 299634 w 2456438"/>
                <a:gd name="connsiteY4" fmla="*/ 144871 h 3964842"/>
                <a:gd name="connsiteX5" fmla="*/ 6805 w 2456438"/>
                <a:gd name="connsiteY5" fmla="*/ 1988392 h 3964842"/>
                <a:gd name="connsiteX6" fmla="*/ 299634 w 2456438"/>
                <a:gd name="connsiteY6" fmla="*/ 3514417 h 3964842"/>
                <a:gd name="connsiteX7" fmla="*/ 714713 w 2456438"/>
                <a:gd name="connsiteY7" fmla="*/ 3724472 h 3964842"/>
                <a:gd name="connsiteX8" fmla="*/ 1112278 w 2456438"/>
                <a:gd name="connsiteY8" fmla="*/ 3704594 h 3964842"/>
                <a:gd name="connsiteX9" fmla="*/ 1470087 w 2456438"/>
                <a:gd name="connsiteY9" fmla="*/ 3615142 h 3964842"/>
                <a:gd name="connsiteX10" fmla="*/ 1688748 w 2456438"/>
                <a:gd name="connsiteY10" fmla="*/ 3674776 h 3964842"/>
                <a:gd name="connsiteX11" fmla="*/ 2016739 w 2456438"/>
                <a:gd name="connsiteY11" fmla="*/ 3953072 h 3964842"/>
                <a:gd name="connsiteX12" fmla="*/ 2324852 w 2456438"/>
                <a:gd name="connsiteY12" fmla="*/ 3883498 h 3964842"/>
                <a:gd name="connsiteX13" fmla="*/ 2454061 w 2456438"/>
                <a:gd name="connsiteY13" fmla="*/ 3615142 h 3964842"/>
                <a:gd name="connsiteX14" fmla="*/ 2225461 w 2456438"/>
                <a:gd name="connsiteY14" fmla="*/ 3217576 h 3964842"/>
                <a:gd name="connsiteX15" fmla="*/ 1967044 w 2456438"/>
                <a:gd name="connsiteY15" fmla="*/ 2859768 h 3964842"/>
                <a:gd name="connsiteX16" fmla="*/ 1998524 w 2456438"/>
                <a:gd name="connsiteY16" fmla="*/ 2663867 h 3964842"/>
                <a:gd name="connsiteX0" fmla="*/ 1998524 w 2456438"/>
                <a:gd name="connsiteY0" fmla="*/ 2559963 h 3860938"/>
                <a:gd name="connsiteX1" fmla="*/ 2384937 w 2456438"/>
                <a:gd name="connsiteY1" fmla="*/ 2283919 h 3860938"/>
                <a:gd name="connsiteX2" fmla="*/ 2171968 w 2456438"/>
                <a:gd name="connsiteY2" fmla="*/ 1495301 h 3860938"/>
                <a:gd name="connsiteX3" fmla="*/ 2065488 w 2456438"/>
                <a:gd name="connsiteY3" fmla="*/ 0 h 3860938"/>
                <a:gd name="connsiteX4" fmla="*/ 299634 w 2456438"/>
                <a:gd name="connsiteY4" fmla="*/ 40967 h 3860938"/>
                <a:gd name="connsiteX5" fmla="*/ 6805 w 2456438"/>
                <a:gd name="connsiteY5" fmla="*/ 1884488 h 3860938"/>
                <a:gd name="connsiteX6" fmla="*/ 299634 w 2456438"/>
                <a:gd name="connsiteY6" fmla="*/ 3410513 h 3860938"/>
                <a:gd name="connsiteX7" fmla="*/ 714713 w 2456438"/>
                <a:gd name="connsiteY7" fmla="*/ 3620568 h 3860938"/>
                <a:gd name="connsiteX8" fmla="*/ 1112278 w 2456438"/>
                <a:gd name="connsiteY8" fmla="*/ 3600690 h 3860938"/>
                <a:gd name="connsiteX9" fmla="*/ 1470087 w 2456438"/>
                <a:gd name="connsiteY9" fmla="*/ 3511238 h 3860938"/>
                <a:gd name="connsiteX10" fmla="*/ 1688748 w 2456438"/>
                <a:gd name="connsiteY10" fmla="*/ 3570872 h 3860938"/>
                <a:gd name="connsiteX11" fmla="*/ 2016739 w 2456438"/>
                <a:gd name="connsiteY11" fmla="*/ 3849168 h 3860938"/>
                <a:gd name="connsiteX12" fmla="*/ 2324852 w 2456438"/>
                <a:gd name="connsiteY12" fmla="*/ 3779594 h 3860938"/>
                <a:gd name="connsiteX13" fmla="*/ 2454061 w 2456438"/>
                <a:gd name="connsiteY13" fmla="*/ 3511238 h 3860938"/>
                <a:gd name="connsiteX14" fmla="*/ 2225461 w 2456438"/>
                <a:gd name="connsiteY14" fmla="*/ 3113672 h 3860938"/>
                <a:gd name="connsiteX15" fmla="*/ 1967044 w 2456438"/>
                <a:gd name="connsiteY15" fmla="*/ 2755864 h 3860938"/>
                <a:gd name="connsiteX16" fmla="*/ 1998524 w 2456438"/>
                <a:gd name="connsiteY16" fmla="*/ 2559963 h 386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38" h="3860938">
                  <a:moveTo>
                    <a:pt x="1998524" y="2559963"/>
                  </a:moveTo>
                  <a:cubicBezTo>
                    <a:pt x="2010494" y="2414835"/>
                    <a:pt x="2373777" y="2534762"/>
                    <a:pt x="2384937" y="2283919"/>
                  </a:cubicBezTo>
                  <a:cubicBezTo>
                    <a:pt x="2041153" y="1992109"/>
                    <a:pt x="2167531" y="1812796"/>
                    <a:pt x="2171968" y="1495301"/>
                  </a:cubicBezTo>
                  <a:cubicBezTo>
                    <a:pt x="2176405" y="1177806"/>
                    <a:pt x="2058093" y="551349"/>
                    <a:pt x="2065488" y="0"/>
                  </a:cubicBezTo>
                  <a:cubicBezTo>
                    <a:pt x="1752761" y="18857"/>
                    <a:pt x="648663" y="17070"/>
                    <a:pt x="299634" y="40967"/>
                  </a:cubicBezTo>
                  <a:cubicBezTo>
                    <a:pt x="119204" y="495019"/>
                    <a:pt x="-34605" y="1317776"/>
                    <a:pt x="6805" y="1884488"/>
                  </a:cubicBezTo>
                  <a:cubicBezTo>
                    <a:pt x="48215" y="2451200"/>
                    <a:pt x="181649" y="3121166"/>
                    <a:pt x="299634" y="3410513"/>
                  </a:cubicBezTo>
                  <a:cubicBezTo>
                    <a:pt x="417619" y="3699860"/>
                    <a:pt x="579272" y="3588872"/>
                    <a:pt x="714713" y="3620568"/>
                  </a:cubicBezTo>
                  <a:cubicBezTo>
                    <a:pt x="850154" y="3652264"/>
                    <a:pt x="986382" y="3618912"/>
                    <a:pt x="1112278" y="3600690"/>
                  </a:cubicBezTo>
                  <a:cubicBezTo>
                    <a:pt x="1238174" y="3582468"/>
                    <a:pt x="1374009" y="3516208"/>
                    <a:pt x="1470087" y="3511238"/>
                  </a:cubicBezTo>
                  <a:cubicBezTo>
                    <a:pt x="1566165" y="3506268"/>
                    <a:pt x="1597639" y="3514550"/>
                    <a:pt x="1688748" y="3570872"/>
                  </a:cubicBezTo>
                  <a:cubicBezTo>
                    <a:pt x="1779857" y="3627194"/>
                    <a:pt x="1910722" y="3814381"/>
                    <a:pt x="2016739" y="3849168"/>
                  </a:cubicBezTo>
                  <a:cubicBezTo>
                    <a:pt x="2122756" y="3883955"/>
                    <a:pt x="2251965" y="3835916"/>
                    <a:pt x="2324852" y="3779594"/>
                  </a:cubicBezTo>
                  <a:cubicBezTo>
                    <a:pt x="2397739" y="3723272"/>
                    <a:pt x="2470626" y="3622225"/>
                    <a:pt x="2454061" y="3511238"/>
                  </a:cubicBezTo>
                  <a:cubicBezTo>
                    <a:pt x="2437496" y="3400251"/>
                    <a:pt x="2306631" y="3239568"/>
                    <a:pt x="2225461" y="3113672"/>
                  </a:cubicBezTo>
                  <a:cubicBezTo>
                    <a:pt x="2144292" y="2987776"/>
                    <a:pt x="2010114" y="2812186"/>
                    <a:pt x="1967044" y="2755864"/>
                  </a:cubicBezTo>
                  <a:cubicBezTo>
                    <a:pt x="1929221" y="2663579"/>
                    <a:pt x="1946623" y="2652276"/>
                    <a:pt x="1998524" y="2559963"/>
                  </a:cubicBezTo>
                  <a:close/>
                </a:path>
              </a:pathLst>
            </a:custGeom>
            <a:solidFill>
              <a:srgbClr val="FF5353">
                <a:alpha val="40000"/>
              </a:srgbClr>
            </a:solidFill>
            <a:ln w="76200">
              <a:solidFill>
                <a:schemeClr val="bg1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FE2E916F-FF5B-4453-B3AA-424B92CDFE2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943" y="4286553"/>
            <a:ext cx="4816672" cy="7015050"/>
          </a:xfrm>
          <a:prstGeom prst="rect">
            <a:avLst/>
          </a:prstGeom>
        </p:spPr>
      </p:pic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AE73250-1C0C-4787-BF05-D9BD8D78940A}"/>
              </a:ext>
            </a:extLst>
          </p:cNvPr>
          <p:cNvSpPr/>
          <p:nvPr/>
        </p:nvSpPr>
        <p:spPr>
          <a:xfrm>
            <a:off x="561764" y="4664235"/>
            <a:ext cx="3883582" cy="5106691"/>
          </a:xfrm>
          <a:custGeom>
            <a:avLst/>
            <a:gdLst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15" fmla="*/ 2626604 w 3883582"/>
              <a:gd name="connsiteY15" fmla="*/ 4503828 h 51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83582" h="5106691">
                <a:moveTo>
                  <a:pt x="2626604" y="4503828"/>
                </a:moveTo>
                <a:cubicBezTo>
                  <a:pt x="2534362" y="4354436"/>
                  <a:pt x="2442120" y="4205044"/>
                  <a:pt x="2325815" y="4178976"/>
                </a:cubicBezTo>
                <a:cubicBezTo>
                  <a:pt x="2209510" y="4152908"/>
                  <a:pt x="2055105" y="4213066"/>
                  <a:pt x="1928773" y="4347418"/>
                </a:cubicBezTo>
                <a:cubicBezTo>
                  <a:pt x="1802441" y="4481770"/>
                  <a:pt x="1812467" y="4926939"/>
                  <a:pt x="1567825" y="4985091"/>
                </a:cubicBezTo>
                <a:cubicBezTo>
                  <a:pt x="1323183" y="5043243"/>
                  <a:pt x="719599" y="5047254"/>
                  <a:pt x="460920" y="4696333"/>
                </a:cubicBezTo>
                <a:cubicBezTo>
                  <a:pt x="202241" y="4345412"/>
                  <a:pt x="49841" y="3597449"/>
                  <a:pt x="15752" y="2879565"/>
                </a:cubicBezTo>
                <a:cubicBezTo>
                  <a:pt x="-18338" y="2161681"/>
                  <a:pt x="-20343" y="868286"/>
                  <a:pt x="256383" y="389028"/>
                </a:cubicBezTo>
                <a:cubicBezTo>
                  <a:pt x="533109" y="-90230"/>
                  <a:pt x="1142710" y="12039"/>
                  <a:pt x="1676110" y="4018"/>
                </a:cubicBezTo>
                <a:cubicBezTo>
                  <a:pt x="2209510" y="-4003"/>
                  <a:pt x="3113883" y="56155"/>
                  <a:pt x="3456783" y="340902"/>
                </a:cubicBezTo>
                <a:cubicBezTo>
                  <a:pt x="3799683" y="625649"/>
                  <a:pt x="3685384" y="1271344"/>
                  <a:pt x="3733510" y="1712502"/>
                </a:cubicBezTo>
                <a:cubicBezTo>
                  <a:pt x="3781636" y="2153660"/>
                  <a:pt x="3727494" y="2574765"/>
                  <a:pt x="3745541" y="2987849"/>
                </a:cubicBezTo>
                <a:cubicBezTo>
                  <a:pt x="3763588" y="3400933"/>
                  <a:pt x="3970131" y="3862144"/>
                  <a:pt x="3841794" y="4191007"/>
                </a:cubicBezTo>
                <a:cubicBezTo>
                  <a:pt x="3713457" y="4519870"/>
                  <a:pt x="3170031" y="4808628"/>
                  <a:pt x="2975520" y="4961028"/>
                </a:cubicBezTo>
                <a:cubicBezTo>
                  <a:pt x="2781009" y="5113428"/>
                  <a:pt x="2730878" y="5109417"/>
                  <a:pt x="2674731" y="5105407"/>
                </a:cubicBezTo>
                <a:cubicBezTo>
                  <a:pt x="2618584" y="5101397"/>
                  <a:pt x="2628610" y="5019181"/>
                  <a:pt x="2638636" y="4936965"/>
                </a:cubicBezTo>
                <a:lnTo>
                  <a:pt x="2626604" y="4503828"/>
                </a:lnTo>
                <a:close/>
              </a:path>
            </a:pathLst>
          </a:custGeom>
          <a:solidFill>
            <a:srgbClr val="FF5353">
              <a:alpha val="41176"/>
            </a:srgbClr>
          </a:solidFill>
          <a:ln w="7620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3594A80-86ED-D13E-BDA3-B118EA6ADB8F}"/>
              </a:ext>
            </a:extLst>
          </p:cNvPr>
          <p:cNvSpPr/>
          <p:nvPr/>
        </p:nvSpPr>
        <p:spPr>
          <a:xfrm rot="1634899">
            <a:off x="6946450" y="7682571"/>
            <a:ext cx="1797040" cy="911401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174266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pijn routes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Vanaf rompwand en ledematen (somatisch)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Via 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rgbClr val="FF0066"/>
                </a:solidFill>
              </a:rPr>
              <a:t>Vanaf ingewanden (visceraal), </a:t>
            </a:r>
            <a:r>
              <a:rPr lang="en-GB" b="1" i="1">
                <a:solidFill>
                  <a:srgbClr val="FF0066"/>
                </a:solidFill>
              </a:rPr>
              <a:t>boven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rgbClr val="FF0066"/>
                </a:solidFill>
              </a:rPr>
              <a:t>Meelopend met </a:t>
            </a:r>
            <a:r>
              <a:rPr lang="en-GB" b="1">
                <a:solidFill>
                  <a:srgbClr val="FF0066"/>
                </a:solidFill>
              </a:rPr>
              <a:t>sympathische</a:t>
            </a:r>
            <a:r>
              <a:rPr lang="en-GB">
                <a:solidFill>
                  <a:srgbClr val="FF0066"/>
                </a:solidFill>
              </a:rPr>
              <a:t> </a:t>
            </a:r>
            <a:r>
              <a:rPr lang="en-GB"/>
              <a:t>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(visceraal), </a:t>
            </a:r>
            <a:r>
              <a:rPr lang="en-GB" b="1" i="1"/>
              <a:t>onder</a:t>
            </a:r>
            <a:r>
              <a:rPr lang="en-GB" b="1"/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/>
              <a:t>Meelopend met parasympathische zenuwen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192353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EDC0E8EA-7F75-FDE2-E1BB-45017393316C}"/>
              </a:ext>
            </a:extLst>
          </p:cNvPr>
          <p:cNvSpPr/>
          <p:nvPr/>
        </p:nvSpPr>
        <p:spPr>
          <a:xfrm>
            <a:off x="0" y="11678194"/>
            <a:ext cx="10799763" cy="3622132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8BE1E3C-33AB-3A20-F108-94AE2818F447}"/>
              </a:ext>
            </a:extLst>
          </p:cNvPr>
          <p:cNvGrpSpPr/>
          <p:nvPr/>
        </p:nvGrpSpPr>
        <p:grpSpPr>
          <a:xfrm>
            <a:off x="4963886" y="11267078"/>
            <a:ext cx="1739682" cy="2611929"/>
            <a:chOff x="297675" y="3821248"/>
            <a:chExt cx="1739682" cy="2611929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7CA69FBC-F630-98C6-5C96-A2742D9FD21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7675" y="3821248"/>
              <a:ext cx="1739682" cy="2171428"/>
            </a:xfrm>
            <a:prstGeom prst="rect">
              <a:avLst/>
            </a:prstGeom>
          </p:spPr>
        </p:pic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5CDB140B-72E4-7FF7-4448-6054AB5EB94D}"/>
                </a:ext>
              </a:extLst>
            </p:cNvPr>
            <p:cNvSpPr txBox="1"/>
            <p:nvPr/>
          </p:nvSpPr>
          <p:spPr>
            <a:xfrm>
              <a:off x="496388" y="5786846"/>
              <a:ext cx="1283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>
                  <a:solidFill>
                    <a:srgbClr val="FF0000"/>
                  </a:solidFill>
                </a:rPr>
                <a:t>SYMP</a:t>
              </a:r>
            </a:p>
          </p:txBody>
        </p:sp>
      </p:grp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3837755"/>
            <a:ext cx="6019417" cy="1651015"/>
            <a:chOff x="4278776" y="13501083"/>
            <a:chExt cx="6019417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ire icon: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https://freesvg.org/fire-and-flames-remixes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By Open Clipart, PD</a:t>
              </a: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1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43710" y="1215507"/>
            <a:ext cx="10550570" cy="9889857"/>
            <a:chOff x="43710" y="1215507"/>
            <a:chExt cx="10550570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182207" y="8065551"/>
              <a:ext cx="4073418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Lumbale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43710" y="6387338"/>
              <a:ext cx="39486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80439" y="8504250"/>
              <a:ext cx="4496235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 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inf., plexus hypogastr. sup.</a:t>
              </a:r>
              <a:r>
                <a:rPr lang="en-US" sz="2000" b="1">
                  <a:solidFill>
                    <a:srgbClr val="FF0000"/>
                  </a:solidFill>
                </a:rPr>
                <a:t>, n</a:t>
              </a:r>
              <a:r>
                <a:rPr lang="en-GB" sz="2000" b="1">
                  <a:solidFill>
                    <a:srgbClr val="FF0000"/>
                  </a:solidFill>
                </a:rPr>
                <a:t>. hypogastricus, plexus hypogastr. inf.</a:t>
              </a:r>
              <a:r>
                <a:rPr lang="en-US" sz="2000" b="1">
                  <a:solidFill>
                    <a:srgbClr val="FF0000"/>
                  </a:solidFill>
                </a:rPr>
                <a:t> </a:t>
              </a: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80439" y="7534908"/>
              <a:ext cx="4389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L1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L2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FF9797"/>
                    </a:solidFill>
                  </a:rPr>
                  <a:t>L3</a:t>
                </a:r>
                <a:endParaRPr lang="en-US">
                  <a:solidFill>
                    <a:srgbClr val="FF9797"/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 hidden="1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 hidden="1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 hidden="1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 hidden="1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 hidden="1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 hidden="1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 hidden="1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 hidden="1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 hidden="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 hidden="1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 hidden="1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 hidden="1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 hidden="1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 hidden="1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 hidden="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 hidden="1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 hidden="1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 hidden="1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 hidden="1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 hidden="1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 hidden="1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 hidden="1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 hidden="1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 hidden="1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6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 hidden="1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 hidden="1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 hidden="1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 hidden="1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 hidden="1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 hidden="1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 hidden="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 hidden="1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 hidden="1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 hidden="1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 hidden="1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 hidden="1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 hidden="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 hidden="1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 hidden="1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Sympathisch naar einddarm (colon desc./sigmoid/rectum) 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A3DDC4C-99FB-4E30-9638-4F34D3F8F999}"/>
              </a:ext>
            </a:extLst>
          </p:cNvPr>
          <p:cNvSpPr/>
          <p:nvPr/>
        </p:nvSpPr>
        <p:spPr>
          <a:xfrm>
            <a:off x="6329335" y="6778094"/>
            <a:ext cx="763853" cy="916667"/>
          </a:xfrm>
          <a:custGeom>
            <a:avLst/>
            <a:gdLst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197494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977083 w 2838449"/>
              <a:gd name="connsiteY12" fmla="*/ 1213443 h 2462702"/>
              <a:gd name="connsiteX13" fmla="*/ 2838449 w 283844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19834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41099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30466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51748 w 2841928"/>
              <a:gd name="connsiteY5" fmla="*/ 214518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1635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82281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735443 w 2841928"/>
              <a:gd name="connsiteY10" fmla="*/ 830738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73822 w 2841928"/>
              <a:gd name="connsiteY10" fmla="*/ 909947 h 2462702"/>
              <a:gd name="connsiteX11" fmla="*/ 980562 w 2841928"/>
              <a:gd name="connsiteY11" fmla="*/ 1213443 h 2462702"/>
              <a:gd name="connsiteX12" fmla="*/ 2841928 w 2841928"/>
              <a:gd name="connsiteY12" fmla="*/ 2462702 h 2462702"/>
              <a:gd name="connsiteX0" fmla="*/ 190743 w 2841928"/>
              <a:gd name="connsiteY0" fmla="*/ 15735 h 2464767"/>
              <a:gd name="connsiteX1" fmla="*/ 12463 w 2841928"/>
              <a:gd name="connsiteY1" fmla="*/ 3363 h 2464767"/>
              <a:gd name="connsiteX2" fmla="*/ 42087 w 2841928"/>
              <a:gd name="connsiteY2" fmla="*/ 60873 h 2464767"/>
              <a:gd name="connsiteX3" fmla="*/ 258885 w 2841928"/>
              <a:gd name="connsiteY3" fmla="*/ 243164 h 2464767"/>
              <a:gd name="connsiteX4" fmla="*/ 328765 w 2841928"/>
              <a:gd name="connsiteY4" fmla="*/ 155495 h 2464767"/>
              <a:gd name="connsiteX5" fmla="*/ 562380 w 2841928"/>
              <a:gd name="connsiteY5" fmla="*/ 205950 h 2464767"/>
              <a:gd name="connsiteX6" fmla="*/ 573447 w 2841928"/>
              <a:gd name="connsiteY6" fmla="*/ 313914 h 2464767"/>
              <a:gd name="connsiteX7" fmla="*/ 726985 w 2841928"/>
              <a:gd name="connsiteY7" fmla="*/ 401482 h 2464767"/>
              <a:gd name="connsiteX8" fmla="*/ 676530 w 2841928"/>
              <a:gd name="connsiteY8" fmla="*/ 543517 h 2464767"/>
              <a:gd name="connsiteX9" fmla="*/ 750858 w 2841928"/>
              <a:gd name="connsiteY9" fmla="*/ 756737 h 2464767"/>
              <a:gd name="connsiteX10" fmla="*/ 673822 w 2841928"/>
              <a:gd name="connsiteY10" fmla="*/ 912012 h 2464767"/>
              <a:gd name="connsiteX11" fmla="*/ 980562 w 2841928"/>
              <a:gd name="connsiteY11" fmla="*/ 1215508 h 2464767"/>
              <a:gd name="connsiteX12" fmla="*/ 2841928 w 2841928"/>
              <a:gd name="connsiteY12" fmla="*/ 2464767 h 2464767"/>
              <a:gd name="connsiteX0" fmla="*/ 190743 w 2841928"/>
              <a:gd name="connsiteY0" fmla="*/ 9757 h 2469421"/>
              <a:gd name="connsiteX1" fmla="*/ 12463 w 2841928"/>
              <a:gd name="connsiteY1" fmla="*/ 8017 h 2469421"/>
              <a:gd name="connsiteX2" fmla="*/ 42087 w 2841928"/>
              <a:gd name="connsiteY2" fmla="*/ 65527 h 2469421"/>
              <a:gd name="connsiteX3" fmla="*/ 258885 w 2841928"/>
              <a:gd name="connsiteY3" fmla="*/ 247818 h 2469421"/>
              <a:gd name="connsiteX4" fmla="*/ 328765 w 2841928"/>
              <a:gd name="connsiteY4" fmla="*/ 160149 h 2469421"/>
              <a:gd name="connsiteX5" fmla="*/ 562380 w 2841928"/>
              <a:gd name="connsiteY5" fmla="*/ 210604 h 2469421"/>
              <a:gd name="connsiteX6" fmla="*/ 573447 w 2841928"/>
              <a:gd name="connsiteY6" fmla="*/ 318568 h 2469421"/>
              <a:gd name="connsiteX7" fmla="*/ 726985 w 2841928"/>
              <a:gd name="connsiteY7" fmla="*/ 406136 h 2469421"/>
              <a:gd name="connsiteX8" fmla="*/ 676530 w 2841928"/>
              <a:gd name="connsiteY8" fmla="*/ 548171 h 2469421"/>
              <a:gd name="connsiteX9" fmla="*/ 750858 w 2841928"/>
              <a:gd name="connsiteY9" fmla="*/ 761391 h 2469421"/>
              <a:gd name="connsiteX10" fmla="*/ 673822 w 2841928"/>
              <a:gd name="connsiteY10" fmla="*/ 916666 h 2469421"/>
              <a:gd name="connsiteX11" fmla="*/ 980562 w 2841928"/>
              <a:gd name="connsiteY11" fmla="*/ 1220162 h 2469421"/>
              <a:gd name="connsiteX12" fmla="*/ 2841928 w 2841928"/>
              <a:gd name="connsiteY12" fmla="*/ 2469421 h 2469421"/>
              <a:gd name="connsiteX0" fmla="*/ 203736 w 2854921"/>
              <a:gd name="connsiteY0" fmla="*/ 20875 h 2480539"/>
              <a:gd name="connsiteX1" fmla="*/ 9507 w 2854921"/>
              <a:gd name="connsiteY1" fmla="*/ 3186 h 2480539"/>
              <a:gd name="connsiteX2" fmla="*/ 55080 w 2854921"/>
              <a:gd name="connsiteY2" fmla="*/ 76645 h 2480539"/>
              <a:gd name="connsiteX3" fmla="*/ 271878 w 2854921"/>
              <a:gd name="connsiteY3" fmla="*/ 258936 h 2480539"/>
              <a:gd name="connsiteX4" fmla="*/ 341758 w 2854921"/>
              <a:gd name="connsiteY4" fmla="*/ 171267 h 2480539"/>
              <a:gd name="connsiteX5" fmla="*/ 575373 w 2854921"/>
              <a:gd name="connsiteY5" fmla="*/ 221722 h 2480539"/>
              <a:gd name="connsiteX6" fmla="*/ 586440 w 2854921"/>
              <a:gd name="connsiteY6" fmla="*/ 329686 h 2480539"/>
              <a:gd name="connsiteX7" fmla="*/ 739978 w 2854921"/>
              <a:gd name="connsiteY7" fmla="*/ 417254 h 2480539"/>
              <a:gd name="connsiteX8" fmla="*/ 689523 w 2854921"/>
              <a:gd name="connsiteY8" fmla="*/ 559289 h 2480539"/>
              <a:gd name="connsiteX9" fmla="*/ 763851 w 2854921"/>
              <a:gd name="connsiteY9" fmla="*/ 772509 h 2480539"/>
              <a:gd name="connsiteX10" fmla="*/ 686815 w 2854921"/>
              <a:gd name="connsiteY10" fmla="*/ 927784 h 2480539"/>
              <a:gd name="connsiteX11" fmla="*/ 993555 w 2854921"/>
              <a:gd name="connsiteY11" fmla="*/ 1231280 h 2480539"/>
              <a:gd name="connsiteX12" fmla="*/ 2854921 w 2854921"/>
              <a:gd name="connsiteY12" fmla="*/ 2480539 h 2480539"/>
              <a:gd name="connsiteX0" fmla="*/ 203736 w 2854921"/>
              <a:gd name="connsiteY0" fmla="*/ 9758 h 2469422"/>
              <a:gd name="connsiteX1" fmla="*/ 9507 w 2854921"/>
              <a:gd name="connsiteY1" fmla="*/ 8018 h 2469422"/>
              <a:gd name="connsiteX2" fmla="*/ 55080 w 2854921"/>
              <a:gd name="connsiteY2" fmla="*/ 65528 h 2469422"/>
              <a:gd name="connsiteX3" fmla="*/ 271878 w 2854921"/>
              <a:gd name="connsiteY3" fmla="*/ 247819 h 2469422"/>
              <a:gd name="connsiteX4" fmla="*/ 341758 w 2854921"/>
              <a:gd name="connsiteY4" fmla="*/ 160150 h 2469422"/>
              <a:gd name="connsiteX5" fmla="*/ 575373 w 2854921"/>
              <a:gd name="connsiteY5" fmla="*/ 210605 h 2469422"/>
              <a:gd name="connsiteX6" fmla="*/ 586440 w 2854921"/>
              <a:gd name="connsiteY6" fmla="*/ 318569 h 2469422"/>
              <a:gd name="connsiteX7" fmla="*/ 739978 w 2854921"/>
              <a:gd name="connsiteY7" fmla="*/ 406137 h 2469422"/>
              <a:gd name="connsiteX8" fmla="*/ 689523 w 2854921"/>
              <a:gd name="connsiteY8" fmla="*/ 548172 h 2469422"/>
              <a:gd name="connsiteX9" fmla="*/ 763851 w 2854921"/>
              <a:gd name="connsiteY9" fmla="*/ 761392 h 2469422"/>
              <a:gd name="connsiteX10" fmla="*/ 686815 w 2854921"/>
              <a:gd name="connsiteY10" fmla="*/ 916667 h 2469422"/>
              <a:gd name="connsiteX11" fmla="*/ 993555 w 2854921"/>
              <a:gd name="connsiteY11" fmla="*/ 1220163 h 2469422"/>
              <a:gd name="connsiteX12" fmla="*/ 2854921 w 2854921"/>
              <a:gd name="connsiteY12" fmla="*/ 2469422 h 2469422"/>
              <a:gd name="connsiteX0" fmla="*/ 203736 w 993555"/>
              <a:gd name="connsiteY0" fmla="*/ 9758 h 1220163"/>
              <a:gd name="connsiteX1" fmla="*/ 9507 w 993555"/>
              <a:gd name="connsiteY1" fmla="*/ 8018 h 1220163"/>
              <a:gd name="connsiteX2" fmla="*/ 55080 w 993555"/>
              <a:gd name="connsiteY2" fmla="*/ 65528 h 1220163"/>
              <a:gd name="connsiteX3" fmla="*/ 271878 w 993555"/>
              <a:gd name="connsiteY3" fmla="*/ 247819 h 1220163"/>
              <a:gd name="connsiteX4" fmla="*/ 341758 w 993555"/>
              <a:gd name="connsiteY4" fmla="*/ 160150 h 1220163"/>
              <a:gd name="connsiteX5" fmla="*/ 575373 w 993555"/>
              <a:gd name="connsiteY5" fmla="*/ 210605 h 1220163"/>
              <a:gd name="connsiteX6" fmla="*/ 586440 w 993555"/>
              <a:gd name="connsiteY6" fmla="*/ 318569 h 1220163"/>
              <a:gd name="connsiteX7" fmla="*/ 739978 w 993555"/>
              <a:gd name="connsiteY7" fmla="*/ 406137 h 1220163"/>
              <a:gd name="connsiteX8" fmla="*/ 689523 w 993555"/>
              <a:gd name="connsiteY8" fmla="*/ 548172 h 1220163"/>
              <a:gd name="connsiteX9" fmla="*/ 763851 w 993555"/>
              <a:gd name="connsiteY9" fmla="*/ 761392 h 1220163"/>
              <a:gd name="connsiteX10" fmla="*/ 686815 w 993555"/>
              <a:gd name="connsiteY10" fmla="*/ 916667 h 1220163"/>
              <a:gd name="connsiteX11" fmla="*/ 993555 w 993555"/>
              <a:gd name="connsiteY11" fmla="*/ 1220163 h 1220163"/>
              <a:gd name="connsiteX0" fmla="*/ 203736 w 763853"/>
              <a:gd name="connsiteY0" fmla="*/ 9758 h 916667"/>
              <a:gd name="connsiteX1" fmla="*/ 9507 w 763853"/>
              <a:gd name="connsiteY1" fmla="*/ 8018 h 916667"/>
              <a:gd name="connsiteX2" fmla="*/ 55080 w 763853"/>
              <a:gd name="connsiteY2" fmla="*/ 65528 h 916667"/>
              <a:gd name="connsiteX3" fmla="*/ 271878 w 763853"/>
              <a:gd name="connsiteY3" fmla="*/ 247819 h 916667"/>
              <a:gd name="connsiteX4" fmla="*/ 341758 w 763853"/>
              <a:gd name="connsiteY4" fmla="*/ 160150 h 916667"/>
              <a:gd name="connsiteX5" fmla="*/ 575373 w 763853"/>
              <a:gd name="connsiteY5" fmla="*/ 210605 h 916667"/>
              <a:gd name="connsiteX6" fmla="*/ 586440 w 763853"/>
              <a:gd name="connsiteY6" fmla="*/ 318569 h 916667"/>
              <a:gd name="connsiteX7" fmla="*/ 739978 w 763853"/>
              <a:gd name="connsiteY7" fmla="*/ 406137 h 916667"/>
              <a:gd name="connsiteX8" fmla="*/ 689523 w 763853"/>
              <a:gd name="connsiteY8" fmla="*/ 548172 h 916667"/>
              <a:gd name="connsiteX9" fmla="*/ 763851 w 763853"/>
              <a:gd name="connsiteY9" fmla="*/ 761392 h 916667"/>
              <a:gd name="connsiteX10" fmla="*/ 686815 w 763853"/>
              <a:gd name="connsiteY10" fmla="*/ 916667 h 916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3853" h="916667">
                <a:moveTo>
                  <a:pt x="203736" y="9758"/>
                </a:moveTo>
                <a:cubicBezTo>
                  <a:pt x="126098" y="-4620"/>
                  <a:pt x="34283" y="-1277"/>
                  <a:pt x="9507" y="8018"/>
                </a:cubicBezTo>
                <a:cubicBezTo>
                  <a:pt x="-15269" y="17313"/>
                  <a:pt x="11352" y="25561"/>
                  <a:pt x="55080" y="65528"/>
                </a:cubicBezTo>
                <a:cubicBezTo>
                  <a:pt x="98809" y="105495"/>
                  <a:pt x="224098" y="232049"/>
                  <a:pt x="271878" y="247819"/>
                </a:cubicBezTo>
                <a:cubicBezTo>
                  <a:pt x="319658" y="263589"/>
                  <a:pt x="291176" y="166352"/>
                  <a:pt x="341758" y="160150"/>
                </a:cubicBezTo>
                <a:cubicBezTo>
                  <a:pt x="392340" y="153948"/>
                  <a:pt x="534593" y="184202"/>
                  <a:pt x="575373" y="210605"/>
                </a:cubicBezTo>
                <a:cubicBezTo>
                  <a:pt x="616153" y="237008"/>
                  <a:pt x="559006" y="285980"/>
                  <a:pt x="586440" y="318569"/>
                </a:cubicBezTo>
                <a:cubicBezTo>
                  <a:pt x="613874" y="351158"/>
                  <a:pt x="722798" y="367870"/>
                  <a:pt x="739978" y="406137"/>
                </a:cubicBezTo>
                <a:cubicBezTo>
                  <a:pt x="757158" y="444404"/>
                  <a:pt x="685544" y="488963"/>
                  <a:pt x="689523" y="548172"/>
                </a:cubicBezTo>
                <a:cubicBezTo>
                  <a:pt x="693502" y="607381"/>
                  <a:pt x="764302" y="699976"/>
                  <a:pt x="763851" y="761392"/>
                </a:cubicBezTo>
                <a:cubicBezTo>
                  <a:pt x="763400" y="822808"/>
                  <a:pt x="648531" y="840205"/>
                  <a:pt x="686815" y="916667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403F05A-4A0D-422B-AEB7-B99363FF3B88}"/>
              </a:ext>
            </a:extLst>
          </p:cNvPr>
          <p:cNvSpPr/>
          <p:nvPr/>
        </p:nvSpPr>
        <p:spPr>
          <a:xfrm rot="21028841">
            <a:off x="6640033" y="6794205"/>
            <a:ext cx="90377" cy="31897"/>
          </a:xfrm>
          <a:custGeom>
            <a:avLst/>
            <a:gdLst>
              <a:gd name="connsiteX0" fmla="*/ 90377 w 90377"/>
              <a:gd name="connsiteY0" fmla="*/ 31897 h 31897"/>
              <a:gd name="connsiteX1" fmla="*/ 0 w 90377"/>
              <a:gd name="connsiteY1" fmla="*/ 0 h 31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377" h="31897">
                <a:moveTo>
                  <a:pt x="90377" y="31897"/>
                </a:moveTo>
                <a:lnTo>
                  <a:pt x="0" y="0"/>
                </a:ln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93DAC34-D4B4-4B85-9284-AE3BA7A3201F}"/>
              </a:ext>
            </a:extLst>
          </p:cNvPr>
          <p:cNvSpPr/>
          <p:nvPr/>
        </p:nvSpPr>
        <p:spPr>
          <a:xfrm>
            <a:off x="6182829" y="7703288"/>
            <a:ext cx="1006005" cy="2719972"/>
          </a:xfrm>
          <a:custGeom>
            <a:avLst/>
            <a:gdLst>
              <a:gd name="connsiteX0" fmla="*/ 829343 w 1020989"/>
              <a:gd name="connsiteY0" fmla="*/ 0 h 2725188"/>
              <a:gd name="connsiteX1" fmla="*/ 760231 w 1020989"/>
              <a:gd name="connsiteY1" fmla="*/ 154172 h 2725188"/>
              <a:gd name="connsiteX2" fmla="*/ 877190 w 1020989"/>
              <a:gd name="connsiteY2" fmla="*/ 260498 h 2725188"/>
              <a:gd name="connsiteX3" fmla="*/ 1020729 w 1020989"/>
              <a:gd name="connsiteY3" fmla="*/ 467833 h 2725188"/>
              <a:gd name="connsiteX4" fmla="*/ 839976 w 1020989"/>
              <a:gd name="connsiteY4" fmla="*/ 696433 h 2725188"/>
              <a:gd name="connsiteX5" fmla="*/ 871873 w 1020989"/>
              <a:gd name="connsiteY5" fmla="*/ 946298 h 2725188"/>
              <a:gd name="connsiteX6" fmla="*/ 712385 w 1020989"/>
              <a:gd name="connsiteY6" fmla="*/ 1185531 h 2725188"/>
              <a:gd name="connsiteX7" fmla="*/ 409357 w 1020989"/>
              <a:gd name="connsiteY7" fmla="*/ 1387549 h 2725188"/>
              <a:gd name="connsiteX8" fmla="*/ 42534 w 1020989"/>
              <a:gd name="connsiteY8" fmla="*/ 1791586 h 2725188"/>
              <a:gd name="connsiteX9" fmla="*/ 10636 w 1020989"/>
              <a:gd name="connsiteY9" fmla="*/ 2078665 h 2725188"/>
              <a:gd name="connsiteX10" fmla="*/ 69115 w 1020989"/>
              <a:gd name="connsiteY10" fmla="*/ 2509284 h 2725188"/>
              <a:gd name="connsiteX11" fmla="*/ 69115 w 1020989"/>
              <a:gd name="connsiteY11" fmla="*/ 2700670 h 2725188"/>
              <a:gd name="connsiteX12" fmla="*/ 398724 w 1020989"/>
              <a:gd name="connsiteY12" fmla="*/ 2716619 h 2725188"/>
              <a:gd name="connsiteX0" fmla="*/ 829343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803"/>
              <a:gd name="connsiteY0" fmla="*/ 0 h 2725188"/>
              <a:gd name="connsiteX1" fmla="*/ 802761 w 1021803"/>
              <a:gd name="connsiteY1" fmla="*/ 154172 h 2725188"/>
              <a:gd name="connsiteX2" fmla="*/ 898455 w 1021803"/>
              <a:gd name="connsiteY2" fmla="*/ 249866 h 2725188"/>
              <a:gd name="connsiteX3" fmla="*/ 1020729 w 1021803"/>
              <a:gd name="connsiteY3" fmla="*/ 467833 h 2725188"/>
              <a:gd name="connsiteX4" fmla="*/ 824027 w 1021803"/>
              <a:gd name="connsiteY4" fmla="*/ 691117 h 2725188"/>
              <a:gd name="connsiteX5" fmla="*/ 871873 w 1021803"/>
              <a:gd name="connsiteY5" fmla="*/ 946298 h 2725188"/>
              <a:gd name="connsiteX6" fmla="*/ 712385 w 1021803"/>
              <a:gd name="connsiteY6" fmla="*/ 1185531 h 2725188"/>
              <a:gd name="connsiteX7" fmla="*/ 409357 w 1021803"/>
              <a:gd name="connsiteY7" fmla="*/ 1387549 h 2725188"/>
              <a:gd name="connsiteX8" fmla="*/ 42534 w 1021803"/>
              <a:gd name="connsiteY8" fmla="*/ 1791586 h 2725188"/>
              <a:gd name="connsiteX9" fmla="*/ 10636 w 1021803"/>
              <a:gd name="connsiteY9" fmla="*/ 2078665 h 2725188"/>
              <a:gd name="connsiteX10" fmla="*/ 69115 w 1021803"/>
              <a:gd name="connsiteY10" fmla="*/ 2509284 h 2725188"/>
              <a:gd name="connsiteX11" fmla="*/ 69115 w 1021803"/>
              <a:gd name="connsiteY11" fmla="*/ 2700670 h 2725188"/>
              <a:gd name="connsiteX12" fmla="*/ 398724 w 1021803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871873 w 1006005"/>
              <a:gd name="connsiteY5" fmla="*/ 946298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19720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7701 w 1006005"/>
              <a:gd name="connsiteY6" fmla="*/ 1217429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04097"/>
              <a:gd name="connsiteX1" fmla="*/ 802761 w 1006005"/>
              <a:gd name="connsiteY1" fmla="*/ 154172 h 2704097"/>
              <a:gd name="connsiteX2" fmla="*/ 898455 w 1006005"/>
              <a:gd name="connsiteY2" fmla="*/ 249866 h 2704097"/>
              <a:gd name="connsiteX3" fmla="*/ 1004780 w 1006005"/>
              <a:gd name="connsiteY3" fmla="*/ 446568 h 2704097"/>
              <a:gd name="connsiteX4" fmla="*/ 824027 w 1006005"/>
              <a:gd name="connsiteY4" fmla="*/ 691117 h 2704097"/>
              <a:gd name="connsiteX5" fmla="*/ 909087 w 1006005"/>
              <a:gd name="connsiteY5" fmla="*/ 967563 h 2704097"/>
              <a:gd name="connsiteX6" fmla="*/ 717701 w 1006005"/>
              <a:gd name="connsiteY6" fmla="*/ 1217429 h 2704097"/>
              <a:gd name="connsiteX7" fmla="*/ 409357 w 1006005"/>
              <a:gd name="connsiteY7" fmla="*/ 1387549 h 2704097"/>
              <a:gd name="connsiteX8" fmla="*/ 42534 w 1006005"/>
              <a:gd name="connsiteY8" fmla="*/ 1791586 h 2704097"/>
              <a:gd name="connsiteX9" fmla="*/ 10636 w 1006005"/>
              <a:gd name="connsiteY9" fmla="*/ 2078665 h 2704097"/>
              <a:gd name="connsiteX10" fmla="*/ 69115 w 1006005"/>
              <a:gd name="connsiteY10" fmla="*/ 2509284 h 2704097"/>
              <a:gd name="connsiteX11" fmla="*/ 69115 w 1006005"/>
              <a:gd name="connsiteY11" fmla="*/ 2700670 h 2704097"/>
              <a:gd name="connsiteX12" fmla="*/ 563529 w 1006005"/>
              <a:gd name="connsiteY12" fmla="*/ 2488019 h 2704097"/>
              <a:gd name="connsiteX0" fmla="*/ 855924 w 1006005"/>
              <a:gd name="connsiteY0" fmla="*/ 0 h 2710619"/>
              <a:gd name="connsiteX1" fmla="*/ 802761 w 1006005"/>
              <a:gd name="connsiteY1" fmla="*/ 154172 h 2710619"/>
              <a:gd name="connsiteX2" fmla="*/ 898455 w 1006005"/>
              <a:gd name="connsiteY2" fmla="*/ 249866 h 2710619"/>
              <a:gd name="connsiteX3" fmla="*/ 1004780 w 1006005"/>
              <a:gd name="connsiteY3" fmla="*/ 446568 h 2710619"/>
              <a:gd name="connsiteX4" fmla="*/ 824027 w 1006005"/>
              <a:gd name="connsiteY4" fmla="*/ 691117 h 2710619"/>
              <a:gd name="connsiteX5" fmla="*/ 909087 w 1006005"/>
              <a:gd name="connsiteY5" fmla="*/ 967563 h 2710619"/>
              <a:gd name="connsiteX6" fmla="*/ 717701 w 1006005"/>
              <a:gd name="connsiteY6" fmla="*/ 1217429 h 2710619"/>
              <a:gd name="connsiteX7" fmla="*/ 409357 w 1006005"/>
              <a:gd name="connsiteY7" fmla="*/ 1387549 h 2710619"/>
              <a:gd name="connsiteX8" fmla="*/ 42534 w 1006005"/>
              <a:gd name="connsiteY8" fmla="*/ 1791586 h 2710619"/>
              <a:gd name="connsiteX9" fmla="*/ 10636 w 1006005"/>
              <a:gd name="connsiteY9" fmla="*/ 2078665 h 2710619"/>
              <a:gd name="connsiteX10" fmla="*/ 69115 w 1006005"/>
              <a:gd name="connsiteY10" fmla="*/ 2509284 h 2710619"/>
              <a:gd name="connsiteX11" fmla="*/ 69115 w 1006005"/>
              <a:gd name="connsiteY11" fmla="*/ 2700670 h 2710619"/>
              <a:gd name="connsiteX12" fmla="*/ 563529 w 1006005"/>
              <a:gd name="connsiteY12" fmla="*/ 2488019 h 2710619"/>
              <a:gd name="connsiteX0" fmla="*/ 855924 w 1006005"/>
              <a:gd name="connsiteY0" fmla="*/ 0 h 2718385"/>
              <a:gd name="connsiteX1" fmla="*/ 802761 w 1006005"/>
              <a:gd name="connsiteY1" fmla="*/ 154172 h 2718385"/>
              <a:gd name="connsiteX2" fmla="*/ 898455 w 1006005"/>
              <a:gd name="connsiteY2" fmla="*/ 249866 h 2718385"/>
              <a:gd name="connsiteX3" fmla="*/ 1004780 w 1006005"/>
              <a:gd name="connsiteY3" fmla="*/ 446568 h 2718385"/>
              <a:gd name="connsiteX4" fmla="*/ 824027 w 1006005"/>
              <a:gd name="connsiteY4" fmla="*/ 691117 h 2718385"/>
              <a:gd name="connsiteX5" fmla="*/ 909087 w 1006005"/>
              <a:gd name="connsiteY5" fmla="*/ 967563 h 2718385"/>
              <a:gd name="connsiteX6" fmla="*/ 717701 w 1006005"/>
              <a:gd name="connsiteY6" fmla="*/ 1217429 h 2718385"/>
              <a:gd name="connsiteX7" fmla="*/ 409357 w 1006005"/>
              <a:gd name="connsiteY7" fmla="*/ 1387549 h 2718385"/>
              <a:gd name="connsiteX8" fmla="*/ 42534 w 1006005"/>
              <a:gd name="connsiteY8" fmla="*/ 1791586 h 2718385"/>
              <a:gd name="connsiteX9" fmla="*/ 10636 w 1006005"/>
              <a:gd name="connsiteY9" fmla="*/ 2078665 h 2718385"/>
              <a:gd name="connsiteX10" fmla="*/ 69115 w 1006005"/>
              <a:gd name="connsiteY10" fmla="*/ 2509284 h 2718385"/>
              <a:gd name="connsiteX11" fmla="*/ 69115 w 1006005"/>
              <a:gd name="connsiteY11" fmla="*/ 2700670 h 2718385"/>
              <a:gd name="connsiteX12" fmla="*/ 462520 w 1006005"/>
              <a:gd name="connsiteY12" fmla="*/ 2541182 h 2718385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62520 w 1006005"/>
              <a:gd name="connsiteY13" fmla="*/ 2541182 h 2719972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83785 w 1006005"/>
              <a:gd name="connsiteY13" fmla="*/ 2397643 h 2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06005" h="2719972">
                <a:moveTo>
                  <a:pt x="855924" y="0"/>
                </a:moveTo>
                <a:cubicBezTo>
                  <a:pt x="833330" y="55378"/>
                  <a:pt x="795673" y="112528"/>
                  <a:pt x="802761" y="154172"/>
                </a:cubicBezTo>
                <a:cubicBezTo>
                  <a:pt x="809849" y="195816"/>
                  <a:pt x="864785" y="201133"/>
                  <a:pt x="898455" y="249866"/>
                </a:cubicBezTo>
                <a:cubicBezTo>
                  <a:pt x="932125" y="298599"/>
                  <a:pt x="1017185" y="373026"/>
                  <a:pt x="1004780" y="446568"/>
                </a:cubicBezTo>
                <a:cubicBezTo>
                  <a:pt x="992375" y="520110"/>
                  <a:pt x="839976" y="604285"/>
                  <a:pt x="824027" y="691117"/>
                </a:cubicBezTo>
                <a:cubicBezTo>
                  <a:pt x="808078" y="777950"/>
                  <a:pt x="926808" y="879844"/>
                  <a:pt x="909087" y="967563"/>
                </a:cubicBezTo>
                <a:cubicBezTo>
                  <a:pt x="891366" y="1055282"/>
                  <a:pt x="800989" y="1147431"/>
                  <a:pt x="717701" y="1217429"/>
                </a:cubicBezTo>
                <a:cubicBezTo>
                  <a:pt x="634413" y="1287427"/>
                  <a:pt x="521885" y="1291856"/>
                  <a:pt x="409357" y="1387549"/>
                </a:cubicBezTo>
                <a:cubicBezTo>
                  <a:pt x="296829" y="1483242"/>
                  <a:pt x="108987" y="1676400"/>
                  <a:pt x="42534" y="1791586"/>
                </a:cubicBezTo>
                <a:cubicBezTo>
                  <a:pt x="-23920" y="1906772"/>
                  <a:pt x="6206" y="1959049"/>
                  <a:pt x="10636" y="2078665"/>
                </a:cubicBezTo>
                <a:cubicBezTo>
                  <a:pt x="15066" y="2198281"/>
                  <a:pt x="59369" y="2405617"/>
                  <a:pt x="69115" y="2509284"/>
                </a:cubicBezTo>
                <a:cubicBezTo>
                  <a:pt x="78861" y="2612951"/>
                  <a:pt x="31901" y="2669658"/>
                  <a:pt x="69115" y="2700670"/>
                </a:cubicBezTo>
                <a:cubicBezTo>
                  <a:pt x="106329" y="2731682"/>
                  <a:pt x="226832" y="2721936"/>
                  <a:pt x="292399" y="2695355"/>
                </a:cubicBezTo>
                <a:cubicBezTo>
                  <a:pt x="357966" y="2668774"/>
                  <a:pt x="455432" y="2423339"/>
                  <a:pt x="483785" y="23976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3B05E41B-7985-4BBD-8B0D-0411CDE3C886}"/>
              </a:ext>
            </a:extLst>
          </p:cNvPr>
          <p:cNvSpPr txBox="1"/>
          <p:nvPr/>
        </p:nvSpPr>
        <p:spPr>
          <a:xfrm>
            <a:off x="826222" y="7161637"/>
            <a:ext cx="2537620" cy="3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000" b="1">
                <a:solidFill>
                  <a:srgbClr val="FF3399"/>
                </a:solidFill>
              </a:rPr>
              <a:t>Rami communicans</a:t>
            </a:r>
            <a:endParaRPr lang="en-US" sz="2000" b="1">
              <a:solidFill>
                <a:srgbClr val="FF3399"/>
              </a:solidFill>
            </a:endParaRPr>
          </a:p>
        </p:txBody>
      </p:sp>
      <p:sp>
        <p:nvSpPr>
          <p:cNvPr id="489" name="TextBox 488" hidden="1">
            <a:extLst>
              <a:ext uri="{FF2B5EF4-FFF2-40B4-BE49-F238E27FC236}">
                <a16:creationId xmlns:a16="http://schemas.microsoft.com/office/drawing/2014/main" id="{A3BCBC4C-85F2-4E96-BDB5-5235FAD83955}"/>
              </a:ext>
            </a:extLst>
          </p:cNvPr>
          <p:cNvSpPr txBox="1"/>
          <p:nvPr/>
        </p:nvSpPr>
        <p:spPr>
          <a:xfrm>
            <a:off x="10063489" y="6165649"/>
            <a:ext cx="5309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rgbClr val="FF9797"/>
                </a:solidFill>
              </a:rPr>
              <a:t>T12</a:t>
            </a:r>
            <a:endParaRPr lang="en-US">
              <a:solidFill>
                <a:srgbClr val="FF9797"/>
              </a:solidFill>
            </a:endParaRPr>
          </a:p>
        </p:txBody>
      </p:sp>
      <p:graphicFrame>
        <p:nvGraphicFramePr>
          <p:cNvPr id="455" name="Object 454">
            <a:extLst>
              <a:ext uri="{FF2B5EF4-FFF2-40B4-BE49-F238E27FC236}">
                <a16:creationId xmlns:a16="http://schemas.microsoft.com/office/drawing/2014/main" id="{6106A5F9-716E-4968-9B8D-36804D48946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7361505"/>
              </p:ext>
            </p:extLst>
          </p:nvPr>
        </p:nvGraphicFramePr>
        <p:xfrm>
          <a:off x="8367750" y="9650928"/>
          <a:ext cx="1761247" cy="15278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17" imgW="12355200" imgH="10717200" progId="">
                  <p:embed/>
                </p:oleObj>
              </mc:Choice>
              <mc:Fallback>
                <p:oleObj r:id="rId17" imgW="12355200" imgH="10717200" progId="">
                  <p:embed/>
                  <p:pic>
                    <p:nvPicPr>
                      <p:cNvPr id="455" name="Object 454">
                        <a:extLst>
                          <a:ext uri="{FF2B5EF4-FFF2-40B4-BE49-F238E27FC236}">
                            <a16:creationId xmlns:a16="http://schemas.microsoft.com/office/drawing/2014/main" id="{6106A5F9-716E-4968-9B8D-36804D48946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8367750" y="9650928"/>
                        <a:ext cx="1761247" cy="15278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479" name="Straight Arrow Connector 478">
            <a:extLst>
              <a:ext uri="{FF2B5EF4-FFF2-40B4-BE49-F238E27FC236}">
                <a16:creationId xmlns:a16="http://schemas.microsoft.com/office/drawing/2014/main" id="{B1291CDC-F337-4CB2-B6E8-9455A25408C5}"/>
              </a:ext>
            </a:extLst>
          </p:cNvPr>
          <p:cNvCxnSpPr>
            <a:cxnSpLocks/>
          </p:cNvCxnSpPr>
          <p:nvPr/>
        </p:nvCxnSpPr>
        <p:spPr>
          <a:xfrm flipV="1">
            <a:off x="172030" y="6476175"/>
            <a:ext cx="45986" cy="3710184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724321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>
            <a:alpha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>
            <a:extLst>
              <a:ext uri="{FF2B5EF4-FFF2-40B4-BE49-F238E27FC236}">
                <a16:creationId xmlns:a16="http://schemas.microsoft.com/office/drawing/2014/main" id="{A75BC624-3C8B-040D-E624-084510A45436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1343238"/>
            <a:chOff x="4278776" y="13501083"/>
            <a:chExt cx="6019417" cy="13432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6155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99037" y="14682100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L1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L2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FF9797"/>
                    </a:solidFill>
                  </a:rPr>
                  <a:t>L3</a:t>
                </a:r>
                <a:endParaRPr lang="en-US">
                  <a:solidFill>
                    <a:srgbClr val="FF9797"/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 hidden="1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 hidden="1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 hidden="1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 hidden="1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 hidden="1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 hidden="1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 hidden="1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 hidden="1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 hidden="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 hidden="1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 hidden="1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 hidden="1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 hidden="1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 hidden="1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 hidden="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 hidden="1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 hidden="1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 hidden="1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 hidden="1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 hidden="1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 hidden="1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 hidden="1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 hidden="1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 hidden="1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 hidden="1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 hidden="1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 hidden="1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 hidden="1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 hidden="1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 hidden="1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 hidden="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 hidden="1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 hidden="1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 hidden="1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 hidden="1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 hidden="1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 hidden="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 hidden="1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 hidden="1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colon desc. tot ½ sigmoid en peritoneum-bedekte delen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A3DDC4C-99FB-4E30-9638-4F34D3F8F999}"/>
              </a:ext>
            </a:extLst>
          </p:cNvPr>
          <p:cNvSpPr/>
          <p:nvPr/>
        </p:nvSpPr>
        <p:spPr>
          <a:xfrm>
            <a:off x="6329335" y="6778094"/>
            <a:ext cx="763853" cy="916667"/>
          </a:xfrm>
          <a:custGeom>
            <a:avLst/>
            <a:gdLst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197494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977083 w 2838449"/>
              <a:gd name="connsiteY12" fmla="*/ 1213443 h 2462702"/>
              <a:gd name="connsiteX13" fmla="*/ 2838449 w 283844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19834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41099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30466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51748 w 2841928"/>
              <a:gd name="connsiteY5" fmla="*/ 214518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1635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82281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735443 w 2841928"/>
              <a:gd name="connsiteY10" fmla="*/ 830738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73822 w 2841928"/>
              <a:gd name="connsiteY10" fmla="*/ 909947 h 2462702"/>
              <a:gd name="connsiteX11" fmla="*/ 980562 w 2841928"/>
              <a:gd name="connsiteY11" fmla="*/ 1213443 h 2462702"/>
              <a:gd name="connsiteX12" fmla="*/ 2841928 w 2841928"/>
              <a:gd name="connsiteY12" fmla="*/ 2462702 h 2462702"/>
              <a:gd name="connsiteX0" fmla="*/ 190743 w 2841928"/>
              <a:gd name="connsiteY0" fmla="*/ 15735 h 2464767"/>
              <a:gd name="connsiteX1" fmla="*/ 12463 w 2841928"/>
              <a:gd name="connsiteY1" fmla="*/ 3363 h 2464767"/>
              <a:gd name="connsiteX2" fmla="*/ 42087 w 2841928"/>
              <a:gd name="connsiteY2" fmla="*/ 60873 h 2464767"/>
              <a:gd name="connsiteX3" fmla="*/ 258885 w 2841928"/>
              <a:gd name="connsiteY3" fmla="*/ 243164 h 2464767"/>
              <a:gd name="connsiteX4" fmla="*/ 328765 w 2841928"/>
              <a:gd name="connsiteY4" fmla="*/ 155495 h 2464767"/>
              <a:gd name="connsiteX5" fmla="*/ 562380 w 2841928"/>
              <a:gd name="connsiteY5" fmla="*/ 205950 h 2464767"/>
              <a:gd name="connsiteX6" fmla="*/ 573447 w 2841928"/>
              <a:gd name="connsiteY6" fmla="*/ 313914 h 2464767"/>
              <a:gd name="connsiteX7" fmla="*/ 726985 w 2841928"/>
              <a:gd name="connsiteY7" fmla="*/ 401482 h 2464767"/>
              <a:gd name="connsiteX8" fmla="*/ 676530 w 2841928"/>
              <a:gd name="connsiteY8" fmla="*/ 543517 h 2464767"/>
              <a:gd name="connsiteX9" fmla="*/ 750858 w 2841928"/>
              <a:gd name="connsiteY9" fmla="*/ 756737 h 2464767"/>
              <a:gd name="connsiteX10" fmla="*/ 673822 w 2841928"/>
              <a:gd name="connsiteY10" fmla="*/ 912012 h 2464767"/>
              <a:gd name="connsiteX11" fmla="*/ 980562 w 2841928"/>
              <a:gd name="connsiteY11" fmla="*/ 1215508 h 2464767"/>
              <a:gd name="connsiteX12" fmla="*/ 2841928 w 2841928"/>
              <a:gd name="connsiteY12" fmla="*/ 2464767 h 2464767"/>
              <a:gd name="connsiteX0" fmla="*/ 190743 w 2841928"/>
              <a:gd name="connsiteY0" fmla="*/ 9757 h 2469421"/>
              <a:gd name="connsiteX1" fmla="*/ 12463 w 2841928"/>
              <a:gd name="connsiteY1" fmla="*/ 8017 h 2469421"/>
              <a:gd name="connsiteX2" fmla="*/ 42087 w 2841928"/>
              <a:gd name="connsiteY2" fmla="*/ 65527 h 2469421"/>
              <a:gd name="connsiteX3" fmla="*/ 258885 w 2841928"/>
              <a:gd name="connsiteY3" fmla="*/ 247818 h 2469421"/>
              <a:gd name="connsiteX4" fmla="*/ 328765 w 2841928"/>
              <a:gd name="connsiteY4" fmla="*/ 160149 h 2469421"/>
              <a:gd name="connsiteX5" fmla="*/ 562380 w 2841928"/>
              <a:gd name="connsiteY5" fmla="*/ 210604 h 2469421"/>
              <a:gd name="connsiteX6" fmla="*/ 573447 w 2841928"/>
              <a:gd name="connsiteY6" fmla="*/ 318568 h 2469421"/>
              <a:gd name="connsiteX7" fmla="*/ 726985 w 2841928"/>
              <a:gd name="connsiteY7" fmla="*/ 406136 h 2469421"/>
              <a:gd name="connsiteX8" fmla="*/ 676530 w 2841928"/>
              <a:gd name="connsiteY8" fmla="*/ 548171 h 2469421"/>
              <a:gd name="connsiteX9" fmla="*/ 750858 w 2841928"/>
              <a:gd name="connsiteY9" fmla="*/ 761391 h 2469421"/>
              <a:gd name="connsiteX10" fmla="*/ 673822 w 2841928"/>
              <a:gd name="connsiteY10" fmla="*/ 916666 h 2469421"/>
              <a:gd name="connsiteX11" fmla="*/ 980562 w 2841928"/>
              <a:gd name="connsiteY11" fmla="*/ 1220162 h 2469421"/>
              <a:gd name="connsiteX12" fmla="*/ 2841928 w 2841928"/>
              <a:gd name="connsiteY12" fmla="*/ 2469421 h 2469421"/>
              <a:gd name="connsiteX0" fmla="*/ 203736 w 2854921"/>
              <a:gd name="connsiteY0" fmla="*/ 20875 h 2480539"/>
              <a:gd name="connsiteX1" fmla="*/ 9507 w 2854921"/>
              <a:gd name="connsiteY1" fmla="*/ 3186 h 2480539"/>
              <a:gd name="connsiteX2" fmla="*/ 55080 w 2854921"/>
              <a:gd name="connsiteY2" fmla="*/ 76645 h 2480539"/>
              <a:gd name="connsiteX3" fmla="*/ 271878 w 2854921"/>
              <a:gd name="connsiteY3" fmla="*/ 258936 h 2480539"/>
              <a:gd name="connsiteX4" fmla="*/ 341758 w 2854921"/>
              <a:gd name="connsiteY4" fmla="*/ 171267 h 2480539"/>
              <a:gd name="connsiteX5" fmla="*/ 575373 w 2854921"/>
              <a:gd name="connsiteY5" fmla="*/ 221722 h 2480539"/>
              <a:gd name="connsiteX6" fmla="*/ 586440 w 2854921"/>
              <a:gd name="connsiteY6" fmla="*/ 329686 h 2480539"/>
              <a:gd name="connsiteX7" fmla="*/ 739978 w 2854921"/>
              <a:gd name="connsiteY7" fmla="*/ 417254 h 2480539"/>
              <a:gd name="connsiteX8" fmla="*/ 689523 w 2854921"/>
              <a:gd name="connsiteY8" fmla="*/ 559289 h 2480539"/>
              <a:gd name="connsiteX9" fmla="*/ 763851 w 2854921"/>
              <a:gd name="connsiteY9" fmla="*/ 772509 h 2480539"/>
              <a:gd name="connsiteX10" fmla="*/ 686815 w 2854921"/>
              <a:gd name="connsiteY10" fmla="*/ 927784 h 2480539"/>
              <a:gd name="connsiteX11" fmla="*/ 993555 w 2854921"/>
              <a:gd name="connsiteY11" fmla="*/ 1231280 h 2480539"/>
              <a:gd name="connsiteX12" fmla="*/ 2854921 w 2854921"/>
              <a:gd name="connsiteY12" fmla="*/ 2480539 h 2480539"/>
              <a:gd name="connsiteX0" fmla="*/ 203736 w 2854921"/>
              <a:gd name="connsiteY0" fmla="*/ 9758 h 2469422"/>
              <a:gd name="connsiteX1" fmla="*/ 9507 w 2854921"/>
              <a:gd name="connsiteY1" fmla="*/ 8018 h 2469422"/>
              <a:gd name="connsiteX2" fmla="*/ 55080 w 2854921"/>
              <a:gd name="connsiteY2" fmla="*/ 65528 h 2469422"/>
              <a:gd name="connsiteX3" fmla="*/ 271878 w 2854921"/>
              <a:gd name="connsiteY3" fmla="*/ 247819 h 2469422"/>
              <a:gd name="connsiteX4" fmla="*/ 341758 w 2854921"/>
              <a:gd name="connsiteY4" fmla="*/ 160150 h 2469422"/>
              <a:gd name="connsiteX5" fmla="*/ 575373 w 2854921"/>
              <a:gd name="connsiteY5" fmla="*/ 210605 h 2469422"/>
              <a:gd name="connsiteX6" fmla="*/ 586440 w 2854921"/>
              <a:gd name="connsiteY6" fmla="*/ 318569 h 2469422"/>
              <a:gd name="connsiteX7" fmla="*/ 739978 w 2854921"/>
              <a:gd name="connsiteY7" fmla="*/ 406137 h 2469422"/>
              <a:gd name="connsiteX8" fmla="*/ 689523 w 2854921"/>
              <a:gd name="connsiteY8" fmla="*/ 548172 h 2469422"/>
              <a:gd name="connsiteX9" fmla="*/ 763851 w 2854921"/>
              <a:gd name="connsiteY9" fmla="*/ 761392 h 2469422"/>
              <a:gd name="connsiteX10" fmla="*/ 686815 w 2854921"/>
              <a:gd name="connsiteY10" fmla="*/ 916667 h 2469422"/>
              <a:gd name="connsiteX11" fmla="*/ 993555 w 2854921"/>
              <a:gd name="connsiteY11" fmla="*/ 1220163 h 2469422"/>
              <a:gd name="connsiteX12" fmla="*/ 2854921 w 2854921"/>
              <a:gd name="connsiteY12" fmla="*/ 2469422 h 2469422"/>
              <a:gd name="connsiteX0" fmla="*/ 203736 w 993555"/>
              <a:gd name="connsiteY0" fmla="*/ 9758 h 1220163"/>
              <a:gd name="connsiteX1" fmla="*/ 9507 w 993555"/>
              <a:gd name="connsiteY1" fmla="*/ 8018 h 1220163"/>
              <a:gd name="connsiteX2" fmla="*/ 55080 w 993555"/>
              <a:gd name="connsiteY2" fmla="*/ 65528 h 1220163"/>
              <a:gd name="connsiteX3" fmla="*/ 271878 w 993555"/>
              <a:gd name="connsiteY3" fmla="*/ 247819 h 1220163"/>
              <a:gd name="connsiteX4" fmla="*/ 341758 w 993555"/>
              <a:gd name="connsiteY4" fmla="*/ 160150 h 1220163"/>
              <a:gd name="connsiteX5" fmla="*/ 575373 w 993555"/>
              <a:gd name="connsiteY5" fmla="*/ 210605 h 1220163"/>
              <a:gd name="connsiteX6" fmla="*/ 586440 w 993555"/>
              <a:gd name="connsiteY6" fmla="*/ 318569 h 1220163"/>
              <a:gd name="connsiteX7" fmla="*/ 739978 w 993555"/>
              <a:gd name="connsiteY7" fmla="*/ 406137 h 1220163"/>
              <a:gd name="connsiteX8" fmla="*/ 689523 w 993555"/>
              <a:gd name="connsiteY8" fmla="*/ 548172 h 1220163"/>
              <a:gd name="connsiteX9" fmla="*/ 763851 w 993555"/>
              <a:gd name="connsiteY9" fmla="*/ 761392 h 1220163"/>
              <a:gd name="connsiteX10" fmla="*/ 686815 w 993555"/>
              <a:gd name="connsiteY10" fmla="*/ 916667 h 1220163"/>
              <a:gd name="connsiteX11" fmla="*/ 993555 w 993555"/>
              <a:gd name="connsiteY11" fmla="*/ 1220163 h 1220163"/>
              <a:gd name="connsiteX0" fmla="*/ 203736 w 763853"/>
              <a:gd name="connsiteY0" fmla="*/ 9758 h 916667"/>
              <a:gd name="connsiteX1" fmla="*/ 9507 w 763853"/>
              <a:gd name="connsiteY1" fmla="*/ 8018 h 916667"/>
              <a:gd name="connsiteX2" fmla="*/ 55080 w 763853"/>
              <a:gd name="connsiteY2" fmla="*/ 65528 h 916667"/>
              <a:gd name="connsiteX3" fmla="*/ 271878 w 763853"/>
              <a:gd name="connsiteY3" fmla="*/ 247819 h 916667"/>
              <a:gd name="connsiteX4" fmla="*/ 341758 w 763853"/>
              <a:gd name="connsiteY4" fmla="*/ 160150 h 916667"/>
              <a:gd name="connsiteX5" fmla="*/ 575373 w 763853"/>
              <a:gd name="connsiteY5" fmla="*/ 210605 h 916667"/>
              <a:gd name="connsiteX6" fmla="*/ 586440 w 763853"/>
              <a:gd name="connsiteY6" fmla="*/ 318569 h 916667"/>
              <a:gd name="connsiteX7" fmla="*/ 739978 w 763853"/>
              <a:gd name="connsiteY7" fmla="*/ 406137 h 916667"/>
              <a:gd name="connsiteX8" fmla="*/ 689523 w 763853"/>
              <a:gd name="connsiteY8" fmla="*/ 548172 h 916667"/>
              <a:gd name="connsiteX9" fmla="*/ 763851 w 763853"/>
              <a:gd name="connsiteY9" fmla="*/ 761392 h 916667"/>
              <a:gd name="connsiteX10" fmla="*/ 686815 w 763853"/>
              <a:gd name="connsiteY10" fmla="*/ 916667 h 916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3853" h="916667">
                <a:moveTo>
                  <a:pt x="203736" y="9758"/>
                </a:moveTo>
                <a:cubicBezTo>
                  <a:pt x="126098" y="-4620"/>
                  <a:pt x="34283" y="-1277"/>
                  <a:pt x="9507" y="8018"/>
                </a:cubicBezTo>
                <a:cubicBezTo>
                  <a:pt x="-15269" y="17313"/>
                  <a:pt x="11352" y="25561"/>
                  <a:pt x="55080" y="65528"/>
                </a:cubicBezTo>
                <a:cubicBezTo>
                  <a:pt x="98809" y="105495"/>
                  <a:pt x="224098" y="232049"/>
                  <a:pt x="271878" y="247819"/>
                </a:cubicBezTo>
                <a:cubicBezTo>
                  <a:pt x="319658" y="263589"/>
                  <a:pt x="291176" y="166352"/>
                  <a:pt x="341758" y="160150"/>
                </a:cubicBezTo>
                <a:cubicBezTo>
                  <a:pt x="392340" y="153948"/>
                  <a:pt x="534593" y="184202"/>
                  <a:pt x="575373" y="210605"/>
                </a:cubicBezTo>
                <a:cubicBezTo>
                  <a:pt x="616153" y="237008"/>
                  <a:pt x="559006" y="285980"/>
                  <a:pt x="586440" y="318569"/>
                </a:cubicBezTo>
                <a:cubicBezTo>
                  <a:pt x="613874" y="351158"/>
                  <a:pt x="722798" y="367870"/>
                  <a:pt x="739978" y="406137"/>
                </a:cubicBezTo>
                <a:cubicBezTo>
                  <a:pt x="757158" y="444404"/>
                  <a:pt x="685544" y="488963"/>
                  <a:pt x="689523" y="548172"/>
                </a:cubicBezTo>
                <a:cubicBezTo>
                  <a:pt x="693502" y="607381"/>
                  <a:pt x="764302" y="699976"/>
                  <a:pt x="763851" y="761392"/>
                </a:cubicBezTo>
                <a:cubicBezTo>
                  <a:pt x="763400" y="822808"/>
                  <a:pt x="648531" y="840205"/>
                  <a:pt x="686815" y="916667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403F05A-4A0D-422B-AEB7-B99363FF3B88}"/>
              </a:ext>
            </a:extLst>
          </p:cNvPr>
          <p:cNvSpPr/>
          <p:nvPr/>
        </p:nvSpPr>
        <p:spPr>
          <a:xfrm rot="21028841">
            <a:off x="6640033" y="6794205"/>
            <a:ext cx="90377" cy="31897"/>
          </a:xfrm>
          <a:custGeom>
            <a:avLst/>
            <a:gdLst>
              <a:gd name="connsiteX0" fmla="*/ 90377 w 90377"/>
              <a:gd name="connsiteY0" fmla="*/ 31897 h 31897"/>
              <a:gd name="connsiteX1" fmla="*/ 0 w 90377"/>
              <a:gd name="connsiteY1" fmla="*/ 0 h 31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377" h="31897">
                <a:moveTo>
                  <a:pt x="90377" y="31897"/>
                </a:moveTo>
                <a:lnTo>
                  <a:pt x="0" y="0"/>
                </a:ln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93DAC34-D4B4-4B85-9284-AE3BA7A3201F}"/>
              </a:ext>
            </a:extLst>
          </p:cNvPr>
          <p:cNvSpPr/>
          <p:nvPr/>
        </p:nvSpPr>
        <p:spPr>
          <a:xfrm>
            <a:off x="6182829" y="7703288"/>
            <a:ext cx="1006005" cy="2719972"/>
          </a:xfrm>
          <a:custGeom>
            <a:avLst/>
            <a:gdLst>
              <a:gd name="connsiteX0" fmla="*/ 829343 w 1020989"/>
              <a:gd name="connsiteY0" fmla="*/ 0 h 2725188"/>
              <a:gd name="connsiteX1" fmla="*/ 760231 w 1020989"/>
              <a:gd name="connsiteY1" fmla="*/ 154172 h 2725188"/>
              <a:gd name="connsiteX2" fmla="*/ 877190 w 1020989"/>
              <a:gd name="connsiteY2" fmla="*/ 260498 h 2725188"/>
              <a:gd name="connsiteX3" fmla="*/ 1020729 w 1020989"/>
              <a:gd name="connsiteY3" fmla="*/ 467833 h 2725188"/>
              <a:gd name="connsiteX4" fmla="*/ 839976 w 1020989"/>
              <a:gd name="connsiteY4" fmla="*/ 696433 h 2725188"/>
              <a:gd name="connsiteX5" fmla="*/ 871873 w 1020989"/>
              <a:gd name="connsiteY5" fmla="*/ 946298 h 2725188"/>
              <a:gd name="connsiteX6" fmla="*/ 712385 w 1020989"/>
              <a:gd name="connsiteY6" fmla="*/ 1185531 h 2725188"/>
              <a:gd name="connsiteX7" fmla="*/ 409357 w 1020989"/>
              <a:gd name="connsiteY7" fmla="*/ 1387549 h 2725188"/>
              <a:gd name="connsiteX8" fmla="*/ 42534 w 1020989"/>
              <a:gd name="connsiteY8" fmla="*/ 1791586 h 2725188"/>
              <a:gd name="connsiteX9" fmla="*/ 10636 w 1020989"/>
              <a:gd name="connsiteY9" fmla="*/ 2078665 h 2725188"/>
              <a:gd name="connsiteX10" fmla="*/ 69115 w 1020989"/>
              <a:gd name="connsiteY10" fmla="*/ 2509284 h 2725188"/>
              <a:gd name="connsiteX11" fmla="*/ 69115 w 1020989"/>
              <a:gd name="connsiteY11" fmla="*/ 2700670 h 2725188"/>
              <a:gd name="connsiteX12" fmla="*/ 398724 w 1020989"/>
              <a:gd name="connsiteY12" fmla="*/ 2716619 h 2725188"/>
              <a:gd name="connsiteX0" fmla="*/ 829343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803"/>
              <a:gd name="connsiteY0" fmla="*/ 0 h 2725188"/>
              <a:gd name="connsiteX1" fmla="*/ 802761 w 1021803"/>
              <a:gd name="connsiteY1" fmla="*/ 154172 h 2725188"/>
              <a:gd name="connsiteX2" fmla="*/ 898455 w 1021803"/>
              <a:gd name="connsiteY2" fmla="*/ 249866 h 2725188"/>
              <a:gd name="connsiteX3" fmla="*/ 1020729 w 1021803"/>
              <a:gd name="connsiteY3" fmla="*/ 467833 h 2725188"/>
              <a:gd name="connsiteX4" fmla="*/ 824027 w 1021803"/>
              <a:gd name="connsiteY4" fmla="*/ 691117 h 2725188"/>
              <a:gd name="connsiteX5" fmla="*/ 871873 w 1021803"/>
              <a:gd name="connsiteY5" fmla="*/ 946298 h 2725188"/>
              <a:gd name="connsiteX6" fmla="*/ 712385 w 1021803"/>
              <a:gd name="connsiteY6" fmla="*/ 1185531 h 2725188"/>
              <a:gd name="connsiteX7" fmla="*/ 409357 w 1021803"/>
              <a:gd name="connsiteY7" fmla="*/ 1387549 h 2725188"/>
              <a:gd name="connsiteX8" fmla="*/ 42534 w 1021803"/>
              <a:gd name="connsiteY8" fmla="*/ 1791586 h 2725188"/>
              <a:gd name="connsiteX9" fmla="*/ 10636 w 1021803"/>
              <a:gd name="connsiteY9" fmla="*/ 2078665 h 2725188"/>
              <a:gd name="connsiteX10" fmla="*/ 69115 w 1021803"/>
              <a:gd name="connsiteY10" fmla="*/ 2509284 h 2725188"/>
              <a:gd name="connsiteX11" fmla="*/ 69115 w 1021803"/>
              <a:gd name="connsiteY11" fmla="*/ 2700670 h 2725188"/>
              <a:gd name="connsiteX12" fmla="*/ 398724 w 1021803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871873 w 1006005"/>
              <a:gd name="connsiteY5" fmla="*/ 946298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19720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7701 w 1006005"/>
              <a:gd name="connsiteY6" fmla="*/ 1217429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04097"/>
              <a:gd name="connsiteX1" fmla="*/ 802761 w 1006005"/>
              <a:gd name="connsiteY1" fmla="*/ 154172 h 2704097"/>
              <a:gd name="connsiteX2" fmla="*/ 898455 w 1006005"/>
              <a:gd name="connsiteY2" fmla="*/ 249866 h 2704097"/>
              <a:gd name="connsiteX3" fmla="*/ 1004780 w 1006005"/>
              <a:gd name="connsiteY3" fmla="*/ 446568 h 2704097"/>
              <a:gd name="connsiteX4" fmla="*/ 824027 w 1006005"/>
              <a:gd name="connsiteY4" fmla="*/ 691117 h 2704097"/>
              <a:gd name="connsiteX5" fmla="*/ 909087 w 1006005"/>
              <a:gd name="connsiteY5" fmla="*/ 967563 h 2704097"/>
              <a:gd name="connsiteX6" fmla="*/ 717701 w 1006005"/>
              <a:gd name="connsiteY6" fmla="*/ 1217429 h 2704097"/>
              <a:gd name="connsiteX7" fmla="*/ 409357 w 1006005"/>
              <a:gd name="connsiteY7" fmla="*/ 1387549 h 2704097"/>
              <a:gd name="connsiteX8" fmla="*/ 42534 w 1006005"/>
              <a:gd name="connsiteY8" fmla="*/ 1791586 h 2704097"/>
              <a:gd name="connsiteX9" fmla="*/ 10636 w 1006005"/>
              <a:gd name="connsiteY9" fmla="*/ 2078665 h 2704097"/>
              <a:gd name="connsiteX10" fmla="*/ 69115 w 1006005"/>
              <a:gd name="connsiteY10" fmla="*/ 2509284 h 2704097"/>
              <a:gd name="connsiteX11" fmla="*/ 69115 w 1006005"/>
              <a:gd name="connsiteY11" fmla="*/ 2700670 h 2704097"/>
              <a:gd name="connsiteX12" fmla="*/ 563529 w 1006005"/>
              <a:gd name="connsiteY12" fmla="*/ 2488019 h 2704097"/>
              <a:gd name="connsiteX0" fmla="*/ 855924 w 1006005"/>
              <a:gd name="connsiteY0" fmla="*/ 0 h 2710619"/>
              <a:gd name="connsiteX1" fmla="*/ 802761 w 1006005"/>
              <a:gd name="connsiteY1" fmla="*/ 154172 h 2710619"/>
              <a:gd name="connsiteX2" fmla="*/ 898455 w 1006005"/>
              <a:gd name="connsiteY2" fmla="*/ 249866 h 2710619"/>
              <a:gd name="connsiteX3" fmla="*/ 1004780 w 1006005"/>
              <a:gd name="connsiteY3" fmla="*/ 446568 h 2710619"/>
              <a:gd name="connsiteX4" fmla="*/ 824027 w 1006005"/>
              <a:gd name="connsiteY4" fmla="*/ 691117 h 2710619"/>
              <a:gd name="connsiteX5" fmla="*/ 909087 w 1006005"/>
              <a:gd name="connsiteY5" fmla="*/ 967563 h 2710619"/>
              <a:gd name="connsiteX6" fmla="*/ 717701 w 1006005"/>
              <a:gd name="connsiteY6" fmla="*/ 1217429 h 2710619"/>
              <a:gd name="connsiteX7" fmla="*/ 409357 w 1006005"/>
              <a:gd name="connsiteY7" fmla="*/ 1387549 h 2710619"/>
              <a:gd name="connsiteX8" fmla="*/ 42534 w 1006005"/>
              <a:gd name="connsiteY8" fmla="*/ 1791586 h 2710619"/>
              <a:gd name="connsiteX9" fmla="*/ 10636 w 1006005"/>
              <a:gd name="connsiteY9" fmla="*/ 2078665 h 2710619"/>
              <a:gd name="connsiteX10" fmla="*/ 69115 w 1006005"/>
              <a:gd name="connsiteY10" fmla="*/ 2509284 h 2710619"/>
              <a:gd name="connsiteX11" fmla="*/ 69115 w 1006005"/>
              <a:gd name="connsiteY11" fmla="*/ 2700670 h 2710619"/>
              <a:gd name="connsiteX12" fmla="*/ 563529 w 1006005"/>
              <a:gd name="connsiteY12" fmla="*/ 2488019 h 2710619"/>
              <a:gd name="connsiteX0" fmla="*/ 855924 w 1006005"/>
              <a:gd name="connsiteY0" fmla="*/ 0 h 2718385"/>
              <a:gd name="connsiteX1" fmla="*/ 802761 w 1006005"/>
              <a:gd name="connsiteY1" fmla="*/ 154172 h 2718385"/>
              <a:gd name="connsiteX2" fmla="*/ 898455 w 1006005"/>
              <a:gd name="connsiteY2" fmla="*/ 249866 h 2718385"/>
              <a:gd name="connsiteX3" fmla="*/ 1004780 w 1006005"/>
              <a:gd name="connsiteY3" fmla="*/ 446568 h 2718385"/>
              <a:gd name="connsiteX4" fmla="*/ 824027 w 1006005"/>
              <a:gd name="connsiteY4" fmla="*/ 691117 h 2718385"/>
              <a:gd name="connsiteX5" fmla="*/ 909087 w 1006005"/>
              <a:gd name="connsiteY5" fmla="*/ 967563 h 2718385"/>
              <a:gd name="connsiteX6" fmla="*/ 717701 w 1006005"/>
              <a:gd name="connsiteY6" fmla="*/ 1217429 h 2718385"/>
              <a:gd name="connsiteX7" fmla="*/ 409357 w 1006005"/>
              <a:gd name="connsiteY7" fmla="*/ 1387549 h 2718385"/>
              <a:gd name="connsiteX8" fmla="*/ 42534 w 1006005"/>
              <a:gd name="connsiteY8" fmla="*/ 1791586 h 2718385"/>
              <a:gd name="connsiteX9" fmla="*/ 10636 w 1006005"/>
              <a:gd name="connsiteY9" fmla="*/ 2078665 h 2718385"/>
              <a:gd name="connsiteX10" fmla="*/ 69115 w 1006005"/>
              <a:gd name="connsiteY10" fmla="*/ 2509284 h 2718385"/>
              <a:gd name="connsiteX11" fmla="*/ 69115 w 1006005"/>
              <a:gd name="connsiteY11" fmla="*/ 2700670 h 2718385"/>
              <a:gd name="connsiteX12" fmla="*/ 462520 w 1006005"/>
              <a:gd name="connsiteY12" fmla="*/ 2541182 h 2718385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62520 w 1006005"/>
              <a:gd name="connsiteY13" fmla="*/ 2541182 h 2719972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83785 w 1006005"/>
              <a:gd name="connsiteY13" fmla="*/ 2397643 h 2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06005" h="2719972">
                <a:moveTo>
                  <a:pt x="855924" y="0"/>
                </a:moveTo>
                <a:cubicBezTo>
                  <a:pt x="833330" y="55378"/>
                  <a:pt x="795673" y="112528"/>
                  <a:pt x="802761" y="154172"/>
                </a:cubicBezTo>
                <a:cubicBezTo>
                  <a:pt x="809849" y="195816"/>
                  <a:pt x="864785" y="201133"/>
                  <a:pt x="898455" y="249866"/>
                </a:cubicBezTo>
                <a:cubicBezTo>
                  <a:pt x="932125" y="298599"/>
                  <a:pt x="1017185" y="373026"/>
                  <a:pt x="1004780" y="446568"/>
                </a:cubicBezTo>
                <a:cubicBezTo>
                  <a:pt x="992375" y="520110"/>
                  <a:pt x="839976" y="604285"/>
                  <a:pt x="824027" y="691117"/>
                </a:cubicBezTo>
                <a:cubicBezTo>
                  <a:pt x="808078" y="777950"/>
                  <a:pt x="926808" y="879844"/>
                  <a:pt x="909087" y="967563"/>
                </a:cubicBezTo>
                <a:cubicBezTo>
                  <a:pt x="891366" y="1055282"/>
                  <a:pt x="800989" y="1147431"/>
                  <a:pt x="717701" y="1217429"/>
                </a:cubicBezTo>
                <a:cubicBezTo>
                  <a:pt x="634413" y="1287427"/>
                  <a:pt x="521885" y="1291856"/>
                  <a:pt x="409357" y="1387549"/>
                </a:cubicBezTo>
                <a:cubicBezTo>
                  <a:pt x="296829" y="1483242"/>
                  <a:pt x="108987" y="1676400"/>
                  <a:pt x="42534" y="1791586"/>
                </a:cubicBezTo>
                <a:cubicBezTo>
                  <a:pt x="-23920" y="1906772"/>
                  <a:pt x="6206" y="1959049"/>
                  <a:pt x="10636" y="2078665"/>
                </a:cubicBezTo>
                <a:cubicBezTo>
                  <a:pt x="15066" y="2198281"/>
                  <a:pt x="59369" y="2405617"/>
                  <a:pt x="69115" y="2509284"/>
                </a:cubicBezTo>
                <a:cubicBezTo>
                  <a:pt x="78861" y="2612951"/>
                  <a:pt x="31901" y="2669658"/>
                  <a:pt x="69115" y="2700670"/>
                </a:cubicBezTo>
                <a:cubicBezTo>
                  <a:pt x="106329" y="2731682"/>
                  <a:pt x="226832" y="2721936"/>
                  <a:pt x="292399" y="2695355"/>
                </a:cubicBezTo>
                <a:cubicBezTo>
                  <a:pt x="357966" y="2668774"/>
                  <a:pt x="455432" y="2423339"/>
                  <a:pt x="483785" y="23976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TextBox 488" hidden="1">
            <a:extLst>
              <a:ext uri="{FF2B5EF4-FFF2-40B4-BE49-F238E27FC236}">
                <a16:creationId xmlns:a16="http://schemas.microsoft.com/office/drawing/2014/main" id="{A3BCBC4C-85F2-4E96-BDB5-5235FAD83955}"/>
              </a:ext>
            </a:extLst>
          </p:cNvPr>
          <p:cNvSpPr txBox="1"/>
          <p:nvPr/>
        </p:nvSpPr>
        <p:spPr>
          <a:xfrm>
            <a:off x="10063489" y="6165649"/>
            <a:ext cx="5309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rgbClr val="FF9797"/>
                </a:solidFill>
              </a:rPr>
              <a:t>T12</a:t>
            </a:r>
            <a:endParaRPr lang="en-US">
              <a:solidFill>
                <a:srgbClr val="FF9797"/>
              </a:solidFill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BA0A8C2-D0D3-6C8D-A35A-7CBB211A1DBC}"/>
              </a:ext>
            </a:extLst>
          </p:cNvPr>
          <p:cNvGrpSpPr/>
          <p:nvPr/>
        </p:nvGrpSpPr>
        <p:grpSpPr>
          <a:xfrm>
            <a:off x="8752760" y="9662959"/>
            <a:ext cx="1761247" cy="1527851"/>
            <a:chOff x="8704634" y="11419570"/>
            <a:chExt cx="1761247" cy="1527851"/>
          </a:xfrm>
        </p:grpSpPr>
        <p:graphicFrame>
          <p:nvGraphicFramePr>
            <p:cNvPr id="455" name="Object 454">
              <a:extLst>
                <a:ext uri="{FF2B5EF4-FFF2-40B4-BE49-F238E27FC236}">
                  <a16:creationId xmlns:a16="http://schemas.microsoft.com/office/drawing/2014/main" id="{6106A5F9-716E-4968-9B8D-36804D48946C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703169228"/>
                </p:ext>
              </p:extLst>
            </p:nvPr>
          </p:nvGraphicFramePr>
          <p:xfrm>
            <a:off x="8704634" y="11419570"/>
            <a:ext cx="1761247" cy="152785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15" imgW="12355200" imgH="10717200" progId="">
                    <p:embed/>
                  </p:oleObj>
                </mc:Choice>
                <mc:Fallback>
                  <p:oleObj r:id="rId15" imgW="12355200" imgH="10717200" progId="">
                    <p:embed/>
                    <p:pic>
                      <p:nvPicPr>
                        <p:cNvPr id="455" name="Object 454">
                          <a:extLst>
                            <a:ext uri="{FF2B5EF4-FFF2-40B4-BE49-F238E27FC236}">
                              <a16:creationId xmlns:a16="http://schemas.microsoft.com/office/drawing/2014/main" id="{6106A5F9-716E-4968-9B8D-36804D48946C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6"/>
                        <a:stretch>
                          <a:fillRect/>
                        </a:stretch>
                      </p:blipFill>
                      <p:spPr>
                        <a:xfrm>
                          <a:off x="8704634" y="11419570"/>
                          <a:ext cx="1761247" cy="152785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260F774-4118-4015-B9B5-349927BAB7D7}"/>
                </a:ext>
              </a:extLst>
            </p:cNvPr>
            <p:cNvSpPr/>
            <p:nvPr/>
          </p:nvSpPr>
          <p:spPr>
            <a:xfrm>
              <a:off x="9049112" y="11660816"/>
              <a:ext cx="1173394" cy="1036736"/>
            </a:xfrm>
            <a:custGeom>
              <a:avLst/>
              <a:gdLst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10" fmla="*/ 703690 w 1318172"/>
                <a:gd name="connsiteY10" fmla="*/ 0 h 1046928"/>
                <a:gd name="connsiteX0" fmla="*/ 721024 w 1318172"/>
                <a:gd name="connsiteY0" fmla="*/ 0 h 1068596"/>
                <a:gd name="connsiteX1" fmla="*/ 580860 w 1318172"/>
                <a:gd name="connsiteY1" fmla="*/ 117202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74190 w 1318172"/>
                <a:gd name="connsiteY2" fmla="*/ 442354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6881 w 1324029"/>
                <a:gd name="connsiteY0" fmla="*/ 0 h 1068287"/>
                <a:gd name="connsiteX1" fmla="*/ 634387 w 1324029"/>
                <a:gd name="connsiteY1" fmla="*/ 130203 h 1068287"/>
                <a:gd name="connsiteX2" fmla="*/ 906049 w 1324029"/>
                <a:gd name="connsiteY2" fmla="*/ 485691 h 1068287"/>
                <a:gd name="connsiteX3" fmla="*/ 777786 w 1324029"/>
                <a:gd name="connsiteY3" fmla="*/ 458396 h 1068287"/>
                <a:gd name="connsiteX4" fmla="*/ 636133 w 1324029"/>
                <a:gd name="connsiteY4" fmla="*/ 609815 h 1068287"/>
                <a:gd name="connsiteX5" fmla="*/ 154969 w 1324029"/>
                <a:gd name="connsiteY5" fmla="*/ 651211 h 1068287"/>
                <a:gd name="connsiteX6" fmla="*/ 68102 w 1324029"/>
                <a:gd name="connsiteY6" fmla="*/ 813238 h 1068287"/>
                <a:gd name="connsiteX7" fmla="*/ 1091684 w 1324029"/>
                <a:gd name="connsiteY7" fmla="*/ 1058897 h 1068287"/>
                <a:gd name="connsiteX8" fmla="*/ 1323696 w 1324029"/>
                <a:gd name="connsiteY8" fmla="*/ 458396 h 1068287"/>
                <a:gd name="connsiteX9" fmla="*/ 1132627 w 1324029"/>
                <a:gd name="connsiteY9" fmla="*/ 117202 h 1068287"/>
                <a:gd name="connsiteX10" fmla="*/ 726881 w 1324029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00146 w 1297294"/>
                <a:gd name="connsiteY0" fmla="*/ 0 h 1068287"/>
                <a:gd name="connsiteX1" fmla="*/ 607652 w 1297294"/>
                <a:gd name="connsiteY1" fmla="*/ 130203 h 1068287"/>
                <a:gd name="connsiteX2" fmla="*/ 879314 w 1297294"/>
                <a:gd name="connsiteY2" fmla="*/ 485691 h 1068287"/>
                <a:gd name="connsiteX3" fmla="*/ 751051 w 1297294"/>
                <a:gd name="connsiteY3" fmla="*/ 458396 h 1068287"/>
                <a:gd name="connsiteX4" fmla="*/ 609398 w 1297294"/>
                <a:gd name="connsiteY4" fmla="*/ 609815 h 1068287"/>
                <a:gd name="connsiteX5" fmla="*/ 128234 w 1297294"/>
                <a:gd name="connsiteY5" fmla="*/ 651211 h 1068287"/>
                <a:gd name="connsiteX6" fmla="*/ 41367 w 1297294"/>
                <a:gd name="connsiteY6" fmla="*/ 813238 h 1068287"/>
                <a:gd name="connsiteX7" fmla="*/ 1064949 w 1297294"/>
                <a:gd name="connsiteY7" fmla="*/ 1058897 h 1068287"/>
                <a:gd name="connsiteX8" fmla="*/ 1296961 w 1297294"/>
                <a:gd name="connsiteY8" fmla="*/ 458396 h 1068287"/>
                <a:gd name="connsiteX9" fmla="*/ 1105892 w 1297294"/>
                <a:gd name="connsiteY9" fmla="*/ 117202 h 1068287"/>
                <a:gd name="connsiteX10" fmla="*/ 700146 w 1297294"/>
                <a:gd name="connsiteY10" fmla="*/ 0 h 1068287"/>
                <a:gd name="connsiteX0" fmla="*/ 571912 w 1169060"/>
                <a:gd name="connsiteY0" fmla="*/ 0 h 1076246"/>
                <a:gd name="connsiteX1" fmla="*/ 479418 w 1169060"/>
                <a:gd name="connsiteY1" fmla="*/ 130203 h 1076246"/>
                <a:gd name="connsiteX2" fmla="*/ 751080 w 1169060"/>
                <a:gd name="connsiteY2" fmla="*/ 485691 h 1076246"/>
                <a:gd name="connsiteX3" fmla="*/ 622817 w 1169060"/>
                <a:gd name="connsiteY3" fmla="*/ 458396 h 1076246"/>
                <a:gd name="connsiteX4" fmla="*/ 481164 w 1169060"/>
                <a:gd name="connsiteY4" fmla="*/ 609815 h 1076246"/>
                <a:gd name="connsiteX5" fmla="*/ 0 w 1169060"/>
                <a:gd name="connsiteY5" fmla="*/ 651211 h 1076246"/>
                <a:gd name="connsiteX6" fmla="*/ 272826 w 1169060"/>
                <a:gd name="connsiteY6" fmla="*/ 891244 h 1076246"/>
                <a:gd name="connsiteX7" fmla="*/ 936715 w 1169060"/>
                <a:gd name="connsiteY7" fmla="*/ 1058897 h 1076246"/>
                <a:gd name="connsiteX8" fmla="*/ 1168727 w 1169060"/>
                <a:gd name="connsiteY8" fmla="*/ 458396 h 1076246"/>
                <a:gd name="connsiteX9" fmla="*/ 977658 w 1169060"/>
                <a:gd name="connsiteY9" fmla="*/ 117202 h 1076246"/>
                <a:gd name="connsiteX10" fmla="*/ 571912 w 1169060"/>
                <a:gd name="connsiteY10" fmla="*/ 0 h 1076246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3394" h="1036736">
                  <a:moveTo>
                    <a:pt x="576246" y="0"/>
                  </a:moveTo>
                  <a:cubicBezTo>
                    <a:pt x="504595" y="9098"/>
                    <a:pt x="503997" y="34766"/>
                    <a:pt x="483752" y="130203"/>
                  </a:cubicBezTo>
                  <a:cubicBezTo>
                    <a:pt x="513614" y="319493"/>
                    <a:pt x="718514" y="361653"/>
                    <a:pt x="755414" y="485691"/>
                  </a:cubicBezTo>
                  <a:cubicBezTo>
                    <a:pt x="727309" y="531723"/>
                    <a:pt x="672137" y="437709"/>
                    <a:pt x="627151" y="458396"/>
                  </a:cubicBezTo>
                  <a:cubicBezTo>
                    <a:pt x="582165" y="479083"/>
                    <a:pt x="587856" y="587069"/>
                    <a:pt x="485498" y="609815"/>
                  </a:cubicBezTo>
                  <a:cubicBezTo>
                    <a:pt x="331135" y="623894"/>
                    <a:pt x="107674" y="621640"/>
                    <a:pt x="0" y="616542"/>
                  </a:cubicBezTo>
                  <a:cubicBezTo>
                    <a:pt x="100342" y="780456"/>
                    <a:pt x="128986" y="824741"/>
                    <a:pt x="277160" y="891244"/>
                  </a:cubicBezTo>
                  <a:cubicBezTo>
                    <a:pt x="425334" y="957747"/>
                    <a:pt x="739728" y="1087701"/>
                    <a:pt x="889045" y="1015560"/>
                  </a:cubicBezTo>
                  <a:cubicBezTo>
                    <a:pt x="1038362" y="943419"/>
                    <a:pt x="1166237" y="615345"/>
                    <a:pt x="1173061" y="458396"/>
                  </a:cubicBezTo>
                  <a:cubicBezTo>
                    <a:pt x="1179885" y="301447"/>
                    <a:pt x="1080938" y="209324"/>
                    <a:pt x="981992" y="117202"/>
                  </a:cubicBezTo>
                  <a:lnTo>
                    <a:pt x="576246" y="0"/>
                  </a:lnTo>
                  <a:close/>
                </a:path>
              </a:pathLst>
            </a:custGeom>
            <a:pattFill prst="ltUpDiag">
              <a:fgClr>
                <a:srgbClr val="080808"/>
              </a:fgClr>
              <a:bgClr>
                <a:schemeClr val="bg1"/>
              </a:bgClr>
            </a:patt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9" name="TextBox 478">
            <a:extLst>
              <a:ext uri="{FF2B5EF4-FFF2-40B4-BE49-F238E27FC236}">
                <a16:creationId xmlns:a16="http://schemas.microsoft.com/office/drawing/2014/main" id="{9FED52F3-F1EC-4393-8475-96AEF7F05BE0}"/>
              </a:ext>
            </a:extLst>
          </p:cNvPr>
          <p:cNvSpPr txBox="1"/>
          <p:nvPr/>
        </p:nvSpPr>
        <p:spPr>
          <a:xfrm>
            <a:off x="312042" y="1398530"/>
            <a:ext cx="5785152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sympathische zenuwen: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pijn van structuren alleen voor zover </a:t>
            </a:r>
            <a:r>
              <a:rPr lang="en-GB" sz="3200" b="1" i="1">
                <a:solidFill>
                  <a:srgbClr val="C00000"/>
                </a:solidFill>
              </a:rPr>
              <a:t>boven</a:t>
            </a:r>
            <a:r>
              <a:rPr lang="en-GB" sz="3200" b="1">
                <a:solidFill>
                  <a:srgbClr val="C00000"/>
                </a:solidFill>
              </a:rPr>
              <a:t> de pijnlijn!</a:t>
            </a:r>
            <a:endParaRPr lang="en-US" sz="3200" b="1">
              <a:solidFill>
                <a:srgbClr val="C00000"/>
              </a:solidFill>
            </a:endParaRP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266294A7-9D6A-4570-9583-30639F6576DB}"/>
              </a:ext>
            </a:extLst>
          </p:cNvPr>
          <p:cNvSpPr txBox="1"/>
          <p:nvPr/>
        </p:nvSpPr>
        <p:spPr>
          <a:xfrm>
            <a:off x="8326703" y="11176475"/>
            <a:ext cx="26671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rgbClr val="C00000"/>
                </a:solidFill>
              </a:rPr>
              <a:t>Structuren </a:t>
            </a:r>
            <a:r>
              <a:rPr lang="en-GB" sz="2400" b="1" i="1">
                <a:solidFill>
                  <a:srgbClr val="C00000"/>
                </a:solidFill>
              </a:rPr>
              <a:t>onder</a:t>
            </a:r>
            <a:r>
              <a:rPr lang="en-GB" sz="2400" b="1">
                <a:solidFill>
                  <a:srgbClr val="C00000"/>
                </a:solidFill>
              </a:rPr>
              <a:t> de pijnlijn (gearceerd): andere route!</a:t>
            </a:r>
            <a:endParaRPr lang="en-US" sz="2400" b="1">
              <a:solidFill>
                <a:srgbClr val="C00000"/>
              </a:solidFill>
            </a:endParaRPr>
          </a:p>
        </p:txBody>
      </p:sp>
      <p:grpSp>
        <p:nvGrpSpPr>
          <p:cNvPr id="494" name="Labels">
            <a:extLst>
              <a:ext uri="{FF2B5EF4-FFF2-40B4-BE49-F238E27FC236}">
                <a16:creationId xmlns:a16="http://schemas.microsoft.com/office/drawing/2014/main" id="{299D85CB-7DAC-4121-B3F4-A6F22E813E9F}"/>
              </a:ext>
            </a:extLst>
          </p:cNvPr>
          <p:cNvGrpSpPr/>
          <p:nvPr/>
        </p:nvGrpSpPr>
        <p:grpSpPr>
          <a:xfrm>
            <a:off x="43710" y="1215507"/>
            <a:ext cx="10550570" cy="9889857"/>
            <a:chOff x="43710" y="1215507"/>
            <a:chExt cx="10550570" cy="9889857"/>
          </a:xfrm>
        </p:grpSpPr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F7C26142-71D0-4565-AFEA-69B763422674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73EB477-2888-4F00-9EDC-B9379349E5F4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 hidden="1">
              <a:extLst>
                <a:ext uri="{FF2B5EF4-FFF2-40B4-BE49-F238E27FC236}">
                  <a16:creationId xmlns:a16="http://schemas.microsoft.com/office/drawing/2014/main" id="{8C36F048-837C-4A33-A09F-189693A92337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>
              <a:extLst>
                <a:ext uri="{FF2B5EF4-FFF2-40B4-BE49-F238E27FC236}">
                  <a16:creationId xmlns:a16="http://schemas.microsoft.com/office/drawing/2014/main" id="{0BD91772-5D09-41E0-97E3-E2CDB235A022}"/>
                </a:ext>
              </a:extLst>
            </p:cNvPr>
            <p:cNvSpPr txBox="1"/>
            <p:nvPr/>
          </p:nvSpPr>
          <p:spPr>
            <a:xfrm>
              <a:off x="182207" y="8065551"/>
              <a:ext cx="4073418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Lumbale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C4E2263E-E91C-4D5E-BC99-52F3FE1734DF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40E5BF70-6B2F-44EE-A408-DF8FC9A74F62}"/>
                </a:ext>
              </a:extLst>
            </p:cNvPr>
            <p:cNvSpPr txBox="1"/>
            <p:nvPr/>
          </p:nvSpPr>
          <p:spPr>
            <a:xfrm>
              <a:off x="43710" y="6387338"/>
              <a:ext cx="39486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5A51407F-19D3-4FB4-BEF1-F7E24AE3DD4C}"/>
                </a:ext>
              </a:extLst>
            </p:cNvPr>
            <p:cNvSpPr txBox="1"/>
            <p:nvPr/>
          </p:nvSpPr>
          <p:spPr>
            <a:xfrm>
              <a:off x="80439" y="8504250"/>
              <a:ext cx="4496235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 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inf., plexus hypogastr. sup.</a:t>
              </a:r>
              <a:r>
                <a:rPr lang="en-US" sz="2000" b="1">
                  <a:solidFill>
                    <a:srgbClr val="FF0000"/>
                  </a:solidFill>
                </a:rPr>
                <a:t>, n</a:t>
              </a:r>
              <a:r>
                <a:rPr lang="en-GB" sz="2000" b="1">
                  <a:solidFill>
                    <a:srgbClr val="FF0000"/>
                  </a:solidFill>
                </a:rPr>
                <a:t>. hypogastricus, plexus hypogastr. inf.</a:t>
              </a:r>
              <a:r>
                <a:rPr lang="en-US" sz="2000" b="1">
                  <a:solidFill>
                    <a:srgbClr val="FF0000"/>
                  </a:solidFill>
                </a:rPr>
                <a:t> </a:t>
              </a:r>
            </a:p>
          </p:txBody>
        </p:sp>
        <p:sp>
          <p:nvSpPr>
            <p:cNvPr id="502" name="TextBox 501">
              <a:extLst>
                <a:ext uri="{FF2B5EF4-FFF2-40B4-BE49-F238E27FC236}">
                  <a16:creationId xmlns:a16="http://schemas.microsoft.com/office/drawing/2014/main" id="{5E5447AC-6550-4154-B974-9F75E0539702}"/>
                </a:ext>
              </a:extLst>
            </p:cNvPr>
            <p:cNvSpPr txBox="1"/>
            <p:nvPr/>
          </p:nvSpPr>
          <p:spPr>
            <a:xfrm>
              <a:off x="91445" y="7535092"/>
              <a:ext cx="4389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757B8EDC-5B64-4203-86B7-EEBB01721CF4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35E71947-BEC6-4621-86FC-761C3A6DE03E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4EDE133E-B7AE-4DCE-B2F0-AE6587FF55AF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CC9AB087-A95F-46C9-93CF-BCF4EA247A90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885700F-D3C8-4A2A-8B02-F8B0A720E03A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sp>
        <p:nvSpPr>
          <p:cNvPr id="531" name="TextBox 530">
            <a:extLst>
              <a:ext uri="{FF2B5EF4-FFF2-40B4-BE49-F238E27FC236}">
                <a16:creationId xmlns:a16="http://schemas.microsoft.com/office/drawing/2014/main" id="{5BF02BA1-DB32-4AB3-BF8D-AF7FD067907F}"/>
              </a:ext>
            </a:extLst>
          </p:cNvPr>
          <p:cNvSpPr txBox="1"/>
          <p:nvPr/>
        </p:nvSpPr>
        <p:spPr>
          <a:xfrm>
            <a:off x="826222" y="7161637"/>
            <a:ext cx="2537620" cy="3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000" b="1">
                <a:solidFill>
                  <a:srgbClr val="FF3399"/>
                </a:solidFill>
              </a:rPr>
              <a:t>Rami communicans</a:t>
            </a:r>
            <a:endParaRPr lang="en-US" sz="2000" b="1">
              <a:solidFill>
                <a:srgbClr val="FF3399"/>
              </a:solidFill>
            </a:endParaRPr>
          </a:p>
        </p:txBody>
      </p:sp>
      <p:cxnSp>
        <p:nvCxnSpPr>
          <p:cNvPr id="532" name="Straight Arrow Connector 531">
            <a:extLst>
              <a:ext uri="{FF2B5EF4-FFF2-40B4-BE49-F238E27FC236}">
                <a16:creationId xmlns:a16="http://schemas.microsoft.com/office/drawing/2014/main" id="{E5FC4748-4E8A-4370-A72E-84D10F9B3A22}"/>
              </a:ext>
            </a:extLst>
          </p:cNvPr>
          <p:cNvCxnSpPr>
            <a:cxnSpLocks/>
          </p:cNvCxnSpPr>
          <p:nvPr/>
        </p:nvCxnSpPr>
        <p:spPr>
          <a:xfrm flipV="1">
            <a:off x="172030" y="6476175"/>
            <a:ext cx="45986" cy="3710184"/>
          </a:xfrm>
          <a:prstGeom prst="straightConnector1">
            <a:avLst/>
          </a:prstGeom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5B3A5C8B-79EF-A4AA-39F4-37919991EB45}"/>
              </a:ext>
            </a:extLst>
          </p:cNvPr>
          <p:cNvGrpSpPr/>
          <p:nvPr/>
        </p:nvGrpSpPr>
        <p:grpSpPr>
          <a:xfrm>
            <a:off x="1700878" y="11299641"/>
            <a:ext cx="2116024" cy="2784723"/>
            <a:chOff x="157003" y="3971267"/>
            <a:chExt cx="2116024" cy="2784723"/>
          </a:xfrm>
        </p:grpSpPr>
        <p:pic>
          <p:nvPicPr>
            <p:cNvPr id="477" name="Picture 476">
              <a:extLst>
                <a:ext uri="{FF2B5EF4-FFF2-40B4-BE49-F238E27FC236}">
                  <a16:creationId xmlns:a16="http://schemas.microsoft.com/office/drawing/2014/main" id="{7A66C68B-867A-6722-782C-9B2E4A6E88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4B9A3F73-6F50-8AA0-EA2B-8DD2E5E02D8D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512" name="TextBox 511">
            <a:extLst>
              <a:ext uri="{FF2B5EF4-FFF2-40B4-BE49-F238E27FC236}">
                <a16:creationId xmlns:a16="http://schemas.microsoft.com/office/drawing/2014/main" id="{DC2CF868-D198-00DC-9DA7-65C6563648AA}"/>
              </a:ext>
            </a:extLst>
          </p:cNvPr>
          <p:cNvSpPr txBox="1"/>
          <p:nvPr/>
        </p:nvSpPr>
        <p:spPr>
          <a:xfrm>
            <a:off x="3985772" y="11609916"/>
            <a:ext cx="49476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pijn: </a:t>
            </a:r>
          </a:p>
          <a:p>
            <a:r>
              <a:rPr lang="en-US" sz="3600">
                <a:solidFill>
                  <a:srgbClr val="FF0066"/>
                </a:solidFill>
              </a:rPr>
              <a:t>slecht lokaliseerbaar, gepaard gaan met autonome verschijnselen</a:t>
            </a:r>
          </a:p>
        </p:txBody>
      </p:sp>
    </p:spTree>
    <p:extLst>
      <p:ext uri="{BB962C8B-B14F-4D97-AF65-F5344CB8AC3E}">
        <p14:creationId xmlns:p14="http://schemas.microsoft.com/office/powerpoint/2010/main" val="329912388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pijn routes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Vanaf rompwand en ledematen (somatisch)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Via 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(visceraal), </a:t>
            </a:r>
            <a:r>
              <a:rPr lang="en-GB" b="1" i="1"/>
              <a:t>boven</a:t>
            </a:r>
            <a:r>
              <a:rPr lang="en-GB" b="1"/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/>
              <a:t>Meelopend met sympathische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rgbClr val="FF0066"/>
                </a:solidFill>
              </a:rPr>
              <a:t>Vanaf ingewanden (visceraal), </a:t>
            </a:r>
            <a:r>
              <a:rPr lang="en-GB" b="1" i="1">
                <a:solidFill>
                  <a:srgbClr val="FF0066"/>
                </a:solidFill>
              </a:rPr>
              <a:t>onder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>
                <a:solidFill>
                  <a:srgbClr val="FF0066"/>
                </a:solidFill>
              </a:rPr>
              <a:t>Meelopend met </a:t>
            </a:r>
            <a:r>
              <a:rPr lang="en-GB" b="1">
                <a:solidFill>
                  <a:srgbClr val="FF0066"/>
                </a:solidFill>
              </a:rPr>
              <a:t>parasympathische</a:t>
            </a:r>
            <a:r>
              <a:rPr lang="en-GB">
                <a:solidFill>
                  <a:srgbClr val="FF0066"/>
                </a:solidFill>
              </a:rPr>
              <a:t> zenuwen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151232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Rectumcarcinoom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1655680" y="14900215"/>
            <a:ext cx="81773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Colon and rectum anatomy and arteries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35968038-3483-9796-2BC7-FB2320FA8BF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71769686"/>
              </p:ext>
            </p:extLst>
          </p:nvPr>
        </p:nvGraphicFramePr>
        <p:xfrm>
          <a:off x="2699000" y="6061407"/>
          <a:ext cx="5488883" cy="57656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7" imgW="4533120" imgH="4761720" progId="">
                  <p:embed/>
                </p:oleObj>
              </mc:Choice>
              <mc:Fallback>
                <p:oleObj r:id="rId7" imgW="4533120" imgH="4761720" progId="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2699000" y="6061407"/>
                        <a:ext cx="5488883" cy="576563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27237837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Segmentale representatie buikorganen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274" y="14538206"/>
            <a:ext cx="1010981" cy="35371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0C3BC0B-8DD8-40D0-9281-1F5083AAC3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720" y="3771960"/>
            <a:ext cx="8241934" cy="11468135"/>
          </a:xfrm>
          <a:prstGeom prst="rect">
            <a:avLst/>
          </a:prstGeom>
        </p:spPr>
      </p:pic>
      <p:sp>
        <p:nvSpPr>
          <p:cNvPr id="10" name="Freeform 3">
            <a:extLst>
              <a:ext uri="{FF2B5EF4-FFF2-40B4-BE49-F238E27FC236}">
                <a16:creationId xmlns:a16="http://schemas.microsoft.com/office/drawing/2014/main" id="{BE4729EB-6464-406A-8029-CE8E608480B7}"/>
              </a:ext>
            </a:extLst>
          </p:cNvPr>
          <p:cNvSpPr/>
          <p:nvPr/>
        </p:nvSpPr>
        <p:spPr>
          <a:xfrm rot="455248">
            <a:off x="6852472" y="12240403"/>
            <a:ext cx="326249" cy="742162"/>
          </a:xfrm>
          <a:custGeom>
            <a:avLst/>
            <a:gdLst>
              <a:gd name="connsiteX0" fmla="*/ 0 w 248478"/>
              <a:gd name="connsiteY0" fmla="*/ 0 h 457200"/>
              <a:gd name="connsiteX1" fmla="*/ 248478 w 248478"/>
              <a:gd name="connsiteY1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8478" h="457200">
                <a:moveTo>
                  <a:pt x="0" y="0"/>
                </a:moveTo>
                <a:lnTo>
                  <a:pt x="248478" y="457200"/>
                </a:lnTo>
              </a:path>
            </a:pathLst>
          </a:custGeom>
          <a:noFill/>
          <a:ln w="57150">
            <a:solidFill>
              <a:schemeClr val="bg1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2">
            <a:extLst>
              <a:ext uri="{FF2B5EF4-FFF2-40B4-BE49-F238E27FC236}">
                <a16:creationId xmlns:a16="http://schemas.microsoft.com/office/drawing/2014/main" id="{7887083C-D1DD-4AD8-8A03-3F971334D4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9916" y="13186743"/>
            <a:ext cx="3890082" cy="1754326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chemeClr val="accent1">
                    <a:lumMod val="75000"/>
                  </a:schemeClr>
                </a:solidFill>
                <a:latin typeface="+mn-lt"/>
              </a:rPr>
              <a:t>meelopend met </a:t>
            </a:r>
            <a:r>
              <a:rPr lang="en-US" altLang="en-US" sz="3600">
                <a:solidFill>
                  <a:schemeClr val="accent1">
                    <a:lumMod val="75000"/>
                  </a:schemeClr>
                </a:solidFill>
                <a:latin typeface="+mn-lt"/>
              </a:rPr>
              <a:t>Parasympathicus</a:t>
            </a:r>
            <a:endParaRPr lang="en-US" altLang="en-US" sz="3600" b="0">
              <a:solidFill>
                <a:schemeClr val="accent1">
                  <a:lumMod val="75000"/>
                </a:schemeClr>
              </a:solidFill>
              <a:latin typeface="+mn-lt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chemeClr val="accent1">
                    <a:lumMod val="75000"/>
                  </a:schemeClr>
                </a:solidFill>
                <a:latin typeface="+mn-lt"/>
              </a:rPr>
              <a:t>naar S2-S4</a:t>
            </a:r>
            <a:endParaRPr lang="en-US" altLang="en-US" sz="360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14" name="Right Arrow 25">
            <a:extLst>
              <a:ext uri="{FF2B5EF4-FFF2-40B4-BE49-F238E27FC236}">
                <a16:creationId xmlns:a16="http://schemas.microsoft.com/office/drawing/2014/main" id="{EE35E64F-9BDB-4ED5-9AD2-2CC59671C65C}"/>
              </a:ext>
            </a:extLst>
          </p:cNvPr>
          <p:cNvSpPr/>
          <p:nvPr/>
        </p:nvSpPr>
        <p:spPr>
          <a:xfrm rot="2871953">
            <a:off x="5920555" y="12751675"/>
            <a:ext cx="580054" cy="37494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DAF2809-C006-46D5-807D-2751BB1F8E7F}"/>
              </a:ext>
            </a:extLst>
          </p:cNvPr>
          <p:cNvSpPr txBox="1"/>
          <p:nvPr/>
        </p:nvSpPr>
        <p:spPr>
          <a:xfrm>
            <a:off x="6121795" y="11632196"/>
            <a:ext cx="146135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ctr">
              <a:buFont typeface="Arial" panose="020B0604020202020204" pitchFamily="34" charset="0"/>
              <a:buNone/>
            </a:pPr>
            <a:r>
              <a:rPr lang="en-GB" sz="3200" b="1">
                <a:solidFill>
                  <a:srgbClr val="C00000"/>
                </a:solidFill>
              </a:rPr>
              <a:t>Pijnlijn</a:t>
            </a:r>
            <a:endParaRPr lang="en-US" sz="3200" b="1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54549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Algemene principes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endParaRPr lang="en-GB"/>
          </a:p>
          <a:p>
            <a:r>
              <a:rPr lang="en-GB" b="1">
                <a:solidFill>
                  <a:srgbClr val="FF0066"/>
                </a:solidFill>
              </a:rPr>
              <a:t>Somatische pijn vs. Viscerale pijn</a:t>
            </a:r>
            <a:br>
              <a:rPr lang="en-GB"/>
            </a:br>
            <a:endParaRPr lang="en-GB"/>
          </a:p>
          <a:p>
            <a:r>
              <a:rPr lang="en-GB"/>
              <a:t>Viscerale pijn:</a:t>
            </a:r>
          </a:p>
          <a:p>
            <a:pPr marL="539999" lvl="1" indent="0">
              <a:buNone/>
            </a:pPr>
            <a:endParaRPr lang="en-GB"/>
          </a:p>
          <a:p>
            <a:pPr lvl="1"/>
            <a:r>
              <a:rPr lang="en-GB"/>
              <a:t>boven en onder de pijnlijn</a:t>
            </a:r>
            <a:br>
              <a:rPr lang="en-GB"/>
            </a:br>
            <a:endParaRPr lang="en-GB"/>
          </a:p>
          <a:p>
            <a:pPr lvl="1"/>
            <a:r>
              <a:rPr lang="en-GB"/>
              <a:t>meelopend met autonome zenuwen, maar prikkel verloopt in omgekeerde richting</a:t>
            </a:r>
            <a:br>
              <a:rPr lang="en-GB"/>
            </a:br>
            <a:endParaRPr lang="en-GB"/>
          </a:p>
          <a:p>
            <a:pPr lvl="1"/>
            <a:r>
              <a:rPr lang="en-GB"/>
              <a:t>referred pain</a:t>
            </a:r>
            <a:br>
              <a:rPr lang="en-GB"/>
            </a:br>
            <a:endParaRPr lang="en-GB"/>
          </a:p>
          <a:p>
            <a:r>
              <a:rPr lang="en-GB"/>
              <a:t>3 pijn routes</a:t>
            </a:r>
          </a:p>
          <a:p>
            <a:pPr lvl="1"/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554330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Object 45">
            <a:extLst>
              <a:ext uri="{FF2B5EF4-FFF2-40B4-BE49-F238E27FC236}">
                <a16:creationId xmlns:a16="http://schemas.microsoft.com/office/drawing/2014/main" id="{E6C4EEE9-8663-02D3-B315-8C92E4C0416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47565005"/>
              </p:ext>
            </p:extLst>
          </p:nvPr>
        </p:nvGraphicFramePr>
        <p:xfrm>
          <a:off x="8647777" y="9492916"/>
          <a:ext cx="1484733" cy="155959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4533120" imgH="4761720" progId="">
                  <p:embed/>
                </p:oleObj>
              </mc:Choice>
              <mc:Fallback>
                <p:oleObj r:id="rId2" imgW="4533120" imgH="4761720" progId="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8647777" y="9492916"/>
                        <a:ext cx="1484733" cy="155959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9">
            <a:extLst>
              <a:ext uri="{FF2B5EF4-FFF2-40B4-BE49-F238E27FC236}">
                <a16:creationId xmlns:a16="http://schemas.microsoft.com/office/drawing/2014/main" id="{4D505692-6B96-7F55-7A2D-20D2F9AFA9C1}"/>
              </a:ext>
            </a:extLst>
          </p:cNvPr>
          <p:cNvSpPr/>
          <p:nvPr/>
        </p:nvSpPr>
        <p:spPr>
          <a:xfrm>
            <a:off x="0" y="11678193"/>
            <a:ext cx="10799763" cy="3622132"/>
          </a:xfrm>
          <a:prstGeom prst="rect">
            <a:avLst/>
          </a:prstGeom>
          <a:solidFill>
            <a:srgbClr val="DAE3F3">
              <a:alpha val="5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" name="Credits">
            <a:extLst>
              <a:ext uri="{FF2B5EF4-FFF2-40B4-BE49-F238E27FC236}">
                <a16:creationId xmlns:a16="http://schemas.microsoft.com/office/drawing/2014/main" id="{93D59975-80D9-49C7-6DAD-40E92A236BD0}"/>
              </a:ext>
            </a:extLst>
          </p:cNvPr>
          <p:cNvGrpSpPr/>
          <p:nvPr/>
        </p:nvGrpSpPr>
        <p:grpSpPr>
          <a:xfrm>
            <a:off x="2669662" y="14020635"/>
            <a:ext cx="6019417" cy="1281683"/>
            <a:chOff x="4278776" y="13501083"/>
            <a:chExt cx="6019417" cy="1281683"/>
          </a:xfrm>
        </p:grpSpPr>
        <p:sp>
          <p:nvSpPr>
            <p:cNvPr id="454" name="TextBox 453">
              <a:extLst>
                <a:ext uri="{FF2B5EF4-FFF2-40B4-BE49-F238E27FC236}">
                  <a16:creationId xmlns:a16="http://schemas.microsoft.com/office/drawing/2014/main" id="{627657EB-9C3F-6506-38E7-E5F0AC6B9A1F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11D1F67A-19AB-4238-E9A4-B63BBAA4CA36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Colon and rectum anatomy and arteries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https://freesvg.org/meditation-man By OpenClipart PD</a:t>
              </a: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4B83FE1F-26D9-F642-5EB5-C710E73EE6E1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1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2" name="TextBox 491">
              <a:extLst>
                <a:ext uri="{FF2B5EF4-FFF2-40B4-BE49-F238E27FC236}">
                  <a16:creationId xmlns:a16="http://schemas.microsoft.com/office/drawing/2014/main" id="{4199BB7E-250B-8D6C-DFF0-1D48C94A030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322834" y="1215507"/>
            <a:ext cx="10271446" cy="10313206"/>
            <a:chOff x="322834" y="1215507"/>
            <a:chExt cx="10271446" cy="10313206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1232094" y="861921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1251544" y="10513050"/>
              <a:ext cx="309731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inf.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N. hypogastricus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sup.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756580" y="10215471"/>
              <a:ext cx="384610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CC66FF"/>
                  </a:solidFill>
                </a:rPr>
                <a:t>Pelviene splanchnische zenuwen</a:t>
              </a:r>
              <a:endParaRPr lang="en-US" sz="20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711763" y="9419861"/>
              <a:ext cx="384610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2060"/>
                  </a:solidFill>
                </a:rPr>
                <a:t>Sacrale parasymp. outflow</a:t>
              </a:r>
              <a:endParaRPr lang="en-US" sz="20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 hidden="1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 hidden="1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 hidden="1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 hidden="1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 hidden="1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 hidden="1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 hidden="1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6EABAE-5E3D-420A-9AAC-1A428FB45BE2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Parasympathisch naar einddarm (colon desc/sigmoid/rectum) 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00D0012-15C2-4C6C-80D2-F667B992267B}"/>
              </a:ext>
            </a:extLst>
          </p:cNvPr>
          <p:cNvSpPr/>
          <p:nvPr/>
        </p:nvSpPr>
        <p:spPr>
          <a:xfrm>
            <a:off x="6129689" y="7618928"/>
            <a:ext cx="2484376" cy="2351150"/>
          </a:xfrm>
          <a:custGeom>
            <a:avLst/>
            <a:gdLst>
              <a:gd name="connsiteX0" fmla="*/ 29996 w 2554987"/>
              <a:gd name="connsiteY0" fmla="*/ 2340560 h 2340560"/>
              <a:gd name="connsiteX1" fmla="*/ 29996 w 2554987"/>
              <a:gd name="connsiteY1" fmla="*/ 1914533 h 2340560"/>
              <a:gd name="connsiteX2" fmla="*/ 341724 w 2554987"/>
              <a:gd name="connsiteY2" fmla="*/ 1561242 h 2340560"/>
              <a:gd name="connsiteX3" fmla="*/ 840487 w 2554987"/>
              <a:gd name="connsiteY3" fmla="*/ 1181974 h 2340560"/>
              <a:gd name="connsiteX4" fmla="*/ 902833 w 2554987"/>
              <a:gd name="connsiteY4" fmla="*/ 309138 h 2340560"/>
              <a:gd name="connsiteX5" fmla="*/ 908028 w 2554987"/>
              <a:gd name="connsiteY5" fmla="*/ 28583 h 2340560"/>
              <a:gd name="connsiteX6" fmla="*/ 1110651 w 2554987"/>
              <a:gd name="connsiteY6" fmla="*/ 148078 h 2340560"/>
              <a:gd name="connsiteX7" fmla="*/ 2554987 w 2554987"/>
              <a:gd name="connsiteY7" fmla="*/ 1254710 h 2340560"/>
              <a:gd name="connsiteX0" fmla="*/ 25657 w 2550648"/>
              <a:gd name="connsiteY0" fmla="*/ 2340560 h 2340560"/>
              <a:gd name="connsiteX1" fmla="*/ 25657 w 2550648"/>
              <a:gd name="connsiteY1" fmla="*/ 1914533 h 2340560"/>
              <a:gd name="connsiteX2" fmla="*/ 275039 w 2550648"/>
              <a:gd name="connsiteY2" fmla="*/ 1509287 h 2340560"/>
              <a:gd name="connsiteX3" fmla="*/ 836148 w 2550648"/>
              <a:gd name="connsiteY3" fmla="*/ 1181974 h 2340560"/>
              <a:gd name="connsiteX4" fmla="*/ 898494 w 2550648"/>
              <a:gd name="connsiteY4" fmla="*/ 309138 h 2340560"/>
              <a:gd name="connsiteX5" fmla="*/ 903689 w 2550648"/>
              <a:gd name="connsiteY5" fmla="*/ 28583 h 2340560"/>
              <a:gd name="connsiteX6" fmla="*/ 1106312 w 2550648"/>
              <a:gd name="connsiteY6" fmla="*/ 148078 h 2340560"/>
              <a:gd name="connsiteX7" fmla="*/ 2550648 w 2550648"/>
              <a:gd name="connsiteY7" fmla="*/ 1254710 h 2340560"/>
              <a:gd name="connsiteX0" fmla="*/ 69709 w 2594700"/>
              <a:gd name="connsiteY0" fmla="*/ 2340560 h 2340560"/>
              <a:gd name="connsiteX1" fmla="*/ 12559 w 2594700"/>
              <a:gd name="connsiteY1" fmla="*/ 1909338 h 2340560"/>
              <a:gd name="connsiteX2" fmla="*/ 319091 w 2594700"/>
              <a:gd name="connsiteY2" fmla="*/ 1509287 h 2340560"/>
              <a:gd name="connsiteX3" fmla="*/ 880200 w 2594700"/>
              <a:gd name="connsiteY3" fmla="*/ 1181974 h 2340560"/>
              <a:gd name="connsiteX4" fmla="*/ 942546 w 2594700"/>
              <a:gd name="connsiteY4" fmla="*/ 309138 h 2340560"/>
              <a:gd name="connsiteX5" fmla="*/ 947741 w 2594700"/>
              <a:gd name="connsiteY5" fmla="*/ 28583 h 2340560"/>
              <a:gd name="connsiteX6" fmla="*/ 1150364 w 2594700"/>
              <a:gd name="connsiteY6" fmla="*/ 148078 h 2340560"/>
              <a:gd name="connsiteX7" fmla="*/ 2594700 w 259470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81930 w 2596430"/>
              <a:gd name="connsiteY3" fmla="*/ 1181974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45606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783216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098120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55954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53295 h 2353295"/>
              <a:gd name="connsiteX1" fmla="*/ 14289 w 2596430"/>
              <a:gd name="connsiteY1" fmla="*/ 1922073 h 2353295"/>
              <a:gd name="connsiteX2" fmla="*/ 346799 w 2596430"/>
              <a:gd name="connsiteY2" fmla="*/ 1522022 h 2353295"/>
              <a:gd name="connsiteX3" fmla="*/ 829975 w 2596430"/>
              <a:gd name="connsiteY3" fmla="*/ 1090800 h 2353295"/>
              <a:gd name="connsiteX4" fmla="*/ 855954 w 2596430"/>
              <a:gd name="connsiteY4" fmla="*/ 311482 h 2353295"/>
              <a:gd name="connsiteX5" fmla="*/ 928689 w 2596430"/>
              <a:gd name="connsiteY5" fmla="*/ 20536 h 2353295"/>
              <a:gd name="connsiteX6" fmla="*/ 1152094 w 2596430"/>
              <a:gd name="connsiteY6" fmla="*/ 160813 h 2353295"/>
              <a:gd name="connsiteX7" fmla="*/ 2596430 w 2596430"/>
              <a:gd name="connsiteY7" fmla="*/ 1267445 h 2353295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52994 h 2352994"/>
              <a:gd name="connsiteX1" fmla="*/ 14289 w 2596430"/>
              <a:gd name="connsiteY1" fmla="*/ 1921772 h 2352994"/>
              <a:gd name="connsiteX2" fmla="*/ 346799 w 2596430"/>
              <a:gd name="connsiteY2" fmla="*/ 1521721 h 2352994"/>
              <a:gd name="connsiteX3" fmla="*/ 829975 w 2596430"/>
              <a:gd name="connsiteY3" fmla="*/ 1090499 h 2352994"/>
              <a:gd name="connsiteX4" fmla="*/ 855954 w 2596430"/>
              <a:gd name="connsiteY4" fmla="*/ 311181 h 2352994"/>
              <a:gd name="connsiteX5" fmla="*/ 923494 w 2596430"/>
              <a:gd name="connsiteY5" fmla="*/ 35822 h 2352994"/>
              <a:gd name="connsiteX6" fmla="*/ 1172876 w 2596430"/>
              <a:gd name="connsiteY6" fmla="*/ 139730 h 2352994"/>
              <a:gd name="connsiteX7" fmla="*/ 2596430 w 2596430"/>
              <a:gd name="connsiteY7" fmla="*/ 1267144 h 2352994"/>
              <a:gd name="connsiteX0" fmla="*/ 71439 w 2596430"/>
              <a:gd name="connsiteY0" fmla="*/ 2340781 h 2340781"/>
              <a:gd name="connsiteX1" fmla="*/ 14289 w 2596430"/>
              <a:gd name="connsiteY1" fmla="*/ 1909559 h 2340781"/>
              <a:gd name="connsiteX2" fmla="*/ 346799 w 2596430"/>
              <a:gd name="connsiteY2" fmla="*/ 1509508 h 2340781"/>
              <a:gd name="connsiteX3" fmla="*/ 829975 w 2596430"/>
              <a:gd name="connsiteY3" fmla="*/ 1078286 h 2340781"/>
              <a:gd name="connsiteX4" fmla="*/ 855954 w 2596430"/>
              <a:gd name="connsiteY4" fmla="*/ 298968 h 2340781"/>
              <a:gd name="connsiteX5" fmla="*/ 923494 w 2596430"/>
              <a:gd name="connsiteY5" fmla="*/ 23609 h 2340781"/>
              <a:gd name="connsiteX6" fmla="*/ 1162485 w 2596430"/>
              <a:gd name="connsiteY6" fmla="*/ 153494 h 2340781"/>
              <a:gd name="connsiteX7" fmla="*/ 2596430 w 2596430"/>
              <a:gd name="connsiteY7" fmla="*/ 1254931 h 2340781"/>
              <a:gd name="connsiteX0" fmla="*/ 71439 w 2497717"/>
              <a:gd name="connsiteY0" fmla="*/ 2340781 h 2340781"/>
              <a:gd name="connsiteX1" fmla="*/ 14289 w 2497717"/>
              <a:gd name="connsiteY1" fmla="*/ 1909559 h 2340781"/>
              <a:gd name="connsiteX2" fmla="*/ 346799 w 2497717"/>
              <a:gd name="connsiteY2" fmla="*/ 1509508 h 2340781"/>
              <a:gd name="connsiteX3" fmla="*/ 829975 w 2497717"/>
              <a:gd name="connsiteY3" fmla="*/ 1078286 h 2340781"/>
              <a:gd name="connsiteX4" fmla="*/ 855954 w 2497717"/>
              <a:gd name="connsiteY4" fmla="*/ 298968 h 2340781"/>
              <a:gd name="connsiteX5" fmla="*/ 923494 w 2497717"/>
              <a:gd name="connsiteY5" fmla="*/ 23609 h 2340781"/>
              <a:gd name="connsiteX6" fmla="*/ 1162485 w 2497717"/>
              <a:gd name="connsiteY6" fmla="*/ 153494 h 2340781"/>
              <a:gd name="connsiteX7" fmla="*/ 2497717 w 2497717"/>
              <a:gd name="connsiteY7" fmla="*/ 1343254 h 2340781"/>
              <a:gd name="connsiteX0" fmla="*/ 71439 w 2497717"/>
              <a:gd name="connsiteY0" fmla="*/ 2317420 h 2317420"/>
              <a:gd name="connsiteX1" fmla="*/ 14289 w 2497717"/>
              <a:gd name="connsiteY1" fmla="*/ 1886198 h 2317420"/>
              <a:gd name="connsiteX2" fmla="*/ 346799 w 2497717"/>
              <a:gd name="connsiteY2" fmla="*/ 1486147 h 2317420"/>
              <a:gd name="connsiteX3" fmla="*/ 829975 w 2497717"/>
              <a:gd name="connsiteY3" fmla="*/ 1054925 h 2317420"/>
              <a:gd name="connsiteX4" fmla="*/ 855954 w 2497717"/>
              <a:gd name="connsiteY4" fmla="*/ 275607 h 2317420"/>
              <a:gd name="connsiteX5" fmla="*/ 923494 w 2497717"/>
              <a:gd name="connsiteY5" fmla="*/ 248 h 2317420"/>
              <a:gd name="connsiteX6" fmla="*/ 1183266 w 2497717"/>
              <a:gd name="connsiteY6" fmla="*/ 311974 h 2317420"/>
              <a:gd name="connsiteX7" fmla="*/ 2497717 w 2497717"/>
              <a:gd name="connsiteY7" fmla="*/ 1319893 h 2317420"/>
              <a:gd name="connsiteX0" fmla="*/ 71439 w 2497717"/>
              <a:gd name="connsiteY0" fmla="*/ 2325081 h 2325081"/>
              <a:gd name="connsiteX1" fmla="*/ 14289 w 2497717"/>
              <a:gd name="connsiteY1" fmla="*/ 1893859 h 2325081"/>
              <a:gd name="connsiteX2" fmla="*/ 346799 w 2497717"/>
              <a:gd name="connsiteY2" fmla="*/ 1493808 h 2325081"/>
              <a:gd name="connsiteX3" fmla="*/ 829975 w 2497717"/>
              <a:gd name="connsiteY3" fmla="*/ 1062586 h 2325081"/>
              <a:gd name="connsiteX4" fmla="*/ 855954 w 2497717"/>
              <a:gd name="connsiteY4" fmla="*/ 283268 h 2325081"/>
              <a:gd name="connsiteX5" fmla="*/ 923494 w 2497717"/>
              <a:gd name="connsiteY5" fmla="*/ 7909 h 2325081"/>
              <a:gd name="connsiteX6" fmla="*/ 975448 w 2497717"/>
              <a:gd name="connsiteY6" fmla="*/ 96229 h 2325081"/>
              <a:gd name="connsiteX7" fmla="*/ 1183266 w 2497717"/>
              <a:gd name="connsiteY7" fmla="*/ 319635 h 2325081"/>
              <a:gd name="connsiteX8" fmla="*/ 2497717 w 2497717"/>
              <a:gd name="connsiteY8" fmla="*/ 1327554 h 2325081"/>
              <a:gd name="connsiteX0" fmla="*/ 71439 w 2497717"/>
              <a:gd name="connsiteY0" fmla="*/ 2325850 h 2325850"/>
              <a:gd name="connsiteX1" fmla="*/ 14289 w 2497717"/>
              <a:gd name="connsiteY1" fmla="*/ 1894628 h 2325850"/>
              <a:gd name="connsiteX2" fmla="*/ 346799 w 2497717"/>
              <a:gd name="connsiteY2" fmla="*/ 1494577 h 2325850"/>
              <a:gd name="connsiteX3" fmla="*/ 829975 w 2497717"/>
              <a:gd name="connsiteY3" fmla="*/ 1063355 h 2325850"/>
              <a:gd name="connsiteX4" fmla="*/ 855954 w 2497717"/>
              <a:gd name="connsiteY4" fmla="*/ 284037 h 2325850"/>
              <a:gd name="connsiteX5" fmla="*/ 923494 w 2497717"/>
              <a:gd name="connsiteY5" fmla="*/ 8678 h 2325850"/>
              <a:gd name="connsiteX6" fmla="*/ 1022207 w 2497717"/>
              <a:gd name="connsiteY6" fmla="*/ 91802 h 2325850"/>
              <a:gd name="connsiteX7" fmla="*/ 1183266 w 2497717"/>
              <a:gd name="connsiteY7" fmla="*/ 320404 h 2325850"/>
              <a:gd name="connsiteX8" fmla="*/ 2497717 w 2497717"/>
              <a:gd name="connsiteY8" fmla="*/ 1328323 h 2325850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83266 w 2497717"/>
              <a:gd name="connsiteY7" fmla="*/ 34274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93657 w 2497717"/>
              <a:gd name="connsiteY7" fmla="*/ 332349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24829 w 2497717"/>
              <a:gd name="connsiteY7" fmla="*/ 311568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35171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58098 w 2484376"/>
              <a:gd name="connsiteY0" fmla="*/ 2351150 h 2351150"/>
              <a:gd name="connsiteX1" fmla="*/ 16534 w 2484376"/>
              <a:gd name="connsiteY1" fmla="*/ 1914733 h 2351150"/>
              <a:gd name="connsiteX2" fmla="*/ 333458 w 2484376"/>
              <a:gd name="connsiteY2" fmla="*/ 1519877 h 2351150"/>
              <a:gd name="connsiteX3" fmla="*/ 821830 w 2484376"/>
              <a:gd name="connsiteY3" fmla="*/ 1088655 h 2351150"/>
              <a:gd name="connsiteX4" fmla="*/ 842613 w 2484376"/>
              <a:gd name="connsiteY4" fmla="*/ 309337 h 2351150"/>
              <a:gd name="connsiteX5" fmla="*/ 884175 w 2484376"/>
              <a:gd name="connsiteY5" fmla="*/ 28783 h 2351150"/>
              <a:gd name="connsiteX6" fmla="*/ 1008865 w 2484376"/>
              <a:gd name="connsiteY6" fmla="*/ 44366 h 2351150"/>
              <a:gd name="connsiteX7" fmla="*/ 1195902 w 2484376"/>
              <a:gd name="connsiteY7" fmla="*/ 340510 h 2351150"/>
              <a:gd name="connsiteX8" fmla="*/ 2484376 w 2484376"/>
              <a:gd name="connsiteY8" fmla="*/ 1353623 h 235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376" h="2351150">
                <a:moveTo>
                  <a:pt x="58098" y="2351150"/>
                </a:moveTo>
                <a:cubicBezTo>
                  <a:pt x="32120" y="2203079"/>
                  <a:pt x="-29359" y="2053279"/>
                  <a:pt x="16534" y="1914733"/>
                </a:cubicBezTo>
                <a:cubicBezTo>
                  <a:pt x="62427" y="1776188"/>
                  <a:pt x="199242" y="1657557"/>
                  <a:pt x="333458" y="1519877"/>
                </a:cubicBezTo>
                <a:cubicBezTo>
                  <a:pt x="467674" y="1382197"/>
                  <a:pt x="736971" y="1290412"/>
                  <a:pt x="821830" y="1088655"/>
                </a:cubicBezTo>
                <a:cubicBezTo>
                  <a:pt x="906689" y="886898"/>
                  <a:pt x="832222" y="485982"/>
                  <a:pt x="842613" y="309337"/>
                </a:cubicBezTo>
                <a:cubicBezTo>
                  <a:pt x="853004" y="132692"/>
                  <a:pt x="856466" y="72945"/>
                  <a:pt x="884175" y="28783"/>
                </a:cubicBezTo>
                <a:cubicBezTo>
                  <a:pt x="911884" y="-15379"/>
                  <a:pt x="965570" y="-7588"/>
                  <a:pt x="1008865" y="44366"/>
                </a:cubicBezTo>
                <a:cubicBezTo>
                  <a:pt x="1052160" y="96320"/>
                  <a:pt x="978558" y="62552"/>
                  <a:pt x="1195902" y="340510"/>
                </a:cubicBezTo>
                <a:cubicBezTo>
                  <a:pt x="1470395" y="544864"/>
                  <a:pt x="1899454" y="902484"/>
                  <a:pt x="2484376" y="1353623"/>
                </a:cubicBezTo>
              </a:path>
            </a:pathLst>
          </a:custGeom>
          <a:noFill/>
          <a:ln w="88900">
            <a:solidFill>
              <a:schemeClr val="tx2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A021FA7C-D213-41E5-B3E5-AF405E1F343E}"/>
              </a:ext>
            </a:extLst>
          </p:cNvPr>
          <p:cNvSpPr txBox="1"/>
          <p:nvPr/>
        </p:nvSpPr>
        <p:spPr>
          <a:xfrm rot="2071906">
            <a:off x="7611655" y="8577386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2F353D80-0067-498C-823E-F6FB67485E6E}"/>
              </a:ext>
            </a:extLst>
          </p:cNvPr>
          <p:cNvSpPr txBox="1"/>
          <p:nvPr/>
        </p:nvSpPr>
        <p:spPr>
          <a:xfrm>
            <a:off x="354602" y="1941385"/>
            <a:ext cx="578515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002060"/>
                </a:solidFill>
              </a:rPr>
              <a:t>Parasympathische prikkels</a:t>
            </a:r>
          </a:p>
          <a:p>
            <a:pPr algn="ctr"/>
            <a:r>
              <a:rPr lang="en-GB" sz="3200" b="1">
                <a:solidFill>
                  <a:srgbClr val="002060"/>
                </a:solidFill>
              </a:rPr>
              <a:t>via S2-S4 </a:t>
            </a:r>
            <a:r>
              <a:rPr lang="en-GB" sz="3200" b="1">
                <a:solidFill>
                  <a:srgbClr val="002060"/>
                </a:solidFill>
                <a:sym typeface="Wingdings" panose="05000000000000000000" pitchFamily="2" charset="2"/>
              </a:rPr>
              <a:t> pelviene splanchnische zenuwen</a:t>
            </a:r>
            <a:endParaRPr lang="en-GB" sz="3200" b="1">
              <a:solidFill>
                <a:srgbClr val="002060"/>
              </a:solidFill>
            </a:endParaRPr>
          </a:p>
        </p:txBody>
      </p:sp>
      <p:cxnSp>
        <p:nvCxnSpPr>
          <p:cNvPr id="491" name="Straight Arrow Connector 490">
            <a:extLst>
              <a:ext uri="{FF2B5EF4-FFF2-40B4-BE49-F238E27FC236}">
                <a16:creationId xmlns:a16="http://schemas.microsoft.com/office/drawing/2014/main" id="{F9F248A3-D687-4A14-AF4F-36EFCF5DF737}"/>
              </a:ext>
            </a:extLst>
          </p:cNvPr>
          <p:cNvCxnSpPr>
            <a:cxnSpLocks/>
          </p:cNvCxnSpPr>
          <p:nvPr/>
        </p:nvCxnSpPr>
        <p:spPr>
          <a:xfrm flipV="1">
            <a:off x="169460" y="9565009"/>
            <a:ext cx="0" cy="1949212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FEC1F3E-4EA7-48AF-899C-1FF21F1A8D74}"/>
              </a:ext>
            </a:extLst>
          </p:cNvPr>
          <p:cNvSpPr/>
          <p:nvPr/>
        </p:nvSpPr>
        <p:spPr>
          <a:xfrm>
            <a:off x="6195025" y="9112826"/>
            <a:ext cx="851545" cy="1122656"/>
          </a:xfrm>
          <a:custGeom>
            <a:avLst/>
            <a:gdLst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39091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59873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085850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122218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6747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05823 w 819423"/>
              <a:gd name="connsiteY3" fmla="*/ 1044287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31114"/>
              <a:gd name="connsiteY0" fmla="*/ 0 h 2218459"/>
              <a:gd name="connsiteX1" fmla="*/ 818837 w 831114"/>
              <a:gd name="connsiteY1" fmla="*/ 602673 h 2218459"/>
              <a:gd name="connsiteX2" fmla="*/ 813641 w 831114"/>
              <a:gd name="connsiteY2" fmla="*/ 872837 h 2218459"/>
              <a:gd name="connsiteX3" fmla="*/ 605823 w 831114"/>
              <a:gd name="connsiteY3" fmla="*/ 1044287 h 2218459"/>
              <a:gd name="connsiteX4" fmla="*/ 273314 w 831114"/>
              <a:gd name="connsiteY4" fmla="*/ 1122218 h 2218459"/>
              <a:gd name="connsiteX5" fmla="*/ 34323 w 831114"/>
              <a:gd name="connsiteY5" fmla="*/ 971551 h 2218459"/>
              <a:gd name="connsiteX6" fmla="*/ 3150 w 831114"/>
              <a:gd name="connsiteY6" fmla="*/ 883228 h 2218459"/>
              <a:gd name="connsiteX7" fmla="*/ 49909 w 831114"/>
              <a:gd name="connsiteY7" fmla="*/ 1267691 h 2218459"/>
              <a:gd name="connsiteX8" fmla="*/ 101864 w 831114"/>
              <a:gd name="connsiteY8" fmla="*/ 1626178 h 2218459"/>
              <a:gd name="connsiteX9" fmla="*/ 491523 w 831114"/>
              <a:gd name="connsiteY9" fmla="*/ 2218459 h 2218459"/>
              <a:gd name="connsiteX0" fmla="*/ 808446 w 855376"/>
              <a:gd name="connsiteY0" fmla="*/ 0 h 2218459"/>
              <a:gd name="connsiteX1" fmla="*/ 855205 w 855376"/>
              <a:gd name="connsiteY1" fmla="*/ 602673 h 2218459"/>
              <a:gd name="connsiteX2" fmla="*/ 813641 w 855376"/>
              <a:gd name="connsiteY2" fmla="*/ 872837 h 2218459"/>
              <a:gd name="connsiteX3" fmla="*/ 605823 w 855376"/>
              <a:gd name="connsiteY3" fmla="*/ 1044287 h 2218459"/>
              <a:gd name="connsiteX4" fmla="*/ 273314 w 855376"/>
              <a:gd name="connsiteY4" fmla="*/ 1122218 h 2218459"/>
              <a:gd name="connsiteX5" fmla="*/ 34323 w 855376"/>
              <a:gd name="connsiteY5" fmla="*/ 971551 h 2218459"/>
              <a:gd name="connsiteX6" fmla="*/ 3150 w 855376"/>
              <a:gd name="connsiteY6" fmla="*/ 883228 h 2218459"/>
              <a:gd name="connsiteX7" fmla="*/ 49909 w 855376"/>
              <a:gd name="connsiteY7" fmla="*/ 1267691 h 2218459"/>
              <a:gd name="connsiteX8" fmla="*/ 101864 w 855376"/>
              <a:gd name="connsiteY8" fmla="*/ 1626178 h 2218459"/>
              <a:gd name="connsiteX9" fmla="*/ 491523 w 855376"/>
              <a:gd name="connsiteY9" fmla="*/ 2218459 h 2218459"/>
              <a:gd name="connsiteX0" fmla="*/ 839619 w 856048"/>
              <a:gd name="connsiteY0" fmla="*/ 0 h 2218459"/>
              <a:gd name="connsiteX1" fmla="*/ 855205 w 856048"/>
              <a:gd name="connsiteY1" fmla="*/ 602673 h 2218459"/>
              <a:gd name="connsiteX2" fmla="*/ 813641 w 856048"/>
              <a:gd name="connsiteY2" fmla="*/ 872837 h 2218459"/>
              <a:gd name="connsiteX3" fmla="*/ 605823 w 856048"/>
              <a:gd name="connsiteY3" fmla="*/ 1044287 h 2218459"/>
              <a:gd name="connsiteX4" fmla="*/ 273314 w 856048"/>
              <a:gd name="connsiteY4" fmla="*/ 1122218 h 2218459"/>
              <a:gd name="connsiteX5" fmla="*/ 34323 w 856048"/>
              <a:gd name="connsiteY5" fmla="*/ 971551 h 2218459"/>
              <a:gd name="connsiteX6" fmla="*/ 3150 w 856048"/>
              <a:gd name="connsiteY6" fmla="*/ 883228 h 2218459"/>
              <a:gd name="connsiteX7" fmla="*/ 49909 w 856048"/>
              <a:gd name="connsiteY7" fmla="*/ 1267691 h 2218459"/>
              <a:gd name="connsiteX8" fmla="*/ 101864 w 856048"/>
              <a:gd name="connsiteY8" fmla="*/ 1626178 h 2218459"/>
              <a:gd name="connsiteX9" fmla="*/ 491523 w 856048"/>
              <a:gd name="connsiteY9" fmla="*/ 2218459 h 2218459"/>
              <a:gd name="connsiteX0" fmla="*/ 839619 w 841447"/>
              <a:gd name="connsiteY0" fmla="*/ 0 h 2218459"/>
              <a:gd name="connsiteX1" fmla="*/ 829228 w 841447"/>
              <a:gd name="connsiteY1" fmla="*/ 602673 h 2218459"/>
              <a:gd name="connsiteX2" fmla="*/ 813641 w 841447"/>
              <a:gd name="connsiteY2" fmla="*/ 872837 h 2218459"/>
              <a:gd name="connsiteX3" fmla="*/ 605823 w 841447"/>
              <a:gd name="connsiteY3" fmla="*/ 1044287 h 2218459"/>
              <a:gd name="connsiteX4" fmla="*/ 273314 w 841447"/>
              <a:gd name="connsiteY4" fmla="*/ 1122218 h 2218459"/>
              <a:gd name="connsiteX5" fmla="*/ 34323 w 841447"/>
              <a:gd name="connsiteY5" fmla="*/ 971551 h 2218459"/>
              <a:gd name="connsiteX6" fmla="*/ 3150 w 841447"/>
              <a:gd name="connsiteY6" fmla="*/ 883228 h 2218459"/>
              <a:gd name="connsiteX7" fmla="*/ 49909 w 841447"/>
              <a:gd name="connsiteY7" fmla="*/ 1267691 h 2218459"/>
              <a:gd name="connsiteX8" fmla="*/ 101864 w 841447"/>
              <a:gd name="connsiteY8" fmla="*/ 1626178 h 2218459"/>
              <a:gd name="connsiteX9" fmla="*/ 491523 w 84144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872837 h 2218459"/>
              <a:gd name="connsiteX3" fmla="*/ 605823 w 846837"/>
              <a:gd name="connsiteY3" fmla="*/ 1044287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8387"/>
              <a:gd name="connsiteY0" fmla="*/ 0 h 2218459"/>
              <a:gd name="connsiteX1" fmla="*/ 844814 w 848387"/>
              <a:gd name="connsiteY1" fmla="*/ 602673 h 2218459"/>
              <a:gd name="connsiteX2" fmla="*/ 824032 w 848387"/>
              <a:gd name="connsiteY2" fmla="*/ 909205 h 2218459"/>
              <a:gd name="connsiteX3" fmla="*/ 605823 w 848387"/>
              <a:gd name="connsiteY3" fmla="*/ 1044287 h 2218459"/>
              <a:gd name="connsiteX4" fmla="*/ 273314 w 848387"/>
              <a:gd name="connsiteY4" fmla="*/ 1122218 h 2218459"/>
              <a:gd name="connsiteX5" fmla="*/ 34323 w 848387"/>
              <a:gd name="connsiteY5" fmla="*/ 971551 h 2218459"/>
              <a:gd name="connsiteX6" fmla="*/ 3150 w 848387"/>
              <a:gd name="connsiteY6" fmla="*/ 883228 h 2218459"/>
              <a:gd name="connsiteX7" fmla="*/ 49909 w 848387"/>
              <a:gd name="connsiteY7" fmla="*/ 1267691 h 2218459"/>
              <a:gd name="connsiteX8" fmla="*/ 101864 w 848387"/>
              <a:gd name="connsiteY8" fmla="*/ 1626178 h 2218459"/>
              <a:gd name="connsiteX9" fmla="*/ 491523 w 848387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05823 w 847606"/>
              <a:gd name="connsiteY3" fmla="*/ 1044287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17023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59874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76011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1626178"/>
              <a:gd name="connsiteX1" fmla="*/ 844814 w 851545"/>
              <a:gd name="connsiteY1" fmla="*/ 602673 h 1626178"/>
              <a:gd name="connsiteX2" fmla="*/ 829777 w 851545"/>
              <a:gd name="connsiteY2" fmla="*/ 919779 h 1626178"/>
              <a:gd name="connsiteX3" fmla="*/ 611018 w 851545"/>
              <a:gd name="connsiteY3" fmla="*/ 1076011 h 1626178"/>
              <a:gd name="connsiteX4" fmla="*/ 273314 w 851545"/>
              <a:gd name="connsiteY4" fmla="*/ 1117023 h 1626178"/>
              <a:gd name="connsiteX5" fmla="*/ 34323 w 851545"/>
              <a:gd name="connsiteY5" fmla="*/ 971551 h 1626178"/>
              <a:gd name="connsiteX6" fmla="*/ 3150 w 851545"/>
              <a:gd name="connsiteY6" fmla="*/ 883228 h 1626178"/>
              <a:gd name="connsiteX7" fmla="*/ 49909 w 851545"/>
              <a:gd name="connsiteY7" fmla="*/ 1267691 h 1626178"/>
              <a:gd name="connsiteX8" fmla="*/ 101864 w 851545"/>
              <a:gd name="connsiteY8" fmla="*/ 1626178 h 1626178"/>
              <a:gd name="connsiteX0" fmla="*/ 839619 w 851545"/>
              <a:gd name="connsiteY0" fmla="*/ 0 h 1267691"/>
              <a:gd name="connsiteX1" fmla="*/ 844814 w 851545"/>
              <a:gd name="connsiteY1" fmla="*/ 602673 h 1267691"/>
              <a:gd name="connsiteX2" fmla="*/ 829777 w 851545"/>
              <a:gd name="connsiteY2" fmla="*/ 919779 h 1267691"/>
              <a:gd name="connsiteX3" fmla="*/ 611018 w 851545"/>
              <a:gd name="connsiteY3" fmla="*/ 1076011 h 1267691"/>
              <a:gd name="connsiteX4" fmla="*/ 273314 w 851545"/>
              <a:gd name="connsiteY4" fmla="*/ 1117023 h 1267691"/>
              <a:gd name="connsiteX5" fmla="*/ 34323 w 851545"/>
              <a:gd name="connsiteY5" fmla="*/ 971551 h 1267691"/>
              <a:gd name="connsiteX6" fmla="*/ 3150 w 851545"/>
              <a:gd name="connsiteY6" fmla="*/ 883228 h 1267691"/>
              <a:gd name="connsiteX7" fmla="*/ 49909 w 851545"/>
              <a:gd name="connsiteY7" fmla="*/ 1267691 h 1267691"/>
              <a:gd name="connsiteX0" fmla="*/ 839619 w 851545"/>
              <a:gd name="connsiteY0" fmla="*/ 0 h 1303785"/>
              <a:gd name="connsiteX1" fmla="*/ 844814 w 851545"/>
              <a:gd name="connsiteY1" fmla="*/ 602673 h 1303785"/>
              <a:gd name="connsiteX2" fmla="*/ 829777 w 851545"/>
              <a:gd name="connsiteY2" fmla="*/ 919779 h 1303785"/>
              <a:gd name="connsiteX3" fmla="*/ 611018 w 851545"/>
              <a:gd name="connsiteY3" fmla="*/ 1076011 h 1303785"/>
              <a:gd name="connsiteX4" fmla="*/ 273314 w 851545"/>
              <a:gd name="connsiteY4" fmla="*/ 1117023 h 1303785"/>
              <a:gd name="connsiteX5" fmla="*/ 34323 w 851545"/>
              <a:gd name="connsiteY5" fmla="*/ 971551 h 1303785"/>
              <a:gd name="connsiteX6" fmla="*/ 3150 w 851545"/>
              <a:gd name="connsiteY6" fmla="*/ 883228 h 1303785"/>
              <a:gd name="connsiteX7" fmla="*/ 49909 w 851545"/>
              <a:gd name="connsiteY7" fmla="*/ 1303785 h 1303785"/>
              <a:gd name="connsiteX0" fmla="*/ 839619 w 851545"/>
              <a:gd name="connsiteY0" fmla="*/ 0 h 1122656"/>
              <a:gd name="connsiteX1" fmla="*/ 844814 w 851545"/>
              <a:gd name="connsiteY1" fmla="*/ 602673 h 1122656"/>
              <a:gd name="connsiteX2" fmla="*/ 829777 w 851545"/>
              <a:gd name="connsiteY2" fmla="*/ 919779 h 1122656"/>
              <a:gd name="connsiteX3" fmla="*/ 611018 w 851545"/>
              <a:gd name="connsiteY3" fmla="*/ 1076011 h 1122656"/>
              <a:gd name="connsiteX4" fmla="*/ 273314 w 851545"/>
              <a:gd name="connsiteY4" fmla="*/ 1117023 h 1122656"/>
              <a:gd name="connsiteX5" fmla="*/ 34323 w 851545"/>
              <a:gd name="connsiteY5" fmla="*/ 971551 h 1122656"/>
              <a:gd name="connsiteX6" fmla="*/ 3150 w 851545"/>
              <a:gd name="connsiteY6" fmla="*/ 883228 h 112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1545" h="1122656">
                <a:moveTo>
                  <a:pt x="839619" y="0"/>
                </a:moveTo>
                <a:cubicBezTo>
                  <a:pt x="846113" y="229033"/>
                  <a:pt x="846454" y="449377"/>
                  <a:pt x="844814" y="602673"/>
                </a:cubicBezTo>
                <a:cubicBezTo>
                  <a:pt x="843174" y="755969"/>
                  <a:pt x="868743" y="840889"/>
                  <a:pt x="829777" y="919779"/>
                </a:cubicBezTo>
                <a:cubicBezTo>
                  <a:pt x="790811" y="998669"/>
                  <a:pt x="703762" y="1043137"/>
                  <a:pt x="611018" y="1076011"/>
                </a:cubicBezTo>
                <a:cubicBezTo>
                  <a:pt x="518274" y="1108885"/>
                  <a:pt x="369430" y="1134433"/>
                  <a:pt x="273314" y="1117023"/>
                </a:cubicBezTo>
                <a:cubicBezTo>
                  <a:pt x="177198" y="1099613"/>
                  <a:pt x="79350" y="1010517"/>
                  <a:pt x="34323" y="971551"/>
                </a:cubicBezTo>
                <a:cubicBezTo>
                  <a:pt x="-10704" y="932585"/>
                  <a:pt x="552" y="827856"/>
                  <a:pt x="3150" y="883228"/>
                </a:cubicBezTo>
              </a:path>
            </a:pathLst>
          </a:custGeom>
          <a:noFill/>
          <a:ln w="793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34834E3-6C8D-2CA8-06A6-9CF7801D969C}"/>
              </a:ext>
            </a:extLst>
          </p:cNvPr>
          <p:cNvSpPr txBox="1"/>
          <p:nvPr/>
        </p:nvSpPr>
        <p:spPr>
          <a:xfrm>
            <a:off x="290796" y="9805090"/>
            <a:ext cx="4960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rgbClr val="00B0F0"/>
                </a:solidFill>
              </a:rPr>
              <a:t>Nn. sacrales S2-S4, plexus sacralis (spinaal)</a:t>
            </a:r>
            <a:endParaRPr lang="en-US" sz="2000" b="1">
              <a:solidFill>
                <a:srgbClr val="00B0F0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082DAA7-6AD0-35F7-1C7B-7EF2946C1094}"/>
              </a:ext>
            </a:extLst>
          </p:cNvPr>
          <p:cNvGrpSpPr/>
          <p:nvPr/>
        </p:nvGrpSpPr>
        <p:grpSpPr>
          <a:xfrm>
            <a:off x="4441372" y="11851479"/>
            <a:ext cx="2869609" cy="2210407"/>
            <a:chOff x="4441372" y="11851479"/>
            <a:chExt cx="2869609" cy="2210407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2AB1B80E-646B-B0AC-A421-9A16602B38A0}"/>
                </a:ext>
              </a:extLst>
            </p:cNvPr>
            <p:cNvSpPr txBox="1"/>
            <p:nvPr/>
          </p:nvSpPr>
          <p:spPr>
            <a:xfrm>
              <a:off x="4441372" y="13415555"/>
              <a:ext cx="286960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chemeClr val="tx2"/>
                  </a:solidFill>
                </a:rPr>
                <a:t>PARASYMP</a:t>
              </a:r>
            </a:p>
          </p:txBody>
        </p:sp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B63EA3A9-36EA-ACD2-5215-E5B8AD916251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0639" y="11851479"/>
              <a:ext cx="1646011" cy="1646011"/>
            </a:xfrm>
            <a:prstGeom prst="rect">
              <a:avLst/>
            </a:prstGeom>
          </p:spPr>
        </p:pic>
      </p:grpSp>
      <p:grpSp>
        <p:nvGrpSpPr>
          <p:cNvPr id="470" name="sacral parasymp outflow right">
            <a:extLst>
              <a:ext uri="{FF2B5EF4-FFF2-40B4-BE49-F238E27FC236}">
                <a16:creationId xmlns:a16="http://schemas.microsoft.com/office/drawing/2014/main" id="{5B1F8C13-8315-A920-62D2-50C340494195}"/>
              </a:ext>
            </a:extLst>
          </p:cNvPr>
          <p:cNvGrpSpPr/>
          <p:nvPr/>
        </p:nvGrpSpPr>
        <p:grpSpPr>
          <a:xfrm>
            <a:off x="6491972" y="9764086"/>
            <a:ext cx="231285" cy="751533"/>
            <a:chOff x="6456114" y="10070082"/>
            <a:chExt cx="231285" cy="751533"/>
          </a:xfrm>
        </p:grpSpPr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4208E34B-44BF-8C57-CF56-3041B6F20EAC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BAE6DC0-2BF7-9AD4-DF66-C8AC4145D630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F5D74BE-DDAB-0503-A90D-410F575E7D19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0" name="sacral parasymp outflow left">
            <a:extLst>
              <a:ext uri="{FF2B5EF4-FFF2-40B4-BE49-F238E27FC236}">
                <a16:creationId xmlns:a16="http://schemas.microsoft.com/office/drawing/2014/main" id="{0BF63D01-5DD5-6891-DAB5-FFDEDF0C8D88}"/>
              </a:ext>
            </a:extLst>
          </p:cNvPr>
          <p:cNvGrpSpPr/>
          <p:nvPr/>
        </p:nvGrpSpPr>
        <p:grpSpPr>
          <a:xfrm>
            <a:off x="7261179" y="9816454"/>
            <a:ext cx="207954" cy="734061"/>
            <a:chOff x="3531282" y="9376755"/>
            <a:chExt cx="163914" cy="734061"/>
          </a:xfrm>
        </p:grpSpPr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AF8AF9D8-BBCE-16E8-5261-FFCE82D4B183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0826DE76-F5DA-C573-4A79-F185BBDFB09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3D0A1D06-DE13-795D-F4F2-FC5BF59DD26C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208145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>
            <a:extLst>
              <a:ext uri="{FF2B5EF4-FFF2-40B4-BE49-F238E27FC236}">
                <a16:creationId xmlns:a16="http://schemas.microsoft.com/office/drawing/2014/main" id="{254B79D9-D056-7749-1EAF-9D46A5C0707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01303081"/>
              </p:ext>
            </p:extLst>
          </p:nvPr>
        </p:nvGraphicFramePr>
        <p:xfrm>
          <a:off x="8647777" y="9492916"/>
          <a:ext cx="1484733" cy="155959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4533120" imgH="4761720" progId="">
                  <p:embed/>
                </p:oleObj>
              </mc:Choice>
              <mc:Fallback>
                <p:oleObj r:id="rId2" imgW="4533120" imgH="4761720" progId="">
                  <p:embed/>
                  <p:pic>
                    <p:nvPicPr>
                      <p:cNvPr id="46" name="Object 45">
                        <a:extLst>
                          <a:ext uri="{FF2B5EF4-FFF2-40B4-BE49-F238E27FC236}">
                            <a16:creationId xmlns:a16="http://schemas.microsoft.com/office/drawing/2014/main" id="{E6C4EEE9-8663-02D3-B315-8C92E4C0416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8647777" y="9492916"/>
                        <a:ext cx="1484733" cy="155959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9">
            <a:extLst>
              <a:ext uri="{FF2B5EF4-FFF2-40B4-BE49-F238E27FC236}">
                <a16:creationId xmlns:a16="http://schemas.microsoft.com/office/drawing/2014/main" id="{146DA226-11F7-DB3E-70BB-14B1D49A18C3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" name="Credits">
            <a:extLst>
              <a:ext uri="{FF2B5EF4-FFF2-40B4-BE49-F238E27FC236}">
                <a16:creationId xmlns:a16="http://schemas.microsoft.com/office/drawing/2014/main" id="{6C75A970-CA69-60C4-8B99-013B50B995B4}"/>
              </a:ext>
            </a:extLst>
          </p:cNvPr>
          <p:cNvGrpSpPr/>
          <p:nvPr/>
        </p:nvGrpSpPr>
        <p:grpSpPr>
          <a:xfrm>
            <a:off x="2694756" y="14018642"/>
            <a:ext cx="6019417" cy="1281683"/>
            <a:chOff x="4278776" y="13501083"/>
            <a:chExt cx="6019417" cy="1281683"/>
          </a:xfrm>
        </p:grpSpPr>
        <p:sp>
          <p:nvSpPr>
            <p:cNvPr id="454" name="TextBox 453">
              <a:extLst>
                <a:ext uri="{FF2B5EF4-FFF2-40B4-BE49-F238E27FC236}">
                  <a16:creationId xmlns:a16="http://schemas.microsoft.com/office/drawing/2014/main" id="{6B381408-4D60-00C4-9C21-A93991DBA3FE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70FD555E-64D4-9105-CD44-548CE6897E9A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Colon and rectum anatomy and arteries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26C06A47-1B59-279E-0608-9DA53CF02FA8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1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3B4A26E1-1FBB-9DEE-0FDB-45222C7DA6F6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513" name="Group 512">
            <a:extLst>
              <a:ext uri="{FF2B5EF4-FFF2-40B4-BE49-F238E27FC236}">
                <a16:creationId xmlns:a16="http://schemas.microsoft.com/office/drawing/2014/main" id="{E2C8E956-74AA-E626-19A6-9F2A4FC26F70}"/>
              </a:ext>
            </a:extLst>
          </p:cNvPr>
          <p:cNvGrpSpPr/>
          <p:nvPr/>
        </p:nvGrpSpPr>
        <p:grpSpPr>
          <a:xfrm>
            <a:off x="3676506" y="11364501"/>
            <a:ext cx="2116024" cy="2784723"/>
            <a:chOff x="157003" y="3971267"/>
            <a:chExt cx="2116024" cy="2784723"/>
          </a:xfrm>
        </p:grpSpPr>
        <p:pic>
          <p:nvPicPr>
            <p:cNvPr id="514" name="Picture 513">
              <a:extLst>
                <a:ext uri="{FF2B5EF4-FFF2-40B4-BE49-F238E27FC236}">
                  <a16:creationId xmlns:a16="http://schemas.microsoft.com/office/drawing/2014/main" id="{89181656-49DD-808A-CD28-1757078C4C43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E48DFA22-78DF-D585-E2F4-7BC14AC799A6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516" name="TextBox 515">
            <a:extLst>
              <a:ext uri="{FF2B5EF4-FFF2-40B4-BE49-F238E27FC236}">
                <a16:creationId xmlns:a16="http://schemas.microsoft.com/office/drawing/2014/main" id="{40510E02-1D74-45B8-F02C-EBAA25F8DB98}"/>
              </a:ext>
            </a:extLst>
          </p:cNvPr>
          <p:cNvSpPr txBox="1"/>
          <p:nvPr/>
        </p:nvSpPr>
        <p:spPr>
          <a:xfrm>
            <a:off x="5673404" y="11732165"/>
            <a:ext cx="49476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pijn: </a:t>
            </a:r>
          </a:p>
          <a:p>
            <a:r>
              <a:rPr lang="en-US" sz="3600">
                <a:solidFill>
                  <a:srgbClr val="FF0066"/>
                </a:solidFill>
              </a:rPr>
              <a:t>slecht lokaliseerbaar, gepaard gaan met autonome verschijnselen</a:t>
            </a:r>
          </a:p>
        </p:txBody>
      </p: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6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 hidden="1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 hidden="1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 hidden="1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 hidden="1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 hidden="1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 hidden="1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 hidden="1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6EABAE-5E3D-420A-9AAC-1A428FB45BE2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Pijn vanaf ½ sigmoid en rectum en deel bekkenorganen onder peritoneum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FEC1F3E-4EA7-48AF-899C-1FF21F1A8D74}"/>
              </a:ext>
            </a:extLst>
          </p:cNvPr>
          <p:cNvSpPr/>
          <p:nvPr/>
        </p:nvSpPr>
        <p:spPr>
          <a:xfrm>
            <a:off x="6195025" y="9112826"/>
            <a:ext cx="851545" cy="1122656"/>
          </a:xfrm>
          <a:custGeom>
            <a:avLst/>
            <a:gdLst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39091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59873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085850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122218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6747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05823 w 819423"/>
              <a:gd name="connsiteY3" fmla="*/ 1044287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31114"/>
              <a:gd name="connsiteY0" fmla="*/ 0 h 2218459"/>
              <a:gd name="connsiteX1" fmla="*/ 818837 w 831114"/>
              <a:gd name="connsiteY1" fmla="*/ 602673 h 2218459"/>
              <a:gd name="connsiteX2" fmla="*/ 813641 w 831114"/>
              <a:gd name="connsiteY2" fmla="*/ 872837 h 2218459"/>
              <a:gd name="connsiteX3" fmla="*/ 605823 w 831114"/>
              <a:gd name="connsiteY3" fmla="*/ 1044287 h 2218459"/>
              <a:gd name="connsiteX4" fmla="*/ 273314 w 831114"/>
              <a:gd name="connsiteY4" fmla="*/ 1122218 h 2218459"/>
              <a:gd name="connsiteX5" fmla="*/ 34323 w 831114"/>
              <a:gd name="connsiteY5" fmla="*/ 971551 h 2218459"/>
              <a:gd name="connsiteX6" fmla="*/ 3150 w 831114"/>
              <a:gd name="connsiteY6" fmla="*/ 883228 h 2218459"/>
              <a:gd name="connsiteX7" fmla="*/ 49909 w 831114"/>
              <a:gd name="connsiteY7" fmla="*/ 1267691 h 2218459"/>
              <a:gd name="connsiteX8" fmla="*/ 101864 w 831114"/>
              <a:gd name="connsiteY8" fmla="*/ 1626178 h 2218459"/>
              <a:gd name="connsiteX9" fmla="*/ 491523 w 831114"/>
              <a:gd name="connsiteY9" fmla="*/ 2218459 h 2218459"/>
              <a:gd name="connsiteX0" fmla="*/ 808446 w 855376"/>
              <a:gd name="connsiteY0" fmla="*/ 0 h 2218459"/>
              <a:gd name="connsiteX1" fmla="*/ 855205 w 855376"/>
              <a:gd name="connsiteY1" fmla="*/ 602673 h 2218459"/>
              <a:gd name="connsiteX2" fmla="*/ 813641 w 855376"/>
              <a:gd name="connsiteY2" fmla="*/ 872837 h 2218459"/>
              <a:gd name="connsiteX3" fmla="*/ 605823 w 855376"/>
              <a:gd name="connsiteY3" fmla="*/ 1044287 h 2218459"/>
              <a:gd name="connsiteX4" fmla="*/ 273314 w 855376"/>
              <a:gd name="connsiteY4" fmla="*/ 1122218 h 2218459"/>
              <a:gd name="connsiteX5" fmla="*/ 34323 w 855376"/>
              <a:gd name="connsiteY5" fmla="*/ 971551 h 2218459"/>
              <a:gd name="connsiteX6" fmla="*/ 3150 w 855376"/>
              <a:gd name="connsiteY6" fmla="*/ 883228 h 2218459"/>
              <a:gd name="connsiteX7" fmla="*/ 49909 w 855376"/>
              <a:gd name="connsiteY7" fmla="*/ 1267691 h 2218459"/>
              <a:gd name="connsiteX8" fmla="*/ 101864 w 855376"/>
              <a:gd name="connsiteY8" fmla="*/ 1626178 h 2218459"/>
              <a:gd name="connsiteX9" fmla="*/ 491523 w 855376"/>
              <a:gd name="connsiteY9" fmla="*/ 2218459 h 2218459"/>
              <a:gd name="connsiteX0" fmla="*/ 839619 w 856048"/>
              <a:gd name="connsiteY0" fmla="*/ 0 h 2218459"/>
              <a:gd name="connsiteX1" fmla="*/ 855205 w 856048"/>
              <a:gd name="connsiteY1" fmla="*/ 602673 h 2218459"/>
              <a:gd name="connsiteX2" fmla="*/ 813641 w 856048"/>
              <a:gd name="connsiteY2" fmla="*/ 872837 h 2218459"/>
              <a:gd name="connsiteX3" fmla="*/ 605823 w 856048"/>
              <a:gd name="connsiteY3" fmla="*/ 1044287 h 2218459"/>
              <a:gd name="connsiteX4" fmla="*/ 273314 w 856048"/>
              <a:gd name="connsiteY4" fmla="*/ 1122218 h 2218459"/>
              <a:gd name="connsiteX5" fmla="*/ 34323 w 856048"/>
              <a:gd name="connsiteY5" fmla="*/ 971551 h 2218459"/>
              <a:gd name="connsiteX6" fmla="*/ 3150 w 856048"/>
              <a:gd name="connsiteY6" fmla="*/ 883228 h 2218459"/>
              <a:gd name="connsiteX7" fmla="*/ 49909 w 856048"/>
              <a:gd name="connsiteY7" fmla="*/ 1267691 h 2218459"/>
              <a:gd name="connsiteX8" fmla="*/ 101864 w 856048"/>
              <a:gd name="connsiteY8" fmla="*/ 1626178 h 2218459"/>
              <a:gd name="connsiteX9" fmla="*/ 491523 w 856048"/>
              <a:gd name="connsiteY9" fmla="*/ 2218459 h 2218459"/>
              <a:gd name="connsiteX0" fmla="*/ 839619 w 841447"/>
              <a:gd name="connsiteY0" fmla="*/ 0 h 2218459"/>
              <a:gd name="connsiteX1" fmla="*/ 829228 w 841447"/>
              <a:gd name="connsiteY1" fmla="*/ 602673 h 2218459"/>
              <a:gd name="connsiteX2" fmla="*/ 813641 w 841447"/>
              <a:gd name="connsiteY2" fmla="*/ 872837 h 2218459"/>
              <a:gd name="connsiteX3" fmla="*/ 605823 w 841447"/>
              <a:gd name="connsiteY3" fmla="*/ 1044287 h 2218459"/>
              <a:gd name="connsiteX4" fmla="*/ 273314 w 841447"/>
              <a:gd name="connsiteY4" fmla="*/ 1122218 h 2218459"/>
              <a:gd name="connsiteX5" fmla="*/ 34323 w 841447"/>
              <a:gd name="connsiteY5" fmla="*/ 971551 h 2218459"/>
              <a:gd name="connsiteX6" fmla="*/ 3150 w 841447"/>
              <a:gd name="connsiteY6" fmla="*/ 883228 h 2218459"/>
              <a:gd name="connsiteX7" fmla="*/ 49909 w 841447"/>
              <a:gd name="connsiteY7" fmla="*/ 1267691 h 2218459"/>
              <a:gd name="connsiteX8" fmla="*/ 101864 w 841447"/>
              <a:gd name="connsiteY8" fmla="*/ 1626178 h 2218459"/>
              <a:gd name="connsiteX9" fmla="*/ 491523 w 84144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872837 h 2218459"/>
              <a:gd name="connsiteX3" fmla="*/ 605823 w 846837"/>
              <a:gd name="connsiteY3" fmla="*/ 1044287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8387"/>
              <a:gd name="connsiteY0" fmla="*/ 0 h 2218459"/>
              <a:gd name="connsiteX1" fmla="*/ 844814 w 848387"/>
              <a:gd name="connsiteY1" fmla="*/ 602673 h 2218459"/>
              <a:gd name="connsiteX2" fmla="*/ 824032 w 848387"/>
              <a:gd name="connsiteY2" fmla="*/ 909205 h 2218459"/>
              <a:gd name="connsiteX3" fmla="*/ 605823 w 848387"/>
              <a:gd name="connsiteY3" fmla="*/ 1044287 h 2218459"/>
              <a:gd name="connsiteX4" fmla="*/ 273314 w 848387"/>
              <a:gd name="connsiteY4" fmla="*/ 1122218 h 2218459"/>
              <a:gd name="connsiteX5" fmla="*/ 34323 w 848387"/>
              <a:gd name="connsiteY5" fmla="*/ 971551 h 2218459"/>
              <a:gd name="connsiteX6" fmla="*/ 3150 w 848387"/>
              <a:gd name="connsiteY6" fmla="*/ 883228 h 2218459"/>
              <a:gd name="connsiteX7" fmla="*/ 49909 w 848387"/>
              <a:gd name="connsiteY7" fmla="*/ 1267691 h 2218459"/>
              <a:gd name="connsiteX8" fmla="*/ 101864 w 848387"/>
              <a:gd name="connsiteY8" fmla="*/ 1626178 h 2218459"/>
              <a:gd name="connsiteX9" fmla="*/ 491523 w 848387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05823 w 847606"/>
              <a:gd name="connsiteY3" fmla="*/ 1044287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17023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59874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76011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1626178"/>
              <a:gd name="connsiteX1" fmla="*/ 844814 w 851545"/>
              <a:gd name="connsiteY1" fmla="*/ 602673 h 1626178"/>
              <a:gd name="connsiteX2" fmla="*/ 829777 w 851545"/>
              <a:gd name="connsiteY2" fmla="*/ 919779 h 1626178"/>
              <a:gd name="connsiteX3" fmla="*/ 611018 w 851545"/>
              <a:gd name="connsiteY3" fmla="*/ 1076011 h 1626178"/>
              <a:gd name="connsiteX4" fmla="*/ 273314 w 851545"/>
              <a:gd name="connsiteY4" fmla="*/ 1117023 h 1626178"/>
              <a:gd name="connsiteX5" fmla="*/ 34323 w 851545"/>
              <a:gd name="connsiteY5" fmla="*/ 971551 h 1626178"/>
              <a:gd name="connsiteX6" fmla="*/ 3150 w 851545"/>
              <a:gd name="connsiteY6" fmla="*/ 883228 h 1626178"/>
              <a:gd name="connsiteX7" fmla="*/ 49909 w 851545"/>
              <a:gd name="connsiteY7" fmla="*/ 1267691 h 1626178"/>
              <a:gd name="connsiteX8" fmla="*/ 101864 w 851545"/>
              <a:gd name="connsiteY8" fmla="*/ 1626178 h 1626178"/>
              <a:gd name="connsiteX0" fmla="*/ 839619 w 851545"/>
              <a:gd name="connsiteY0" fmla="*/ 0 h 1267691"/>
              <a:gd name="connsiteX1" fmla="*/ 844814 w 851545"/>
              <a:gd name="connsiteY1" fmla="*/ 602673 h 1267691"/>
              <a:gd name="connsiteX2" fmla="*/ 829777 w 851545"/>
              <a:gd name="connsiteY2" fmla="*/ 919779 h 1267691"/>
              <a:gd name="connsiteX3" fmla="*/ 611018 w 851545"/>
              <a:gd name="connsiteY3" fmla="*/ 1076011 h 1267691"/>
              <a:gd name="connsiteX4" fmla="*/ 273314 w 851545"/>
              <a:gd name="connsiteY4" fmla="*/ 1117023 h 1267691"/>
              <a:gd name="connsiteX5" fmla="*/ 34323 w 851545"/>
              <a:gd name="connsiteY5" fmla="*/ 971551 h 1267691"/>
              <a:gd name="connsiteX6" fmla="*/ 3150 w 851545"/>
              <a:gd name="connsiteY6" fmla="*/ 883228 h 1267691"/>
              <a:gd name="connsiteX7" fmla="*/ 49909 w 851545"/>
              <a:gd name="connsiteY7" fmla="*/ 1267691 h 1267691"/>
              <a:gd name="connsiteX0" fmla="*/ 839619 w 851545"/>
              <a:gd name="connsiteY0" fmla="*/ 0 h 1122656"/>
              <a:gd name="connsiteX1" fmla="*/ 844814 w 851545"/>
              <a:gd name="connsiteY1" fmla="*/ 602673 h 1122656"/>
              <a:gd name="connsiteX2" fmla="*/ 829777 w 851545"/>
              <a:gd name="connsiteY2" fmla="*/ 919779 h 1122656"/>
              <a:gd name="connsiteX3" fmla="*/ 611018 w 851545"/>
              <a:gd name="connsiteY3" fmla="*/ 1076011 h 1122656"/>
              <a:gd name="connsiteX4" fmla="*/ 273314 w 851545"/>
              <a:gd name="connsiteY4" fmla="*/ 1117023 h 1122656"/>
              <a:gd name="connsiteX5" fmla="*/ 34323 w 851545"/>
              <a:gd name="connsiteY5" fmla="*/ 971551 h 1122656"/>
              <a:gd name="connsiteX6" fmla="*/ 3150 w 851545"/>
              <a:gd name="connsiteY6" fmla="*/ 883228 h 112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1545" h="1122656">
                <a:moveTo>
                  <a:pt x="839619" y="0"/>
                </a:moveTo>
                <a:cubicBezTo>
                  <a:pt x="846113" y="229033"/>
                  <a:pt x="846454" y="449377"/>
                  <a:pt x="844814" y="602673"/>
                </a:cubicBezTo>
                <a:cubicBezTo>
                  <a:pt x="843174" y="755969"/>
                  <a:pt x="868743" y="840889"/>
                  <a:pt x="829777" y="919779"/>
                </a:cubicBezTo>
                <a:cubicBezTo>
                  <a:pt x="790811" y="998669"/>
                  <a:pt x="703762" y="1043137"/>
                  <a:pt x="611018" y="1076011"/>
                </a:cubicBezTo>
                <a:cubicBezTo>
                  <a:pt x="518274" y="1108885"/>
                  <a:pt x="369430" y="1134433"/>
                  <a:pt x="273314" y="1117023"/>
                </a:cubicBezTo>
                <a:cubicBezTo>
                  <a:pt x="177198" y="1099613"/>
                  <a:pt x="79350" y="1010517"/>
                  <a:pt x="34323" y="971551"/>
                </a:cubicBezTo>
                <a:cubicBezTo>
                  <a:pt x="-10704" y="932585"/>
                  <a:pt x="552" y="833871"/>
                  <a:pt x="3150" y="883228"/>
                </a:cubicBezTo>
              </a:path>
            </a:pathLst>
          </a:custGeom>
          <a:noFill/>
          <a:ln w="8890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00D0012-15C2-4C6C-80D2-F667B992267B}"/>
              </a:ext>
            </a:extLst>
          </p:cNvPr>
          <p:cNvSpPr/>
          <p:nvPr/>
        </p:nvSpPr>
        <p:spPr>
          <a:xfrm>
            <a:off x="6129689" y="7618928"/>
            <a:ext cx="2484376" cy="2351150"/>
          </a:xfrm>
          <a:custGeom>
            <a:avLst/>
            <a:gdLst>
              <a:gd name="connsiteX0" fmla="*/ 29996 w 2554987"/>
              <a:gd name="connsiteY0" fmla="*/ 2340560 h 2340560"/>
              <a:gd name="connsiteX1" fmla="*/ 29996 w 2554987"/>
              <a:gd name="connsiteY1" fmla="*/ 1914533 h 2340560"/>
              <a:gd name="connsiteX2" fmla="*/ 341724 w 2554987"/>
              <a:gd name="connsiteY2" fmla="*/ 1561242 h 2340560"/>
              <a:gd name="connsiteX3" fmla="*/ 840487 w 2554987"/>
              <a:gd name="connsiteY3" fmla="*/ 1181974 h 2340560"/>
              <a:gd name="connsiteX4" fmla="*/ 902833 w 2554987"/>
              <a:gd name="connsiteY4" fmla="*/ 309138 h 2340560"/>
              <a:gd name="connsiteX5" fmla="*/ 908028 w 2554987"/>
              <a:gd name="connsiteY5" fmla="*/ 28583 h 2340560"/>
              <a:gd name="connsiteX6" fmla="*/ 1110651 w 2554987"/>
              <a:gd name="connsiteY6" fmla="*/ 148078 h 2340560"/>
              <a:gd name="connsiteX7" fmla="*/ 2554987 w 2554987"/>
              <a:gd name="connsiteY7" fmla="*/ 1254710 h 2340560"/>
              <a:gd name="connsiteX0" fmla="*/ 25657 w 2550648"/>
              <a:gd name="connsiteY0" fmla="*/ 2340560 h 2340560"/>
              <a:gd name="connsiteX1" fmla="*/ 25657 w 2550648"/>
              <a:gd name="connsiteY1" fmla="*/ 1914533 h 2340560"/>
              <a:gd name="connsiteX2" fmla="*/ 275039 w 2550648"/>
              <a:gd name="connsiteY2" fmla="*/ 1509287 h 2340560"/>
              <a:gd name="connsiteX3" fmla="*/ 836148 w 2550648"/>
              <a:gd name="connsiteY3" fmla="*/ 1181974 h 2340560"/>
              <a:gd name="connsiteX4" fmla="*/ 898494 w 2550648"/>
              <a:gd name="connsiteY4" fmla="*/ 309138 h 2340560"/>
              <a:gd name="connsiteX5" fmla="*/ 903689 w 2550648"/>
              <a:gd name="connsiteY5" fmla="*/ 28583 h 2340560"/>
              <a:gd name="connsiteX6" fmla="*/ 1106312 w 2550648"/>
              <a:gd name="connsiteY6" fmla="*/ 148078 h 2340560"/>
              <a:gd name="connsiteX7" fmla="*/ 2550648 w 2550648"/>
              <a:gd name="connsiteY7" fmla="*/ 1254710 h 2340560"/>
              <a:gd name="connsiteX0" fmla="*/ 69709 w 2594700"/>
              <a:gd name="connsiteY0" fmla="*/ 2340560 h 2340560"/>
              <a:gd name="connsiteX1" fmla="*/ 12559 w 2594700"/>
              <a:gd name="connsiteY1" fmla="*/ 1909338 h 2340560"/>
              <a:gd name="connsiteX2" fmla="*/ 319091 w 2594700"/>
              <a:gd name="connsiteY2" fmla="*/ 1509287 h 2340560"/>
              <a:gd name="connsiteX3" fmla="*/ 880200 w 2594700"/>
              <a:gd name="connsiteY3" fmla="*/ 1181974 h 2340560"/>
              <a:gd name="connsiteX4" fmla="*/ 942546 w 2594700"/>
              <a:gd name="connsiteY4" fmla="*/ 309138 h 2340560"/>
              <a:gd name="connsiteX5" fmla="*/ 947741 w 2594700"/>
              <a:gd name="connsiteY5" fmla="*/ 28583 h 2340560"/>
              <a:gd name="connsiteX6" fmla="*/ 1150364 w 2594700"/>
              <a:gd name="connsiteY6" fmla="*/ 148078 h 2340560"/>
              <a:gd name="connsiteX7" fmla="*/ 2594700 w 259470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81930 w 2596430"/>
              <a:gd name="connsiteY3" fmla="*/ 1181974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45606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783216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098120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55954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53295 h 2353295"/>
              <a:gd name="connsiteX1" fmla="*/ 14289 w 2596430"/>
              <a:gd name="connsiteY1" fmla="*/ 1922073 h 2353295"/>
              <a:gd name="connsiteX2" fmla="*/ 346799 w 2596430"/>
              <a:gd name="connsiteY2" fmla="*/ 1522022 h 2353295"/>
              <a:gd name="connsiteX3" fmla="*/ 829975 w 2596430"/>
              <a:gd name="connsiteY3" fmla="*/ 1090800 h 2353295"/>
              <a:gd name="connsiteX4" fmla="*/ 855954 w 2596430"/>
              <a:gd name="connsiteY4" fmla="*/ 311482 h 2353295"/>
              <a:gd name="connsiteX5" fmla="*/ 928689 w 2596430"/>
              <a:gd name="connsiteY5" fmla="*/ 20536 h 2353295"/>
              <a:gd name="connsiteX6" fmla="*/ 1152094 w 2596430"/>
              <a:gd name="connsiteY6" fmla="*/ 160813 h 2353295"/>
              <a:gd name="connsiteX7" fmla="*/ 2596430 w 2596430"/>
              <a:gd name="connsiteY7" fmla="*/ 1267445 h 2353295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52994 h 2352994"/>
              <a:gd name="connsiteX1" fmla="*/ 14289 w 2596430"/>
              <a:gd name="connsiteY1" fmla="*/ 1921772 h 2352994"/>
              <a:gd name="connsiteX2" fmla="*/ 346799 w 2596430"/>
              <a:gd name="connsiteY2" fmla="*/ 1521721 h 2352994"/>
              <a:gd name="connsiteX3" fmla="*/ 829975 w 2596430"/>
              <a:gd name="connsiteY3" fmla="*/ 1090499 h 2352994"/>
              <a:gd name="connsiteX4" fmla="*/ 855954 w 2596430"/>
              <a:gd name="connsiteY4" fmla="*/ 311181 h 2352994"/>
              <a:gd name="connsiteX5" fmla="*/ 923494 w 2596430"/>
              <a:gd name="connsiteY5" fmla="*/ 35822 h 2352994"/>
              <a:gd name="connsiteX6" fmla="*/ 1172876 w 2596430"/>
              <a:gd name="connsiteY6" fmla="*/ 139730 h 2352994"/>
              <a:gd name="connsiteX7" fmla="*/ 2596430 w 2596430"/>
              <a:gd name="connsiteY7" fmla="*/ 1267144 h 2352994"/>
              <a:gd name="connsiteX0" fmla="*/ 71439 w 2596430"/>
              <a:gd name="connsiteY0" fmla="*/ 2340781 h 2340781"/>
              <a:gd name="connsiteX1" fmla="*/ 14289 w 2596430"/>
              <a:gd name="connsiteY1" fmla="*/ 1909559 h 2340781"/>
              <a:gd name="connsiteX2" fmla="*/ 346799 w 2596430"/>
              <a:gd name="connsiteY2" fmla="*/ 1509508 h 2340781"/>
              <a:gd name="connsiteX3" fmla="*/ 829975 w 2596430"/>
              <a:gd name="connsiteY3" fmla="*/ 1078286 h 2340781"/>
              <a:gd name="connsiteX4" fmla="*/ 855954 w 2596430"/>
              <a:gd name="connsiteY4" fmla="*/ 298968 h 2340781"/>
              <a:gd name="connsiteX5" fmla="*/ 923494 w 2596430"/>
              <a:gd name="connsiteY5" fmla="*/ 23609 h 2340781"/>
              <a:gd name="connsiteX6" fmla="*/ 1162485 w 2596430"/>
              <a:gd name="connsiteY6" fmla="*/ 153494 h 2340781"/>
              <a:gd name="connsiteX7" fmla="*/ 2596430 w 2596430"/>
              <a:gd name="connsiteY7" fmla="*/ 1254931 h 2340781"/>
              <a:gd name="connsiteX0" fmla="*/ 71439 w 2497717"/>
              <a:gd name="connsiteY0" fmla="*/ 2340781 h 2340781"/>
              <a:gd name="connsiteX1" fmla="*/ 14289 w 2497717"/>
              <a:gd name="connsiteY1" fmla="*/ 1909559 h 2340781"/>
              <a:gd name="connsiteX2" fmla="*/ 346799 w 2497717"/>
              <a:gd name="connsiteY2" fmla="*/ 1509508 h 2340781"/>
              <a:gd name="connsiteX3" fmla="*/ 829975 w 2497717"/>
              <a:gd name="connsiteY3" fmla="*/ 1078286 h 2340781"/>
              <a:gd name="connsiteX4" fmla="*/ 855954 w 2497717"/>
              <a:gd name="connsiteY4" fmla="*/ 298968 h 2340781"/>
              <a:gd name="connsiteX5" fmla="*/ 923494 w 2497717"/>
              <a:gd name="connsiteY5" fmla="*/ 23609 h 2340781"/>
              <a:gd name="connsiteX6" fmla="*/ 1162485 w 2497717"/>
              <a:gd name="connsiteY6" fmla="*/ 153494 h 2340781"/>
              <a:gd name="connsiteX7" fmla="*/ 2497717 w 2497717"/>
              <a:gd name="connsiteY7" fmla="*/ 1343254 h 2340781"/>
              <a:gd name="connsiteX0" fmla="*/ 71439 w 2497717"/>
              <a:gd name="connsiteY0" fmla="*/ 2317420 h 2317420"/>
              <a:gd name="connsiteX1" fmla="*/ 14289 w 2497717"/>
              <a:gd name="connsiteY1" fmla="*/ 1886198 h 2317420"/>
              <a:gd name="connsiteX2" fmla="*/ 346799 w 2497717"/>
              <a:gd name="connsiteY2" fmla="*/ 1486147 h 2317420"/>
              <a:gd name="connsiteX3" fmla="*/ 829975 w 2497717"/>
              <a:gd name="connsiteY3" fmla="*/ 1054925 h 2317420"/>
              <a:gd name="connsiteX4" fmla="*/ 855954 w 2497717"/>
              <a:gd name="connsiteY4" fmla="*/ 275607 h 2317420"/>
              <a:gd name="connsiteX5" fmla="*/ 923494 w 2497717"/>
              <a:gd name="connsiteY5" fmla="*/ 248 h 2317420"/>
              <a:gd name="connsiteX6" fmla="*/ 1183266 w 2497717"/>
              <a:gd name="connsiteY6" fmla="*/ 311974 h 2317420"/>
              <a:gd name="connsiteX7" fmla="*/ 2497717 w 2497717"/>
              <a:gd name="connsiteY7" fmla="*/ 1319893 h 2317420"/>
              <a:gd name="connsiteX0" fmla="*/ 71439 w 2497717"/>
              <a:gd name="connsiteY0" fmla="*/ 2325081 h 2325081"/>
              <a:gd name="connsiteX1" fmla="*/ 14289 w 2497717"/>
              <a:gd name="connsiteY1" fmla="*/ 1893859 h 2325081"/>
              <a:gd name="connsiteX2" fmla="*/ 346799 w 2497717"/>
              <a:gd name="connsiteY2" fmla="*/ 1493808 h 2325081"/>
              <a:gd name="connsiteX3" fmla="*/ 829975 w 2497717"/>
              <a:gd name="connsiteY3" fmla="*/ 1062586 h 2325081"/>
              <a:gd name="connsiteX4" fmla="*/ 855954 w 2497717"/>
              <a:gd name="connsiteY4" fmla="*/ 283268 h 2325081"/>
              <a:gd name="connsiteX5" fmla="*/ 923494 w 2497717"/>
              <a:gd name="connsiteY5" fmla="*/ 7909 h 2325081"/>
              <a:gd name="connsiteX6" fmla="*/ 975448 w 2497717"/>
              <a:gd name="connsiteY6" fmla="*/ 96229 h 2325081"/>
              <a:gd name="connsiteX7" fmla="*/ 1183266 w 2497717"/>
              <a:gd name="connsiteY7" fmla="*/ 319635 h 2325081"/>
              <a:gd name="connsiteX8" fmla="*/ 2497717 w 2497717"/>
              <a:gd name="connsiteY8" fmla="*/ 1327554 h 2325081"/>
              <a:gd name="connsiteX0" fmla="*/ 71439 w 2497717"/>
              <a:gd name="connsiteY0" fmla="*/ 2325850 h 2325850"/>
              <a:gd name="connsiteX1" fmla="*/ 14289 w 2497717"/>
              <a:gd name="connsiteY1" fmla="*/ 1894628 h 2325850"/>
              <a:gd name="connsiteX2" fmla="*/ 346799 w 2497717"/>
              <a:gd name="connsiteY2" fmla="*/ 1494577 h 2325850"/>
              <a:gd name="connsiteX3" fmla="*/ 829975 w 2497717"/>
              <a:gd name="connsiteY3" fmla="*/ 1063355 h 2325850"/>
              <a:gd name="connsiteX4" fmla="*/ 855954 w 2497717"/>
              <a:gd name="connsiteY4" fmla="*/ 284037 h 2325850"/>
              <a:gd name="connsiteX5" fmla="*/ 923494 w 2497717"/>
              <a:gd name="connsiteY5" fmla="*/ 8678 h 2325850"/>
              <a:gd name="connsiteX6" fmla="*/ 1022207 w 2497717"/>
              <a:gd name="connsiteY6" fmla="*/ 91802 h 2325850"/>
              <a:gd name="connsiteX7" fmla="*/ 1183266 w 2497717"/>
              <a:gd name="connsiteY7" fmla="*/ 320404 h 2325850"/>
              <a:gd name="connsiteX8" fmla="*/ 2497717 w 2497717"/>
              <a:gd name="connsiteY8" fmla="*/ 1328323 h 2325850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83266 w 2497717"/>
              <a:gd name="connsiteY7" fmla="*/ 34274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93657 w 2497717"/>
              <a:gd name="connsiteY7" fmla="*/ 332349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24829 w 2497717"/>
              <a:gd name="connsiteY7" fmla="*/ 311568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35171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58098 w 2484376"/>
              <a:gd name="connsiteY0" fmla="*/ 2351150 h 2351150"/>
              <a:gd name="connsiteX1" fmla="*/ 16534 w 2484376"/>
              <a:gd name="connsiteY1" fmla="*/ 1914733 h 2351150"/>
              <a:gd name="connsiteX2" fmla="*/ 333458 w 2484376"/>
              <a:gd name="connsiteY2" fmla="*/ 1519877 h 2351150"/>
              <a:gd name="connsiteX3" fmla="*/ 821830 w 2484376"/>
              <a:gd name="connsiteY3" fmla="*/ 1088655 h 2351150"/>
              <a:gd name="connsiteX4" fmla="*/ 842613 w 2484376"/>
              <a:gd name="connsiteY4" fmla="*/ 309337 h 2351150"/>
              <a:gd name="connsiteX5" fmla="*/ 884175 w 2484376"/>
              <a:gd name="connsiteY5" fmla="*/ 28783 h 2351150"/>
              <a:gd name="connsiteX6" fmla="*/ 1008865 w 2484376"/>
              <a:gd name="connsiteY6" fmla="*/ 44366 h 2351150"/>
              <a:gd name="connsiteX7" fmla="*/ 1195902 w 2484376"/>
              <a:gd name="connsiteY7" fmla="*/ 340510 h 2351150"/>
              <a:gd name="connsiteX8" fmla="*/ 2484376 w 2484376"/>
              <a:gd name="connsiteY8" fmla="*/ 1353623 h 235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376" h="2351150">
                <a:moveTo>
                  <a:pt x="58098" y="2351150"/>
                </a:moveTo>
                <a:cubicBezTo>
                  <a:pt x="32120" y="2203079"/>
                  <a:pt x="-29359" y="2053279"/>
                  <a:pt x="16534" y="1914733"/>
                </a:cubicBezTo>
                <a:cubicBezTo>
                  <a:pt x="62427" y="1776188"/>
                  <a:pt x="199242" y="1657557"/>
                  <a:pt x="333458" y="1519877"/>
                </a:cubicBezTo>
                <a:cubicBezTo>
                  <a:pt x="467674" y="1382197"/>
                  <a:pt x="736971" y="1290412"/>
                  <a:pt x="821830" y="1088655"/>
                </a:cubicBezTo>
                <a:cubicBezTo>
                  <a:pt x="906689" y="886898"/>
                  <a:pt x="832222" y="485982"/>
                  <a:pt x="842613" y="309337"/>
                </a:cubicBezTo>
                <a:cubicBezTo>
                  <a:pt x="853004" y="132692"/>
                  <a:pt x="856466" y="72945"/>
                  <a:pt x="884175" y="28783"/>
                </a:cubicBezTo>
                <a:cubicBezTo>
                  <a:pt x="911884" y="-15379"/>
                  <a:pt x="965570" y="-7588"/>
                  <a:pt x="1008865" y="44366"/>
                </a:cubicBezTo>
                <a:cubicBezTo>
                  <a:pt x="1052160" y="96320"/>
                  <a:pt x="978558" y="62552"/>
                  <a:pt x="1195902" y="340510"/>
                </a:cubicBezTo>
                <a:cubicBezTo>
                  <a:pt x="1470395" y="544864"/>
                  <a:pt x="1899454" y="902484"/>
                  <a:pt x="2484376" y="1353623"/>
                </a:cubicBezTo>
              </a:path>
            </a:pathLst>
          </a:custGeom>
          <a:noFill/>
          <a:ln w="889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A021FA7C-D213-41E5-B3E5-AF405E1F343E}"/>
              </a:ext>
            </a:extLst>
          </p:cNvPr>
          <p:cNvSpPr txBox="1"/>
          <p:nvPr/>
        </p:nvSpPr>
        <p:spPr>
          <a:xfrm rot="2071906">
            <a:off x="7611655" y="8577386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1DC3FC0C-839A-4759-AE84-CD82C6C4EB1A}"/>
              </a:ext>
            </a:extLst>
          </p:cNvPr>
          <p:cNvSpPr txBox="1"/>
          <p:nvPr/>
        </p:nvSpPr>
        <p:spPr>
          <a:xfrm>
            <a:off x="352913" y="1598612"/>
            <a:ext cx="578515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parasympathische zenuwen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(via pelviene splanchnische zenuwen </a:t>
            </a:r>
            <a:r>
              <a:rPr lang="en-GB" sz="3200" b="1">
                <a:solidFill>
                  <a:srgbClr val="C00000"/>
                </a:solidFill>
                <a:sym typeface="Wingdings" panose="05000000000000000000" pitchFamily="2" charset="2"/>
              </a:rPr>
              <a:t> </a:t>
            </a:r>
            <a:r>
              <a:rPr lang="en-GB" sz="3200" b="1">
                <a:solidFill>
                  <a:srgbClr val="C00000"/>
                </a:solidFill>
              </a:rPr>
              <a:t>S2-S4):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pijn van structuren </a:t>
            </a:r>
            <a:r>
              <a:rPr lang="en-GB" sz="3200" b="1" i="1">
                <a:solidFill>
                  <a:srgbClr val="C00000"/>
                </a:solidFill>
              </a:rPr>
              <a:t>onder</a:t>
            </a:r>
            <a:r>
              <a:rPr lang="en-GB" sz="3200" b="1">
                <a:solidFill>
                  <a:srgbClr val="C00000"/>
                </a:solidFill>
              </a:rPr>
              <a:t> de pijnlijn</a:t>
            </a:r>
            <a:endParaRPr lang="en-US" sz="3200" b="1">
              <a:solidFill>
                <a:srgbClr val="C00000"/>
              </a:solidFill>
            </a:endParaRPr>
          </a:p>
        </p:txBody>
      </p:sp>
      <p:grpSp>
        <p:nvGrpSpPr>
          <p:cNvPr id="493" name="Labels">
            <a:extLst>
              <a:ext uri="{FF2B5EF4-FFF2-40B4-BE49-F238E27FC236}">
                <a16:creationId xmlns:a16="http://schemas.microsoft.com/office/drawing/2014/main" id="{614EC440-72F5-4831-8CFF-30A7E14E94B1}"/>
              </a:ext>
            </a:extLst>
          </p:cNvPr>
          <p:cNvGrpSpPr/>
          <p:nvPr/>
        </p:nvGrpSpPr>
        <p:grpSpPr>
          <a:xfrm>
            <a:off x="290796" y="1215507"/>
            <a:ext cx="10303484" cy="10620982"/>
            <a:chOff x="290796" y="1215507"/>
            <a:chExt cx="10303484" cy="10620982"/>
          </a:xfrm>
        </p:grpSpPr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E5EDEFAE-1FE3-4233-BDC5-0DCB51D2B48A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BE5AFCE4-E6D6-4F1B-B080-C04294FC7B9A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2EA6798A-307B-4AEE-822E-4307331B4716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 hidden="1">
              <a:extLst>
                <a:ext uri="{FF2B5EF4-FFF2-40B4-BE49-F238E27FC236}">
                  <a16:creationId xmlns:a16="http://schemas.microsoft.com/office/drawing/2014/main" id="{10DC9305-4C72-4380-B7F0-536D829AC593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A45B6A24-7EC0-424B-AA2F-021EA03DC0BB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D0960A28-6286-4241-8AA1-45C5A9DE8661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0" name="TextBox 499" hidden="1">
              <a:extLst>
                <a:ext uri="{FF2B5EF4-FFF2-40B4-BE49-F238E27FC236}">
                  <a16:creationId xmlns:a16="http://schemas.microsoft.com/office/drawing/2014/main" id="{06B8CA26-D651-4EAA-AF6D-163DF3E414DA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B3753515-8A95-41B2-8C5D-025CE63774DE}"/>
                </a:ext>
              </a:extLst>
            </p:cNvPr>
            <p:cNvSpPr txBox="1"/>
            <p:nvPr/>
          </p:nvSpPr>
          <p:spPr>
            <a:xfrm>
              <a:off x="290796" y="9805090"/>
              <a:ext cx="496004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sacrales S2-S4, plexus sacralis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>
              <a:extLst>
                <a:ext uri="{FF2B5EF4-FFF2-40B4-BE49-F238E27FC236}">
                  <a16:creationId xmlns:a16="http://schemas.microsoft.com/office/drawing/2014/main" id="{E2E86C72-9DFE-4679-93DF-4FFD9E6A7221}"/>
                </a:ext>
              </a:extLst>
            </p:cNvPr>
            <p:cNvSpPr txBox="1"/>
            <p:nvPr/>
          </p:nvSpPr>
          <p:spPr>
            <a:xfrm>
              <a:off x="1232094" y="861921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>
              <a:extLst>
                <a:ext uri="{FF2B5EF4-FFF2-40B4-BE49-F238E27FC236}">
                  <a16:creationId xmlns:a16="http://schemas.microsoft.com/office/drawing/2014/main" id="{ED884ACA-1DC9-43C7-A31B-561906F89F61}"/>
                </a:ext>
              </a:extLst>
            </p:cNvPr>
            <p:cNvSpPr txBox="1"/>
            <p:nvPr/>
          </p:nvSpPr>
          <p:spPr>
            <a:xfrm>
              <a:off x="1251544" y="10513050"/>
              <a:ext cx="3097312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inf.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N. hypogastricus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sup.</a:t>
              </a:r>
              <a:endParaRPr lang="en-US" sz="2000" b="1">
                <a:solidFill>
                  <a:srgbClr val="FF0000"/>
                </a:solidFill>
              </a:endParaRPr>
            </a:p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AFCD29A0-0203-4C64-95E1-5BECE7178067}"/>
                </a:ext>
              </a:extLst>
            </p:cNvPr>
            <p:cNvSpPr txBox="1"/>
            <p:nvPr/>
          </p:nvSpPr>
          <p:spPr>
            <a:xfrm>
              <a:off x="756580" y="10215471"/>
              <a:ext cx="384610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CC66FF"/>
                  </a:solidFill>
                </a:rPr>
                <a:t>Pelviene splanchnische zenuwen</a:t>
              </a:r>
              <a:endParaRPr lang="en-US" sz="2000" b="1">
                <a:solidFill>
                  <a:srgbClr val="CC66FF"/>
                </a:solidFill>
              </a:endParaRPr>
            </a:p>
          </p:txBody>
        </p:sp>
        <p:sp>
          <p:nvSpPr>
            <p:cNvPr id="505" name="TextBox 504">
              <a:extLst>
                <a:ext uri="{FF2B5EF4-FFF2-40B4-BE49-F238E27FC236}">
                  <a16:creationId xmlns:a16="http://schemas.microsoft.com/office/drawing/2014/main" id="{EA32C8DF-E8F1-4F88-9009-A4A2071844B6}"/>
                </a:ext>
              </a:extLst>
            </p:cNvPr>
            <p:cNvSpPr txBox="1"/>
            <p:nvPr/>
          </p:nvSpPr>
          <p:spPr>
            <a:xfrm>
              <a:off x="711763" y="9419861"/>
              <a:ext cx="384610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2060"/>
                  </a:solidFill>
                </a:rPr>
                <a:t>Sacrale parasymp. route</a:t>
              </a:r>
              <a:endParaRPr lang="en-US" sz="2000" b="1">
                <a:solidFill>
                  <a:srgbClr val="002060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9D30BE50-B9AE-40DD-8B7A-A30032FFB5B4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cxnSp>
        <p:nvCxnSpPr>
          <p:cNvPr id="531" name="Straight Arrow Connector 530">
            <a:extLst>
              <a:ext uri="{FF2B5EF4-FFF2-40B4-BE49-F238E27FC236}">
                <a16:creationId xmlns:a16="http://schemas.microsoft.com/office/drawing/2014/main" id="{787AB342-B4F0-468B-AAAA-056FF483AE9B}"/>
              </a:ext>
            </a:extLst>
          </p:cNvPr>
          <p:cNvCxnSpPr>
            <a:cxnSpLocks/>
          </p:cNvCxnSpPr>
          <p:nvPr/>
        </p:nvCxnSpPr>
        <p:spPr>
          <a:xfrm flipV="1">
            <a:off x="313838" y="9324378"/>
            <a:ext cx="0" cy="2093590"/>
          </a:xfrm>
          <a:prstGeom prst="straightConnector1">
            <a:avLst/>
          </a:prstGeom>
          <a:ln w="1270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567021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Bevalling</a:t>
            </a:r>
          </a:p>
          <a:p>
            <a:pPr algn="ctr"/>
            <a:r>
              <a:rPr lang="en-GB" b="1">
                <a:solidFill>
                  <a:schemeClr val="bg1"/>
                </a:solidFill>
              </a:rPr>
              <a:t>rek cervix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3965744" y="14876152"/>
            <a:ext cx="302460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https://freesvg.org/1548372461 By Libby.Pearson PD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FD1F282-8FAD-DFF3-75D3-7DD7C3892CD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6769" y="5115986"/>
            <a:ext cx="7619047" cy="76190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339967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Cervix: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onder de pijnlijn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25931"/>
            <a:ext cx="6162449" cy="7075672"/>
            <a:chOff x="4228893" y="278296"/>
            <a:chExt cx="4544982" cy="6023111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5287617" y="2992971"/>
              <a:ext cx="2099534" cy="113359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534" h="1133599">
                  <a:moveTo>
                    <a:pt x="0" y="744142"/>
                  </a:moveTo>
                  <a:cubicBezTo>
                    <a:pt x="115956" y="807918"/>
                    <a:pt x="231913" y="871694"/>
                    <a:pt x="357809" y="893229"/>
                  </a:cubicBezTo>
                  <a:cubicBezTo>
                    <a:pt x="483705" y="914764"/>
                    <a:pt x="629478" y="891573"/>
                    <a:pt x="755374" y="873351"/>
                  </a:cubicBezTo>
                  <a:cubicBezTo>
                    <a:pt x="881270" y="855129"/>
                    <a:pt x="1017105" y="788869"/>
                    <a:pt x="1113183" y="783899"/>
                  </a:cubicBezTo>
                  <a:cubicBezTo>
                    <a:pt x="1209261" y="778929"/>
                    <a:pt x="1240735" y="787211"/>
                    <a:pt x="1331844" y="843533"/>
                  </a:cubicBezTo>
                  <a:cubicBezTo>
                    <a:pt x="1422953" y="899855"/>
                    <a:pt x="1553818" y="1087042"/>
                    <a:pt x="1659835" y="1121829"/>
                  </a:cubicBezTo>
                  <a:cubicBezTo>
                    <a:pt x="1765852" y="1156616"/>
                    <a:pt x="1895061" y="1108577"/>
                    <a:pt x="1967948" y="1052255"/>
                  </a:cubicBezTo>
                  <a:cubicBezTo>
                    <a:pt x="2040835" y="995933"/>
                    <a:pt x="2113722" y="894886"/>
                    <a:pt x="2097157" y="783899"/>
                  </a:cubicBezTo>
                  <a:cubicBezTo>
                    <a:pt x="2080592" y="672912"/>
                    <a:pt x="1949727" y="512229"/>
                    <a:pt x="1868557" y="386333"/>
                  </a:cubicBezTo>
                  <a:cubicBezTo>
                    <a:pt x="1787388" y="260437"/>
                    <a:pt x="1653210" y="84847"/>
                    <a:pt x="1610140" y="28525"/>
                  </a:cubicBezTo>
                  <a:cubicBezTo>
                    <a:pt x="1567070" y="-27797"/>
                    <a:pt x="1588605" y="10303"/>
                    <a:pt x="1610140" y="48403"/>
                  </a:cubicBezTo>
                </a:path>
              </a:pathLst>
            </a:custGeom>
            <a:noFill/>
            <a:ln w="76200">
              <a:solidFill>
                <a:schemeClr val="bg2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770CE4A-A060-4FFE-825A-AB997BA22E4C}"/>
              </a:ext>
            </a:extLst>
          </p:cNvPr>
          <p:cNvGrpSpPr/>
          <p:nvPr/>
        </p:nvGrpSpPr>
        <p:grpSpPr>
          <a:xfrm>
            <a:off x="195943" y="4286553"/>
            <a:ext cx="4816672" cy="7015050"/>
            <a:chOff x="195943" y="4328566"/>
            <a:chExt cx="4620729" cy="6729677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FE2E916F-FF5B-4453-B3AA-424B92CDFE2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943" y="4328566"/>
              <a:ext cx="4620729" cy="6729677"/>
            </a:xfrm>
            <a:prstGeom prst="rect">
              <a:avLst/>
            </a:prstGeom>
          </p:spPr>
        </p:pic>
        <p:sp>
          <p:nvSpPr>
            <p:cNvPr id="14" name="Freeform 3">
              <a:extLst>
                <a:ext uri="{FF2B5EF4-FFF2-40B4-BE49-F238E27FC236}">
                  <a16:creationId xmlns:a16="http://schemas.microsoft.com/office/drawing/2014/main" id="{646B85D7-8A23-4279-BB4C-8E57FFA1462A}"/>
                </a:ext>
              </a:extLst>
            </p:cNvPr>
            <p:cNvSpPr/>
            <p:nvPr/>
          </p:nvSpPr>
          <p:spPr>
            <a:xfrm>
              <a:off x="3027108" y="9020313"/>
              <a:ext cx="45719" cy="437195"/>
            </a:xfrm>
            <a:custGeom>
              <a:avLst/>
              <a:gdLst>
                <a:gd name="connsiteX0" fmla="*/ 0 w 248478"/>
                <a:gd name="connsiteY0" fmla="*/ 0 h 457200"/>
                <a:gd name="connsiteX1" fmla="*/ 248478 w 248478"/>
                <a:gd name="connsiteY1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478" h="457200">
                  <a:moveTo>
                    <a:pt x="0" y="0"/>
                  </a:moveTo>
                  <a:lnTo>
                    <a:pt x="248478" y="457200"/>
                  </a:lnTo>
                </a:path>
              </a:pathLst>
            </a:custGeom>
            <a:noFill/>
            <a:ln w="57150">
              <a:solidFill>
                <a:schemeClr val="bg1"/>
              </a:solidFill>
              <a:prstDash val="sysDot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" name="Freeform 21">
            <a:extLst>
              <a:ext uri="{FF2B5EF4-FFF2-40B4-BE49-F238E27FC236}">
                <a16:creationId xmlns:a16="http://schemas.microsoft.com/office/drawing/2014/main" id="{1C217B62-2892-4473-990C-729F9877BCAE}"/>
              </a:ext>
            </a:extLst>
          </p:cNvPr>
          <p:cNvSpPr/>
          <p:nvPr/>
        </p:nvSpPr>
        <p:spPr>
          <a:xfrm rot="12100153" flipH="1">
            <a:off x="2935450" y="9471257"/>
            <a:ext cx="1421141" cy="1882707"/>
          </a:xfrm>
          <a:custGeom>
            <a:avLst/>
            <a:gdLst>
              <a:gd name="connsiteX0" fmla="*/ 1182757 w 1182757"/>
              <a:gd name="connsiteY0" fmla="*/ 0 h 1063600"/>
              <a:gd name="connsiteX1" fmla="*/ 457200 w 1182757"/>
              <a:gd name="connsiteY1" fmla="*/ 964096 h 1063600"/>
              <a:gd name="connsiteX2" fmla="*/ 0 w 1182757"/>
              <a:gd name="connsiteY2" fmla="*/ 983974 h 10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2757" h="1063600">
                <a:moveTo>
                  <a:pt x="1182757" y="0"/>
                </a:moveTo>
                <a:cubicBezTo>
                  <a:pt x="918541" y="400050"/>
                  <a:pt x="654326" y="800100"/>
                  <a:pt x="457200" y="964096"/>
                </a:cubicBezTo>
                <a:cubicBezTo>
                  <a:pt x="260074" y="1128092"/>
                  <a:pt x="130037" y="1056033"/>
                  <a:pt x="0" y="983974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Freeform 22">
            <a:extLst>
              <a:ext uri="{FF2B5EF4-FFF2-40B4-BE49-F238E27FC236}">
                <a16:creationId xmlns:a16="http://schemas.microsoft.com/office/drawing/2014/main" id="{E038A0A2-96E1-4159-B1E6-DF7FF86FAAD1}"/>
              </a:ext>
            </a:extLst>
          </p:cNvPr>
          <p:cNvSpPr/>
          <p:nvPr/>
        </p:nvSpPr>
        <p:spPr>
          <a:xfrm rot="19542285">
            <a:off x="4353562" y="8926259"/>
            <a:ext cx="2345372" cy="2149662"/>
          </a:xfrm>
          <a:custGeom>
            <a:avLst/>
            <a:gdLst>
              <a:gd name="connsiteX0" fmla="*/ 0 w 993913"/>
              <a:gd name="connsiteY0" fmla="*/ 519105 h 519105"/>
              <a:gd name="connsiteX1" fmla="*/ 566530 w 993913"/>
              <a:gd name="connsiteY1" fmla="*/ 51965 h 519105"/>
              <a:gd name="connsiteX2" fmla="*/ 993913 w 993913"/>
              <a:gd name="connsiteY2" fmla="*/ 32087 h 51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19105">
                <a:moveTo>
                  <a:pt x="0" y="519105"/>
                </a:moveTo>
                <a:cubicBezTo>
                  <a:pt x="200439" y="326120"/>
                  <a:pt x="400878" y="133135"/>
                  <a:pt x="566530" y="51965"/>
                </a:cubicBezTo>
                <a:cubicBezTo>
                  <a:pt x="732182" y="-29205"/>
                  <a:pt x="863047" y="1441"/>
                  <a:pt x="993913" y="32087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51BE3154-C4FC-4459-988A-97704272D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519" y="10744879"/>
            <a:ext cx="3890082" cy="1754326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chemeClr val="accent1">
                    <a:lumMod val="75000"/>
                  </a:schemeClr>
                </a:solidFill>
                <a:latin typeface="+mn-lt"/>
              </a:rPr>
              <a:t>meelopend met </a:t>
            </a:r>
            <a:r>
              <a:rPr lang="en-US" altLang="en-US" sz="3600">
                <a:solidFill>
                  <a:schemeClr val="accent1">
                    <a:lumMod val="75000"/>
                  </a:schemeClr>
                </a:solidFill>
                <a:latin typeface="+mn-lt"/>
              </a:rPr>
              <a:t>Parasympathicus</a:t>
            </a:r>
            <a:endParaRPr lang="en-US" altLang="en-US" sz="3600" b="0">
              <a:solidFill>
                <a:schemeClr val="accent1">
                  <a:lumMod val="75000"/>
                </a:schemeClr>
              </a:solidFill>
              <a:latin typeface="+mn-lt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chemeClr val="accent1">
                    <a:lumMod val="75000"/>
                  </a:schemeClr>
                </a:solidFill>
                <a:latin typeface="+mn-lt"/>
              </a:rPr>
              <a:t>naar S2-S4</a:t>
            </a:r>
            <a:endParaRPr lang="en-US" altLang="en-US" sz="360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1" name="Right Arrow 25">
            <a:extLst>
              <a:ext uri="{FF2B5EF4-FFF2-40B4-BE49-F238E27FC236}">
                <a16:creationId xmlns:a16="http://schemas.microsoft.com/office/drawing/2014/main" id="{C463D8B8-C3C6-49C0-9CEE-0D9B9FCACB58}"/>
              </a:ext>
            </a:extLst>
          </p:cNvPr>
          <p:cNvSpPr/>
          <p:nvPr/>
        </p:nvSpPr>
        <p:spPr>
          <a:xfrm rot="4687479">
            <a:off x="7866210" y="9594317"/>
            <a:ext cx="1283446" cy="47707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D06D8845-1E30-AB3E-81E5-C52B08B8530C}"/>
              </a:ext>
            </a:extLst>
          </p:cNvPr>
          <p:cNvSpPr/>
          <p:nvPr/>
        </p:nvSpPr>
        <p:spPr>
          <a:xfrm rot="21407322">
            <a:off x="7910244" y="8657362"/>
            <a:ext cx="738322" cy="453468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47839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49">
            <a:extLst>
              <a:ext uri="{FF2B5EF4-FFF2-40B4-BE49-F238E27FC236}">
                <a16:creationId xmlns:a16="http://schemas.microsoft.com/office/drawing/2014/main" id="{4763AD8F-DC8A-AD7C-3B7F-AC8283013FF2}"/>
              </a:ext>
            </a:extLst>
          </p:cNvPr>
          <p:cNvSpPr/>
          <p:nvPr/>
        </p:nvSpPr>
        <p:spPr>
          <a:xfrm>
            <a:off x="0" y="11678194"/>
            <a:ext cx="10799763" cy="3622132"/>
          </a:xfrm>
          <a:prstGeom prst="rect">
            <a:avLst/>
          </a:prstGeom>
          <a:solidFill>
            <a:srgbClr val="DAE3F3">
              <a:alpha val="5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1281683"/>
            <a:chOff x="4278776" y="13501083"/>
            <a:chExt cx="6019417" cy="128168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https://freesvg.org/meditation-man By OpenClipart PD</a:t>
              </a: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322834" y="1215507"/>
            <a:ext cx="10271446" cy="9697653"/>
            <a:chOff x="322834" y="1215507"/>
            <a:chExt cx="10271446" cy="9697653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1232094" y="861921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1251544" y="1051305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inf.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756580" y="10215471"/>
              <a:ext cx="384610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CC66FF"/>
                  </a:solidFill>
                </a:rPr>
                <a:t>Pelviene splanchnische zenuwen</a:t>
              </a:r>
              <a:endParaRPr lang="en-US" sz="20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711763" y="9419861"/>
              <a:ext cx="384610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2060"/>
                  </a:solidFill>
                </a:rPr>
                <a:t>Sacrale parasymp. outflow</a:t>
              </a:r>
              <a:endParaRPr lang="en-US" sz="20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726348" y="7464500"/>
              <a:ext cx="356802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600" b="1">
                  <a:solidFill>
                    <a:srgbClr val="FF0000"/>
                  </a:solidFill>
                </a:rPr>
                <a:t>ganglion &amp; plexus mesent. inf. , n. hypogastricus, plexus hypogastr. sup.</a:t>
              </a:r>
              <a:endParaRPr lang="en-US" sz="1600" b="1">
                <a:solidFill>
                  <a:srgbClr val="FF000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 hidden="1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 hidden="1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 hidden="1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 hidden="1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 hidden="1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 hidden="1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 hidden="1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6EABAE-5E3D-420A-9AAC-1A428FB45BE2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Parasympathisch naar einddarm (colon desc/sigmoid/rectum) 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FEC1F3E-4EA7-48AF-899C-1FF21F1A8D74}"/>
              </a:ext>
            </a:extLst>
          </p:cNvPr>
          <p:cNvSpPr/>
          <p:nvPr/>
        </p:nvSpPr>
        <p:spPr>
          <a:xfrm>
            <a:off x="6195025" y="9112827"/>
            <a:ext cx="851545" cy="2218459"/>
          </a:xfrm>
          <a:custGeom>
            <a:avLst/>
            <a:gdLst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39091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59873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085850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122218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6747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05823 w 819423"/>
              <a:gd name="connsiteY3" fmla="*/ 1044287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31114"/>
              <a:gd name="connsiteY0" fmla="*/ 0 h 2218459"/>
              <a:gd name="connsiteX1" fmla="*/ 818837 w 831114"/>
              <a:gd name="connsiteY1" fmla="*/ 602673 h 2218459"/>
              <a:gd name="connsiteX2" fmla="*/ 813641 w 831114"/>
              <a:gd name="connsiteY2" fmla="*/ 872837 h 2218459"/>
              <a:gd name="connsiteX3" fmla="*/ 605823 w 831114"/>
              <a:gd name="connsiteY3" fmla="*/ 1044287 h 2218459"/>
              <a:gd name="connsiteX4" fmla="*/ 273314 w 831114"/>
              <a:gd name="connsiteY4" fmla="*/ 1122218 h 2218459"/>
              <a:gd name="connsiteX5" fmla="*/ 34323 w 831114"/>
              <a:gd name="connsiteY5" fmla="*/ 971551 h 2218459"/>
              <a:gd name="connsiteX6" fmla="*/ 3150 w 831114"/>
              <a:gd name="connsiteY6" fmla="*/ 883228 h 2218459"/>
              <a:gd name="connsiteX7" fmla="*/ 49909 w 831114"/>
              <a:gd name="connsiteY7" fmla="*/ 1267691 h 2218459"/>
              <a:gd name="connsiteX8" fmla="*/ 101864 w 831114"/>
              <a:gd name="connsiteY8" fmla="*/ 1626178 h 2218459"/>
              <a:gd name="connsiteX9" fmla="*/ 491523 w 831114"/>
              <a:gd name="connsiteY9" fmla="*/ 2218459 h 2218459"/>
              <a:gd name="connsiteX0" fmla="*/ 808446 w 855376"/>
              <a:gd name="connsiteY0" fmla="*/ 0 h 2218459"/>
              <a:gd name="connsiteX1" fmla="*/ 855205 w 855376"/>
              <a:gd name="connsiteY1" fmla="*/ 602673 h 2218459"/>
              <a:gd name="connsiteX2" fmla="*/ 813641 w 855376"/>
              <a:gd name="connsiteY2" fmla="*/ 872837 h 2218459"/>
              <a:gd name="connsiteX3" fmla="*/ 605823 w 855376"/>
              <a:gd name="connsiteY3" fmla="*/ 1044287 h 2218459"/>
              <a:gd name="connsiteX4" fmla="*/ 273314 w 855376"/>
              <a:gd name="connsiteY4" fmla="*/ 1122218 h 2218459"/>
              <a:gd name="connsiteX5" fmla="*/ 34323 w 855376"/>
              <a:gd name="connsiteY5" fmla="*/ 971551 h 2218459"/>
              <a:gd name="connsiteX6" fmla="*/ 3150 w 855376"/>
              <a:gd name="connsiteY6" fmla="*/ 883228 h 2218459"/>
              <a:gd name="connsiteX7" fmla="*/ 49909 w 855376"/>
              <a:gd name="connsiteY7" fmla="*/ 1267691 h 2218459"/>
              <a:gd name="connsiteX8" fmla="*/ 101864 w 855376"/>
              <a:gd name="connsiteY8" fmla="*/ 1626178 h 2218459"/>
              <a:gd name="connsiteX9" fmla="*/ 491523 w 855376"/>
              <a:gd name="connsiteY9" fmla="*/ 2218459 h 2218459"/>
              <a:gd name="connsiteX0" fmla="*/ 839619 w 856048"/>
              <a:gd name="connsiteY0" fmla="*/ 0 h 2218459"/>
              <a:gd name="connsiteX1" fmla="*/ 855205 w 856048"/>
              <a:gd name="connsiteY1" fmla="*/ 602673 h 2218459"/>
              <a:gd name="connsiteX2" fmla="*/ 813641 w 856048"/>
              <a:gd name="connsiteY2" fmla="*/ 872837 h 2218459"/>
              <a:gd name="connsiteX3" fmla="*/ 605823 w 856048"/>
              <a:gd name="connsiteY3" fmla="*/ 1044287 h 2218459"/>
              <a:gd name="connsiteX4" fmla="*/ 273314 w 856048"/>
              <a:gd name="connsiteY4" fmla="*/ 1122218 h 2218459"/>
              <a:gd name="connsiteX5" fmla="*/ 34323 w 856048"/>
              <a:gd name="connsiteY5" fmla="*/ 971551 h 2218459"/>
              <a:gd name="connsiteX6" fmla="*/ 3150 w 856048"/>
              <a:gd name="connsiteY6" fmla="*/ 883228 h 2218459"/>
              <a:gd name="connsiteX7" fmla="*/ 49909 w 856048"/>
              <a:gd name="connsiteY7" fmla="*/ 1267691 h 2218459"/>
              <a:gd name="connsiteX8" fmla="*/ 101864 w 856048"/>
              <a:gd name="connsiteY8" fmla="*/ 1626178 h 2218459"/>
              <a:gd name="connsiteX9" fmla="*/ 491523 w 856048"/>
              <a:gd name="connsiteY9" fmla="*/ 2218459 h 2218459"/>
              <a:gd name="connsiteX0" fmla="*/ 839619 w 841447"/>
              <a:gd name="connsiteY0" fmla="*/ 0 h 2218459"/>
              <a:gd name="connsiteX1" fmla="*/ 829228 w 841447"/>
              <a:gd name="connsiteY1" fmla="*/ 602673 h 2218459"/>
              <a:gd name="connsiteX2" fmla="*/ 813641 w 841447"/>
              <a:gd name="connsiteY2" fmla="*/ 872837 h 2218459"/>
              <a:gd name="connsiteX3" fmla="*/ 605823 w 841447"/>
              <a:gd name="connsiteY3" fmla="*/ 1044287 h 2218459"/>
              <a:gd name="connsiteX4" fmla="*/ 273314 w 841447"/>
              <a:gd name="connsiteY4" fmla="*/ 1122218 h 2218459"/>
              <a:gd name="connsiteX5" fmla="*/ 34323 w 841447"/>
              <a:gd name="connsiteY5" fmla="*/ 971551 h 2218459"/>
              <a:gd name="connsiteX6" fmla="*/ 3150 w 841447"/>
              <a:gd name="connsiteY6" fmla="*/ 883228 h 2218459"/>
              <a:gd name="connsiteX7" fmla="*/ 49909 w 841447"/>
              <a:gd name="connsiteY7" fmla="*/ 1267691 h 2218459"/>
              <a:gd name="connsiteX8" fmla="*/ 101864 w 841447"/>
              <a:gd name="connsiteY8" fmla="*/ 1626178 h 2218459"/>
              <a:gd name="connsiteX9" fmla="*/ 491523 w 84144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872837 h 2218459"/>
              <a:gd name="connsiteX3" fmla="*/ 605823 w 846837"/>
              <a:gd name="connsiteY3" fmla="*/ 1044287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8387"/>
              <a:gd name="connsiteY0" fmla="*/ 0 h 2218459"/>
              <a:gd name="connsiteX1" fmla="*/ 844814 w 848387"/>
              <a:gd name="connsiteY1" fmla="*/ 602673 h 2218459"/>
              <a:gd name="connsiteX2" fmla="*/ 824032 w 848387"/>
              <a:gd name="connsiteY2" fmla="*/ 909205 h 2218459"/>
              <a:gd name="connsiteX3" fmla="*/ 605823 w 848387"/>
              <a:gd name="connsiteY3" fmla="*/ 1044287 h 2218459"/>
              <a:gd name="connsiteX4" fmla="*/ 273314 w 848387"/>
              <a:gd name="connsiteY4" fmla="*/ 1122218 h 2218459"/>
              <a:gd name="connsiteX5" fmla="*/ 34323 w 848387"/>
              <a:gd name="connsiteY5" fmla="*/ 971551 h 2218459"/>
              <a:gd name="connsiteX6" fmla="*/ 3150 w 848387"/>
              <a:gd name="connsiteY6" fmla="*/ 883228 h 2218459"/>
              <a:gd name="connsiteX7" fmla="*/ 49909 w 848387"/>
              <a:gd name="connsiteY7" fmla="*/ 1267691 h 2218459"/>
              <a:gd name="connsiteX8" fmla="*/ 101864 w 848387"/>
              <a:gd name="connsiteY8" fmla="*/ 1626178 h 2218459"/>
              <a:gd name="connsiteX9" fmla="*/ 491523 w 848387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05823 w 847606"/>
              <a:gd name="connsiteY3" fmla="*/ 1044287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17023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59874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76011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1545" h="2218459">
                <a:moveTo>
                  <a:pt x="839619" y="0"/>
                </a:moveTo>
                <a:cubicBezTo>
                  <a:pt x="846113" y="229033"/>
                  <a:pt x="846454" y="449377"/>
                  <a:pt x="844814" y="602673"/>
                </a:cubicBezTo>
                <a:cubicBezTo>
                  <a:pt x="843174" y="755969"/>
                  <a:pt x="868743" y="840889"/>
                  <a:pt x="829777" y="919779"/>
                </a:cubicBezTo>
                <a:cubicBezTo>
                  <a:pt x="790811" y="998669"/>
                  <a:pt x="703762" y="1043137"/>
                  <a:pt x="611018" y="1076011"/>
                </a:cubicBezTo>
                <a:cubicBezTo>
                  <a:pt x="518274" y="1108885"/>
                  <a:pt x="369430" y="1134433"/>
                  <a:pt x="273314" y="1117023"/>
                </a:cubicBezTo>
                <a:cubicBezTo>
                  <a:pt x="177198" y="1099613"/>
                  <a:pt x="79350" y="1010517"/>
                  <a:pt x="34323" y="971551"/>
                </a:cubicBezTo>
                <a:cubicBezTo>
                  <a:pt x="-10704" y="932585"/>
                  <a:pt x="552" y="833871"/>
                  <a:pt x="3150" y="883228"/>
                </a:cubicBezTo>
                <a:cubicBezTo>
                  <a:pt x="5748" y="932585"/>
                  <a:pt x="33457" y="1143866"/>
                  <a:pt x="49909" y="1267691"/>
                </a:cubicBezTo>
                <a:cubicBezTo>
                  <a:pt x="66361" y="1391516"/>
                  <a:pt x="28262" y="1467717"/>
                  <a:pt x="101864" y="1626178"/>
                </a:cubicBezTo>
                <a:cubicBezTo>
                  <a:pt x="175466" y="1784639"/>
                  <a:pt x="333494" y="2001549"/>
                  <a:pt x="491523" y="2218459"/>
                </a:cubicBezTo>
              </a:path>
            </a:pathLst>
          </a:custGeom>
          <a:noFill/>
          <a:ln w="88900">
            <a:solidFill>
              <a:schemeClr val="tx2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 hidden="1">
            <a:extLst>
              <a:ext uri="{FF2B5EF4-FFF2-40B4-BE49-F238E27FC236}">
                <a16:creationId xmlns:a16="http://schemas.microsoft.com/office/drawing/2014/main" id="{D00D0012-15C2-4C6C-80D2-F667B992267B}"/>
              </a:ext>
            </a:extLst>
          </p:cNvPr>
          <p:cNvSpPr/>
          <p:nvPr/>
        </p:nvSpPr>
        <p:spPr>
          <a:xfrm>
            <a:off x="6129689" y="7618928"/>
            <a:ext cx="2484376" cy="2351150"/>
          </a:xfrm>
          <a:custGeom>
            <a:avLst/>
            <a:gdLst>
              <a:gd name="connsiteX0" fmla="*/ 29996 w 2554987"/>
              <a:gd name="connsiteY0" fmla="*/ 2340560 h 2340560"/>
              <a:gd name="connsiteX1" fmla="*/ 29996 w 2554987"/>
              <a:gd name="connsiteY1" fmla="*/ 1914533 h 2340560"/>
              <a:gd name="connsiteX2" fmla="*/ 341724 w 2554987"/>
              <a:gd name="connsiteY2" fmla="*/ 1561242 h 2340560"/>
              <a:gd name="connsiteX3" fmla="*/ 840487 w 2554987"/>
              <a:gd name="connsiteY3" fmla="*/ 1181974 h 2340560"/>
              <a:gd name="connsiteX4" fmla="*/ 902833 w 2554987"/>
              <a:gd name="connsiteY4" fmla="*/ 309138 h 2340560"/>
              <a:gd name="connsiteX5" fmla="*/ 908028 w 2554987"/>
              <a:gd name="connsiteY5" fmla="*/ 28583 h 2340560"/>
              <a:gd name="connsiteX6" fmla="*/ 1110651 w 2554987"/>
              <a:gd name="connsiteY6" fmla="*/ 148078 h 2340560"/>
              <a:gd name="connsiteX7" fmla="*/ 2554987 w 2554987"/>
              <a:gd name="connsiteY7" fmla="*/ 1254710 h 2340560"/>
              <a:gd name="connsiteX0" fmla="*/ 25657 w 2550648"/>
              <a:gd name="connsiteY0" fmla="*/ 2340560 h 2340560"/>
              <a:gd name="connsiteX1" fmla="*/ 25657 w 2550648"/>
              <a:gd name="connsiteY1" fmla="*/ 1914533 h 2340560"/>
              <a:gd name="connsiteX2" fmla="*/ 275039 w 2550648"/>
              <a:gd name="connsiteY2" fmla="*/ 1509287 h 2340560"/>
              <a:gd name="connsiteX3" fmla="*/ 836148 w 2550648"/>
              <a:gd name="connsiteY3" fmla="*/ 1181974 h 2340560"/>
              <a:gd name="connsiteX4" fmla="*/ 898494 w 2550648"/>
              <a:gd name="connsiteY4" fmla="*/ 309138 h 2340560"/>
              <a:gd name="connsiteX5" fmla="*/ 903689 w 2550648"/>
              <a:gd name="connsiteY5" fmla="*/ 28583 h 2340560"/>
              <a:gd name="connsiteX6" fmla="*/ 1106312 w 2550648"/>
              <a:gd name="connsiteY6" fmla="*/ 148078 h 2340560"/>
              <a:gd name="connsiteX7" fmla="*/ 2550648 w 2550648"/>
              <a:gd name="connsiteY7" fmla="*/ 1254710 h 2340560"/>
              <a:gd name="connsiteX0" fmla="*/ 69709 w 2594700"/>
              <a:gd name="connsiteY0" fmla="*/ 2340560 h 2340560"/>
              <a:gd name="connsiteX1" fmla="*/ 12559 w 2594700"/>
              <a:gd name="connsiteY1" fmla="*/ 1909338 h 2340560"/>
              <a:gd name="connsiteX2" fmla="*/ 319091 w 2594700"/>
              <a:gd name="connsiteY2" fmla="*/ 1509287 h 2340560"/>
              <a:gd name="connsiteX3" fmla="*/ 880200 w 2594700"/>
              <a:gd name="connsiteY3" fmla="*/ 1181974 h 2340560"/>
              <a:gd name="connsiteX4" fmla="*/ 942546 w 2594700"/>
              <a:gd name="connsiteY4" fmla="*/ 309138 h 2340560"/>
              <a:gd name="connsiteX5" fmla="*/ 947741 w 2594700"/>
              <a:gd name="connsiteY5" fmla="*/ 28583 h 2340560"/>
              <a:gd name="connsiteX6" fmla="*/ 1150364 w 2594700"/>
              <a:gd name="connsiteY6" fmla="*/ 148078 h 2340560"/>
              <a:gd name="connsiteX7" fmla="*/ 2594700 w 259470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81930 w 2596430"/>
              <a:gd name="connsiteY3" fmla="*/ 1181974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45606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783216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098120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55954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53295 h 2353295"/>
              <a:gd name="connsiteX1" fmla="*/ 14289 w 2596430"/>
              <a:gd name="connsiteY1" fmla="*/ 1922073 h 2353295"/>
              <a:gd name="connsiteX2" fmla="*/ 346799 w 2596430"/>
              <a:gd name="connsiteY2" fmla="*/ 1522022 h 2353295"/>
              <a:gd name="connsiteX3" fmla="*/ 829975 w 2596430"/>
              <a:gd name="connsiteY3" fmla="*/ 1090800 h 2353295"/>
              <a:gd name="connsiteX4" fmla="*/ 855954 w 2596430"/>
              <a:gd name="connsiteY4" fmla="*/ 311482 h 2353295"/>
              <a:gd name="connsiteX5" fmla="*/ 928689 w 2596430"/>
              <a:gd name="connsiteY5" fmla="*/ 20536 h 2353295"/>
              <a:gd name="connsiteX6" fmla="*/ 1152094 w 2596430"/>
              <a:gd name="connsiteY6" fmla="*/ 160813 h 2353295"/>
              <a:gd name="connsiteX7" fmla="*/ 2596430 w 2596430"/>
              <a:gd name="connsiteY7" fmla="*/ 1267445 h 2353295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52994 h 2352994"/>
              <a:gd name="connsiteX1" fmla="*/ 14289 w 2596430"/>
              <a:gd name="connsiteY1" fmla="*/ 1921772 h 2352994"/>
              <a:gd name="connsiteX2" fmla="*/ 346799 w 2596430"/>
              <a:gd name="connsiteY2" fmla="*/ 1521721 h 2352994"/>
              <a:gd name="connsiteX3" fmla="*/ 829975 w 2596430"/>
              <a:gd name="connsiteY3" fmla="*/ 1090499 h 2352994"/>
              <a:gd name="connsiteX4" fmla="*/ 855954 w 2596430"/>
              <a:gd name="connsiteY4" fmla="*/ 311181 h 2352994"/>
              <a:gd name="connsiteX5" fmla="*/ 923494 w 2596430"/>
              <a:gd name="connsiteY5" fmla="*/ 35822 h 2352994"/>
              <a:gd name="connsiteX6" fmla="*/ 1172876 w 2596430"/>
              <a:gd name="connsiteY6" fmla="*/ 139730 h 2352994"/>
              <a:gd name="connsiteX7" fmla="*/ 2596430 w 2596430"/>
              <a:gd name="connsiteY7" fmla="*/ 1267144 h 2352994"/>
              <a:gd name="connsiteX0" fmla="*/ 71439 w 2596430"/>
              <a:gd name="connsiteY0" fmla="*/ 2340781 h 2340781"/>
              <a:gd name="connsiteX1" fmla="*/ 14289 w 2596430"/>
              <a:gd name="connsiteY1" fmla="*/ 1909559 h 2340781"/>
              <a:gd name="connsiteX2" fmla="*/ 346799 w 2596430"/>
              <a:gd name="connsiteY2" fmla="*/ 1509508 h 2340781"/>
              <a:gd name="connsiteX3" fmla="*/ 829975 w 2596430"/>
              <a:gd name="connsiteY3" fmla="*/ 1078286 h 2340781"/>
              <a:gd name="connsiteX4" fmla="*/ 855954 w 2596430"/>
              <a:gd name="connsiteY4" fmla="*/ 298968 h 2340781"/>
              <a:gd name="connsiteX5" fmla="*/ 923494 w 2596430"/>
              <a:gd name="connsiteY5" fmla="*/ 23609 h 2340781"/>
              <a:gd name="connsiteX6" fmla="*/ 1162485 w 2596430"/>
              <a:gd name="connsiteY6" fmla="*/ 153494 h 2340781"/>
              <a:gd name="connsiteX7" fmla="*/ 2596430 w 2596430"/>
              <a:gd name="connsiteY7" fmla="*/ 1254931 h 2340781"/>
              <a:gd name="connsiteX0" fmla="*/ 71439 w 2497717"/>
              <a:gd name="connsiteY0" fmla="*/ 2340781 h 2340781"/>
              <a:gd name="connsiteX1" fmla="*/ 14289 w 2497717"/>
              <a:gd name="connsiteY1" fmla="*/ 1909559 h 2340781"/>
              <a:gd name="connsiteX2" fmla="*/ 346799 w 2497717"/>
              <a:gd name="connsiteY2" fmla="*/ 1509508 h 2340781"/>
              <a:gd name="connsiteX3" fmla="*/ 829975 w 2497717"/>
              <a:gd name="connsiteY3" fmla="*/ 1078286 h 2340781"/>
              <a:gd name="connsiteX4" fmla="*/ 855954 w 2497717"/>
              <a:gd name="connsiteY4" fmla="*/ 298968 h 2340781"/>
              <a:gd name="connsiteX5" fmla="*/ 923494 w 2497717"/>
              <a:gd name="connsiteY5" fmla="*/ 23609 h 2340781"/>
              <a:gd name="connsiteX6" fmla="*/ 1162485 w 2497717"/>
              <a:gd name="connsiteY6" fmla="*/ 153494 h 2340781"/>
              <a:gd name="connsiteX7" fmla="*/ 2497717 w 2497717"/>
              <a:gd name="connsiteY7" fmla="*/ 1343254 h 2340781"/>
              <a:gd name="connsiteX0" fmla="*/ 71439 w 2497717"/>
              <a:gd name="connsiteY0" fmla="*/ 2317420 h 2317420"/>
              <a:gd name="connsiteX1" fmla="*/ 14289 w 2497717"/>
              <a:gd name="connsiteY1" fmla="*/ 1886198 h 2317420"/>
              <a:gd name="connsiteX2" fmla="*/ 346799 w 2497717"/>
              <a:gd name="connsiteY2" fmla="*/ 1486147 h 2317420"/>
              <a:gd name="connsiteX3" fmla="*/ 829975 w 2497717"/>
              <a:gd name="connsiteY3" fmla="*/ 1054925 h 2317420"/>
              <a:gd name="connsiteX4" fmla="*/ 855954 w 2497717"/>
              <a:gd name="connsiteY4" fmla="*/ 275607 h 2317420"/>
              <a:gd name="connsiteX5" fmla="*/ 923494 w 2497717"/>
              <a:gd name="connsiteY5" fmla="*/ 248 h 2317420"/>
              <a:gd name="connsiteX6" fmla="*/ 1183266 w 2497717"/>
              <a:gd name="connsiteY6" fmla="*/ 311974 h 2317420"/>
              <a:gd name="connsiteX7" fmla="*/ 2497717 w 2497717"/>
              <a:gd name="connsiteY7" fmla="*/ 1319893 h 2317420"/>
              <a:gd name="connsiteX0" fmla="*/ 71439 w 2497717"/>
              <a:gd name="connsiteY0" fmla="*/ 2325081 h 2325081"/>
              <a:gd name="connsiteX1" fmla="*/ 14289 w 2497717"/>
              <a:gd name="connsiteY1" fmla="*/ 1893859 h 2325081"/>
              <a:gd name="connsiteX2" fmla="*/ 346799 w 2497717"/>
              <a:gd name="connsiteY2" fmla="*/ 1493808 h 2325081"/>
              <a:gd name="connsiteX3" fmla="*/ 829975 w 2497717"/>
              <a:gd name="connsiteY3" fmla="*/ 1062586 h 2325081"/>
              <a:gd name="connsiteX4" fmla="*/ 855954 w 2497717"/>
              <a:gd name="connsiteY4" fmla="*/ 283268 h 2325081"/>
              <a:gd name="connsiteX5" fmla="*/ 923494 w 2497717"/>
              <a:gd name="connsiteY5" fmla="*/ 7909 h 2325081"/>
              <a:gd name="connsiteX6" fmla="*/ 975448 w 2497717"/>
              <a:gd name="connsiteY6" fmla="*/ 96229 h 2325081"/>
              <a:gd name="connsiteX7" fmla="*/ 1183266 w 2497717"/>
              <a:gd name="connsiteY7" fmla="*/ 319635 h 2325081"/>
              <a:gd name="connsiteX8" fmla="*/ 2497717 w 2497717"/>
              <a:gd name="connsiteY8" fmla="*/ 1327554 h 2325081"/>
              <a:gd name="connsiteX0" fmla="*/ 71439 w 2497717"/>
              <a:gd name="connsiteY0" fmla="*/ 2325850 h 2325850"/>
              <a:gd name="connsiteX1" fmla="*/ 14289 w 2497717"/>
              <a:gd name="connsiteY1" fmla="*/ 1894628 h 2325850"/>
              <a:gd name="connsiteX2" fmla="*/ 346799 w 2497717"/>
              <a:gd name="connsiteY2" fmla="*/ 1494577 h 2325850"/>
              <a:gd name="connsiteX3" fmla="*/ 829975 w 2497717"/>
              <a:gd name="connsiteY3" fmla="*/ 1063355 h 2325850"/>
              <a:gd name="connsiteX4" fmla="*/ 855954 w 2497717"/>
              <a:gd name="connsiteY4" fmla="*/ 284037 h 2325850"/>
              <a:gd name="connsiteX5" fmla="*/ 923494 w 2497717"/>
              <a:gd name="connsiteY5" fmla="*/ 8678 h 2325850"/>
              <a:gd name="connsiteX6" fmla="*/ 1022207 w 2497717"/>
              <a:gd name="connsiteY6" fmla="*/ 91802 h 2325850"/>
              <a:gd name="connsiteX7" fmla="*/ 1183266 w 2497717"/>
              <a:gd name="connsiteY7" fmla="*/ 320404 h 2325850"/>
              <a:gd name="connsiteX8" fmla="*/ 2497717 w 2497717"/>
              <a:gd name="connsiteY8" fmla="*/ 1328323 h 2325850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83266 w 2497717"/>
              <a:gd name="connsiteY7" fmla="*/ 34274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93657 w 2497717"/>
              <a:gd name="connsiteY7" fmla="*/ 332349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24829 w 2497717"/>
              <a:gd name="connsiteY7" fmla="*/ 311568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35171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58098 w 2484376"/>
              <a:gd name="connsiteY0" fmla="*/ 2351150 h 2351150"/>
              <a:gd name="connsiteX1" fmla="*/ 16534 w 2484376"/>
              <a:gd name="connsiteY1" fmla="*/ 1914733 h 2351150"/>
              <a:gd name="connsiteX2" fmla="*/ 333458 w 2484376"/>
              <a:gd name="connsiteY2" fmla="*/ 1519877 h 2351150"/>
              <a:gd name="connsiteX3" fmla="*/ 821830 w 2484376"/>
              <a:gd name="connsiteY3" fmla="*/ 1088655 h 2351150"/>
              <a:gd name="connsiteX4" fmla="*/ 842613 w 2484376"/>
              <a:gd name="connsiteY4" fmla="*/ 309337 h 2351150"/>
              <a:gd name="connsiteX5" fmla="*/ 884175 w 2484376"/>
              <a:gd name="connsiteY5" fmla="*/ 28783 h 2351150"/>
              <a:gd name="connsiteX6" fmla="*/ 1008865 w 2484376"/>
              <a:gd name="connsiteY6" fmla="*/ 44366 h 2351150"/>
              <a:gd name="connsiteX7" fmla="*/ 1195902 w 2484376"/>
              <a:gd name="connsiteY7" fmla="*/ 340510 h 2351150"/>
              <a:gd name="connsiteX8" fmla="*/ 2484376 w 2484376"/>
              <a:gd name="connsiteY8" fmla="*/ 1353623 h 235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376" h="2351150">
                <a:moveTo>
                  <a:pt x="58098" y="2351150"/>
                </a:moveTo>
                <a:cubicBezTo>
                  <a:pt x="32120" y="2203079"/>
                  <a:pt x="-29359" y="2053279"/>
                  <a:pt x="16534" y="1914733"/>
                </a:cubicBezTo>
                <a:cubicBezTo>
                  <a:pt x="62427" y="1776188"/>
                  <a:pt x="199242" y="1657557"/>
                  <a:pt x="333458" y="1519877"/>
                </a:cubicBezTo>
                <a:cubicBezTo>
                  <a:pt x="467674" y="1382197"/>
                  <a:pt x="736971" y="1290412"/>
                  <a:pt x="821830" y="1088655"/>
                </a:cubicBezTo>
                <a:cubicBezTo>
                  <a:pt x="906689" y="886898"/>
                  <a:pt x="832222" y="485982"/>
                  <a:pt x="842613" y="309337"/>
                </a:cubicBezTo>
                <a:cubicBezTo>
                  <a:pt x="853004" y="132692"/>
                  <a:pt x="856466" y="72945"/>
                  <a:pt x="884175" y="28783"/>
                </a:cubicBezTo>
                <a:cubicBezTo>
                  <a:pt x="911884" y="-15379"/>
                  <a:pt x="965570" y="-7588"/>
                  <a:pt x="1008865" y="44366"/>
                </a:cubicBezTo>
                <a:cubicBezTo>
                  <a:pt x="1052160" y="96320"/>
                  <a:pt x="978558" y="62552"/>
                  <a:pt x="1195902" y="340510"/>
                </a:cubicBezTo>
                <a:cubicBezTo>
                  <a:pt x="1470395" y="544864"/>
                  <a:pt x="1899454" y="902484"/>
                  <a:pt x="2484376" y="135362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 hidden="1">
            <a:extLst>
              <a:ext uri="{FF2B5EF4-FFF2-40B4-BE49-F238E27FC236}">
                <a16:creationId xmlns:a16="http://schemas.microsoft.com/office/drawing/2014/main" id="{A021FA7C-D213-41E5-B3E5-AF405E1F343E}"/>
              </a:ext>
            </a:extLst>
          </p:cNvPr>
          <p:cNvSpPr txBox="1"/>
          <p:nvPr/>
        </p:nvSpPr>
        <p:spPr>
          <a:xfrm rot="2071906">
            <a:off x="7611655" y="8577386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2F353D80-0067-498C-823E-F6FB67485E6E}"/>
              </a:ext>
            </a:extLst>
          </p:cNvPr>
          <p:cNvSpPr txBox="1"/>
          <p:nvPr/>
        </p:nvSpPr>
        <p:spPr>
          <a:xfrm>
            <a:off x="354602" y="1941385"/>
            <a:ext cx="578515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002060"/>
                </a:solidFill>
              </a:rPr>
              <a:t>Parasympathische prikkels</a:t>
            </a:r>
          </a:p>
          <a:p>
            <a:pPr algn="ctr"/>
            <a:r>
              <a:rPr lang="en-GB" sz="3200" b="1">
                <a:solidFill>
                  <a:srgbClr val="002060"/>
                </a:solidFill>
              </a:rPr>
              <a:t>via S2-S4 </a:t>
            </a:r>
            <a:r>
              <a:rPr lang="en-GB" sz="3200" b="1">
                <a:solidFill>
                  <a:srgbClr val="002060"/>
                </a:solidFill>
                <a:sym typeface="Wingdings" panose="05000000000000000000" pitchFamily="2" charset="2"/>
              </a:rPr>
              <a:t> pelviene splanchnische zenuwen</a:t>
            </a:r>
            <a:endParaRPr lang="en-GB" sz="3200" b="1">
              <a:solidFill>
                <a:srgbClr val="002060"/>
              </a:solidFill>
            </a:endParaRPr>
          </a:p>
        </p:txBody>
      </p:sp>
      <p:cxnSp>
        <p:nvCxnSpPr>
          <p:cNvPr id="491" name="Straight Arrow Connector 490">
            <a:extLst>
              <a:ext uri="{FF2B5EF4-FFF2-40B4-BE49-F238E27FC236}">
                <a16:creationId xmlns:a16="http://schemas.microsoft.com/office/drawing/2014/main" id="{F9F248A3-D687-4A14-AF4F-36EFCF5DF737}"/>
              </a:ext>
            </a:extLst>
          </p:cNvPr>
          <p:cNvCxnSpPr>
            <a:cxnSpLocks/>
          </p:cNvCxnSpPr>
          <p:nvPr/>
        </p:nvCxnSpPr>
        <p:spPr>
          <a:xfrm flipH="1" flipV="1">
            <a:off x="145396" y="9516883"/>
            <a:ext cx="3394" cy="1389715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EDF946BC-6EAB-9ABB-3C33-ADAE8BFDCDD8}"/>
              </a:ext>
            </a:extLst>
          </p:cNvPr>
          <p:cNvGrpSpPr/>
          <p:nvPr/>
        </p:nvGrpSpPr>
        <p:grpSpPr>
          <a:xfrm>
            <a:off x="4441372" y="11851479"/>
            <a:ext cx="2869609" cy="2210407"/>
            <a:chOff x="4441372" y="11851479"/>
            <a:chExt cx="2869609" cy="2210407"/>
          </a:xfrm>
        </p:grpSpPr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C64F1386-090A-9F47-4CFB-E07B29DA9A70}"/>
                </a:ext>
              </a:extLst>
            </p:cNvPr>
            <p:cNvSpPr txBox="1"/>
            <p:nvPr/>
          </p:nvSpPr>
          <p:spPr>
            <a:xfrm>
              <a:off x="4441372" y="13415555"/>
              <a:ext cx="286960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chemeClr val="tx2"/>
                  </a:solidFill>
                </a:rPr>
                <a:t>PARASYMP</a:t>
              </a:r>
            </a:p>
          </p:txBody>
        </p:sp>
        <p:pic>
          <p:nvPicPr>
            <p:cNvPr id="494" name="Picture 493">
              <a:extLst>
                <a:ext uri="{FF2B5EF4-FFF2-40B4-BE49-F238E27FC236}">
                  <a16:creationId xmlns:a16="http://schemas.microsoft.com/office/drawing/2014/main" id="{0DAC1FF5-ECAE-8FDF-8E2B-E6EF6AE5B1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0639" y="11851479"/>
              <a:ext cx="1646011" cy="1646011"/>
            </a:xfrm>
            <a:prstGeom prst="rect">
              <a:avLst/>
            </a:prstGeom>
          </p:spPr>
        </p:pic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51D49893-213B-6518-BA8D-3D19561EF15E}"/>
              </a:ext>
            </a:extLst>
          </p:cNvPr>
          <p:cNvSpPr txBox="1"/>
          <p:nvPr/>
        </p:nvSpPr>
        <p:spPr>
          <a:xfrm>
            <a:off x="278764" y="9805090"/>
            <a:ext cx="4960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rgbClr val="00B0F0"/>
                </a:solidFill>
              </a:rPr>
              <a:t>Nn. sacrales S2-S4, plexus sacralis (spinaal)</a:t>
            </a:r>
            <a:endParaRPr lang="en-US" sz="2000" b="1">
              <a:solidFill>
                <a:srgbClr val="00B0F0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C12CF55-E8EC-241B-CDA7-E16FFE1A0B9B}"/>
              </a:ext>
            </a:extLst>
          </p:cNvPr>
          <p:cNvGrpSpPr/>
          <p:nvPr/>
        </p:nvGrpSpPr>
        <p:grpSpPr>
          <a:xfrm>
            <a:off x="8924415" y="10141793"/>
            <a:ext cx="1761247" cy="1527851"/>
            <a:chOff x="8828163" y="11585582"/>
            <a:chExt cx="1761247" cy="1527851"/>
          </a:xfrm>
        </p:grpSpPr>
        <p:graphicFrame>
          <p:nvGraphicFramePr>
            <p:cNvPr id="53" name="Object 52">
              <a:extLst>
                <a:ext uri="{FF2B5EF4-FFF2-40B4-BE49-F238E27FC236}">
                  <a16:creationId xmlns:a16="http://schemas.microsoft.com/office/drawing/2014/main" id="{C8FD769B-22A5-0581-4D8B-62A9EBED5500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724156572"/>
                </p:ext>
              </p:extLst>
            </p:nvPr>
          </p:nvGraphicFramePr>
          <p:xfrm>
            <a:off x="8828163" y="11585582"/>
            <a:ext cx="1761247" cy="152785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15" imgW="12355200" imgH="10717200" progId="">
                    <p:embed/>
                  </p:oleObj>
                </mc:Choice>
                <mc:Fallback>
                  <p:oleObj r:id="rId15" imgW="12355200" imgH="10717200" progId="">
                    <p:embed/>
                    <p:pic>
                      <p:nvPicPr>
                        <p:cNvPr id="489" name="Object 488">
                          <a:extLst>
                            <a:ext uri="{FF2B5EF4-FFF2-40B4-BE49-F238E27FC236}">
                              <a16:creationId xmlns:a16="http://schemas.microsoft.com/office/drawing/2014/main" id="{0F57EB1F-B404-4F66-ADA5-23D64DA19EB4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6"/>
                        <a:stretch>
                          <a:fillRect/>
                        </a:stretch>
                      </p:blipFill>
                      <p:spPr>
                        <a:xfrm>
                          <a:off x="8828163" y="11585582"/>
                          <a:ext cx="1761247" cy="152785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14E308A-C421-96FA-1C76-16798C2E70F7}"/>
                </a:ext>
              </a:extLst>
            </p:cNvPr>
            <p:cNvSpPr/>
            <p:nvPr/>
          </p:nvSpPr>
          <p:spPr>
            <a:xfrm>
              <a:off x="9163569" y="11787565"/>
              <a:ext cx="1173394" cy="1036736"/>
            </a:xfrm>
            <a:custGeom>
              <a:avLst/>
              <a:gdLst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10" fmla="*/ 703690 w 1318172"/>
                <a:gd name="connsiteY10" fmla="*/ 0 h 1046928"/>
                <a:gd name="connsiteX0" fmla="*/ 721024 w 1318172"/>
                <a:gd name="connsiteY0" fmla="*/ 0 h 1068596"/>
                <a:gd name="connsiteX1" fmla="*/ 580860 w 1318172"/>
                <a:gd name="connsiteY1" fmla="*/ 117202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74190 w 1318172"/>
                <a:gd name="connsiteY2" fmla="*/ 442354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6881 w 1324029"/>
                <a:gd name="connsiteY0" fmla="*/ 0 h 1068287"/>
                <a:gd name="connsiteX1" fmla="*/ 634387 w 1324029"/>
                <a:gd name="connsiteY1" fmla="*/ 130203 h 1068287"/>
                <a:gd name="connsiteX2" fmla="*/ 906049 w 1324029"/>
                <a:gd name="connsiteY2" fmla="*/ 485691 h 1068287"/>
                <a:gd name="connsiteX3" fmla="*/ 777786 w 1324029"/>
                <a:gd name="connsiteY3" fmla="*/ 458396 h 1068287"/>
                <a:gd name="connsiteX4" fmla="*/ 636133 w 1324029"/>
                <a:gd name="connsiteY4" fmla="*/ 609815 h 1068287"/>
                <a:gd name="connsiteX5" fmla="*/ 154969 w 1324029"/>
                <a:gd name="connsiteY5" fmla="*/ 651211 h 1068287"/>
                <a:gd name="connsiteX6" fmla="*/ 68102 w 1324029"/>
                <a:gd name="connsiteY6" fmla="*/ 813238 h 1068287"/>
                <a:gd name="connsiteX7" fmla="*/ 1091684 w 1324029"/>
                <a:gd name="connsiteY7" fmla="*/ 1058897 h 1068287"/>
                <a:gd name="connsiteX8" fmla="*/ 1323696 w 1324029"/>
                <a:gd name="connsiteY8" fmla="*/ 458396 h 1068287"/>
                <a:gd name="connsiteX9" fmla="*/ 1132627 w 1324029"/>
                <a:gd name="connsiteY9" fmla="*/ 117202 h 1068287"/>
                <a:gd name="connsiteX10" fmla="*/ 726881 w 1324029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00146 w 1297294"/>
                <a:gd name="connsiteY0" fmla="*/ 0 h 1068287"/>
                <a:gd name="connsiteX1" fmla="*/ 607652 w 1297294"/>
                <a:gd name="connsiteY1" fmla="*/ 130203 h 1068287"/>
                <a:gd name="connsiteX2" fmla="*/ 879314 w 1297294"/>
                <a:gd name="connsiteY2" fmla="*/ 485691 h 1068287"/>
                <a:gd name="connsiteX3" fmla="*/ 751051 w 1297294"/>
                <a:gd name="connsiteY3" fmla="*/ 458396 h 1068287"/>
                <a:gd name="connsiteX4" fmla="*/ 609398 w 1297294"/>
                <a:gd name="connsiteY4" fmla="*/ 609815 h 1068287"/>
                <a:gd name="connsiteX5" fmla="*/ 128234 w 1297294"/>
                <a:gd name="connsiteY5" fmla="*/ 651211 h 1068287"/>
                <a:gd name="connsiteX6" fmla="*/ 41367 w 1297294"/>
                <a:gd name="connsiteY6" fmla="*/ 813238 h 1068287"/>
                <a:gd name="connsiteX7" fmla="*/ 1064949 w 1297294"/>
                <a:gd name="connsiteY7" fmla="*/ 1058897 h 1068287"/>
                <a:gd name="connsiteX8" fmla="*/ 1296961 w 1297294"/>
                <a:gd name="connsiteY8" fmla="*/ 458396 h 1068287"/>
                <a:gd name="connsiteX9" fmla="*/ 1105892 w 1297294"/>
                <a:gd name="connsiteY9" fmla="*/ 117202 h 1068287"/>
                <a:gd name="connsiteX10" fmla="*/ 700146 w 1297294"/>
                <a:gd name="connsiteY10" fmla="*/ 0 h 1068287"/>
                <a:gd name="connsiteX0" fmla="*/ 571912 w 1169060"/>
                <a:gd name="connsiteY0" fmla="*/ 0 h 1076246"/>
                <a:gd name="connsiteX1" fmla="*/ 479418 w 1169060"/>
                <a:gd name="connsiteY1" fmla="*/ 130203 h 1076246"/>
                <a:gd name="connsiteX2" fmla="*/ 751080 w 1169060"/>
                <a:gd name="connsiteY2" fmla="*/ 485691 h 1076246"/>
                <a:gd name="connsiteX3" fmla="*/ 622817 w 1169060"/>
                <a:gd name="connsiteY3" fmla="*/ 458396 h 1076246"/>
                <a:gd name="connsiteX4" fmla="*/ 481164 w 1169060"/>
                <a:gd name="connsiteY4" fmla="*/ 609815 h 1076246"/>
                <a:gd name="connsiteX5" fmla="*/ 0 w 1169060"/>
                <a:gd name="connsiteY5" fmla="*/ 651211 h 1076246"/>
                <a:gd name="connsiteX6" fmla="*/ 272826 w 1169060"/>
                <a:gd name="connsiteY6" fmla="*/ 891244 h 1076246"/>
                <a:gd name="connsiteX7" fmla="*/ 936715 w 1169060"/>
                <a:gd name="connsiteY7" fmla="*/ 1058897 h 1076246"/>
                <a:gd name="connsiteX8" fmla="*/ 1168727 w 1169060"/>
                <a:gd name="connsiteY8" fmla="*/ 458396 h 1076246"/>
                <a:gd name="connsiteX9" fmla="*/ 977658 w 1169060"/>
                <a:gd name="connsiteY9" fmla="*/ 117202 h 1076246"/>
                <a:gd name="connsiteX10" fmla="*/ 571912 w 1169060"/>
                <a:gd name="connsiteY10" fmla="*/ 0 h 1076246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3394" h="1036736">
                  <a:moveTo>
                    <a:pt x="576246" y="0"/>
                  </a:moveTo>
                  <a:cubicBezTo>
                    <a:pt x="504595" y="9098"/>
                    <a:pt x="503997" y="34766"/>
                    <a:pt x="483752" y="130203"/>
                  </a:cubicBezTo>
                  <a:cubicBezTo>
                    <a:pt x="513614" y="319493"/>
                    <a:pt x="718514" y="361653"/>
                    <a:pt x="755414" y="485691"/>
                  </a:cubicBezTo>
                  <a:cubicBezTo>
                    <a:pt x="727309" y="531723"/>
                    <a:pt x="672137" y="437709"/>
                    <a:pt x="627151" y="458396"/>
                  </a:cubicBezTo>
                  <a:cubicBezTo>
                    <a:pt x="582165" y="479083"/>
                    <a:pt x="587856" y="587069"/>
                    <a:pt x="485498" y="609815"/>
                  </a:cubicBezTo>
                  <a:cubicBezTo>
                    <a:pt x="331135" y="623894"/>
                    <a:pt x="107674" y="621640"/>
                    <a:pt x="0" y="616542"/>
                  </a:cubicBezTo>
                  <a:cubicBezTo>
                    <a:pt x="100342" y="780456"/>
                    <a:pt x="128986" y="824741"/>
                    <a:pt x="277160" y="891244"/>
                  </a:cubicBezTo>
                  <a:cubicBezTo>
                    <a:pt x="425334" y="957747"/>
                    <a:pt x="739728" y="1087701"/>
                    <a:pt x="889045" y="1015560"/>
                  </a:cubicBezTo>
                  <a:cubicBezTo>
                    <a:pt x="1038362" y="943419"/>
                    <a:pt x="1166237" y="615345"/>
                    <a:pt x="1173061" y="458396"/>
                  </a:cubicBezTo>
                  <a:cubicBezTo>
                    <a:pt x="1179885" y="301447"/>
                    <a:pt x="1080938" y="209324"/>
                    <a:pt x="981992" y="117202"/>
                  </a:cubicBezTo>
                  <a:lnTo>
                    <a:pt x="576246" y="0"/>
                  </a:lnTo>
                  <a:close/>
                </a:path>
              </a:pathLst>
            </a:custGeom>
            <a:solidFill>
              <a:srgbClr val="FF5353">
                <a:alpha val="50196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186256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Rectangle 89">
            <a:extLst>
              <a:ext uri="{FF2B5EF4-FFF2-40B4-BE49-F238E27FC236}">
                <a16:creationId xmlns:a16="http://schemas.microsoft.com/office/drawing/2014/main" id="{59A9411D-2015-9862-D6DE-29F3723C8982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82725" y="13864754"/>
            <a:ext cx="6019417" cy="1435571"/>
            <a:chOff x="4278776" y="13501083"/>
            <a:chExt cx="6019417" cy="143557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 hidden="1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 hidden="1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 hidden="1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 hidden="1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 hidden="1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 hidden="1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 hidden="1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6EABAE-5E3D-420A-9AAC-1A428FB45BE2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Pijn vanaf ½ sigmoid en rectum en deel bekkenorganen onder peritoneum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FEC1F3E-4EA7-48AF-899C-1FF21F1A8D74}"/>
              </a:ext>
            </a:extLst>
          </p:cNvPr>
          <p:cNvSpPr/>
          <p:nvPr/>
        </p:nvSpPr>
        <p:spPr>
          <a:xfrm>
            <a:off x="6195025" y="9112827"/>
            <a:ext cx="851545" cy="2218459"/>
          </a:xfrm>
          <a:custGeom>
            <a:avLst/>
            <a:gdLst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39091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59873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085850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122218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6747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05823 w 819423"/>
              <a:gd name="connsiteY3" fmla="*/ 1044287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31114"/>
              <a:gd name="connsiteY0" fmla="*/ 0 h 2218459"/>
              <a:gd name="connsiteX1" fmla="*/ 818837 w 831114"/>
              <a:gd name="connsiteY1" fmla="*/ 602673 h 2218459"/>
              <a:gd name="connsiteX2" fmla="*/ 813641 w 831114"/>
              <a:gd name="connsiteY2" fmla="*/ 872837 h 2218459"/>
              <a:gd name="connsiteX3" fmla="*/ 605823 w 831114"/>
              <a:gd name="connsiteY3" fmla="*/ 1044287 h 2218459"/>
              <a:gd name="connsiteX4" fmla="*/ 273314 w 831114"/>
              <a:gd name="connsiteY4" fmla="*/ 1122218 h 2218459"/>
              <a:gd name="connsiteX5" fmla="*/ 34323 w 831114"/>
              <a:gd name="connsiteY5" fmla="*/ 971551 h 2218459"/>
              <a:gd name="connsiteX6" fmla="*/ 3150 w 831114"/>
              <a:gd name="connsiteY6" fmla="*/ 883228 h 2218459"/>
              <a:gd name="connsiteX7" fmla="*/ 49909 w 831114"/>
              <a:gd name="connsiteY7" fmla="*/ 1267691 h 2218459"/>
              <a:gd name="connsiteX8" fmla="*/ 101864 w 831114"/>
              <a:gd name="connsiteY8" fmla="*/ 1626178 h 2218459"/>
              <a:gd name="connsiteX9" fmla="*/ 491523 w 831114"/>
              <a:gd name="connsiteY9" fmla="*/ 2218459 h 2218459"/>
              <a:gd name="connsiteX0" fmla="*/ 808446 w 855376"/>
              <a:gd name="connsiteY0" fmla="*/ 0 h 2218459"/>
              <a:gd name="connsiteX1" fmla="*/ 855205 w 855376"/>
              <a:gd name="connsiteY1" fmla="*/ 602673 h 2218459"/>
              <a:gd name="connsiteX2" fmla="*/ 813641 w 855376"/>
              <a:gd name="connsiteY2" fmla="*/ 872837 h 2218459"/>
              <a:gd name="connsiteX3" fmla="*/ 605823 w 855376"/>
              <a:gd name="connsiteY3" fmla="*/ 1044287 h 2218459"/>
              <a:gd name="connsiteX4" fmla="*/ 273314 w 855376"/>
              <a:gd name="connsiteY4" fmla="*/ 1122218 h 2218459"/>
              <a:gd name="connsiteX5" fmla="*/ 34323 w 855376"/>
              <a:gd name="connsiteY5" fmla="*/ 971551 h 2218459"/>
              <a:gd name="connsiteX6" fmla="*/ 3150 w 855376"/>
              <a:gd name="connsiteY6" fmla="*/ 883228 h 2218459"/>
              <a:gd name="connsiteX7" fmla="*/ 49909 w 855376"/>
              <a:gd name="connsiteY7" fmla="*/ 1267691 h 2218459"/>
              <a:gd name="connsiteX8" fmla="*/ 101864 w 855376"/>
              <a:gd name="connsiteY8" fmla="*/ 1626178 h 2218459"/>
              <a:gd name="connsiteX9" fmla="*/ 491523 w 855376"/>
              <a:gd name="connsiteY9" fmla="*/ 2218459 h 2218459"/>
              <a:gd name="connsiteX0" fmla="*/ 839619 w 856048"/>
              <a:gd name="connsiteY0" fmla="*/ 0 h 2218459"/>
              <a:gd name="connsiteX1" fmla="*/ 855205 w 856048"/>
              <a:gd name="connsiteY1" fmla="*/ 602673 h 2218459"/>
              <a:gd name="connsiteX2" fmla="*/ 813641 w 856048"/>
              <a:gd name="connsiteY2" fmla="*/ 872837 h 2218459"/>
              <a:gd name="connsiteX3" fmla="*/ 605823 w 856048"/>
              <a:gd name="connsiteY3" fmla="*/ 1044287 h 2218459"/>
              <a:gd name="connsiteX4" fmla="*/ 273314 w 856048"/>
              <a:gd name="connsiteY4" fmla="*/ 1122218 h 2218459"/>
              <a:gd name="connsiteX5" fmla="*/ 34323 w 856048"/>
              <a:gd name="connsiteY5" fmla="*/ 971551 h 2218459"/>
              <a:gd name="connsiteX6" fmla="*/ 3150 w 856048"/>
              <a:gd name="connsiteY6" fmla="*/ 883228 h 2218459"/>
              <a:gd name="connsiteX7" fmla="*/ 49909 w 856048"/>
              <a:gd name="connsiteY7" fmla="*/ 1267691 h 2218459"/>
              <a:gd name="connsiteX8" fmla="*/ 101864 w 856048"/>
              <a:gd name="connsiteY8" fmla="*/ 1626178 h 2218459"/>
              <a:gd name="connsiteX9" fmla="*/ 491523 w 856048"/>
              <a:gd name="connsiteY9" fmla="*/ 2218459 h 2218459"/>
              <a:gd name="connsiteX0" fmla="*/ 839619 w 841447"/>
              <a:gd name="connsiteY0" fmla="*/ 0 h 2218459"/>
              <a:gd name="connsiteX1" fmla="*/ 829228 w 841447"/>
              <a:gd name="connsiteY1" fmla="*/ 602673 h 2218459"/>
              <a:gd name="connsiteX2" fmla="*/ 813641 w 841447"/>
              <a:gd name="connsiteY2" fmla="*/ 872837 h 2218459"/>
              <a:gd name="connsiteX3" fmla="*/ 605823 w 841447"/>
              <a:gd name="connsiteY3" fmla="*/ 1044287 h 2218459"/>
              <a:gd name="connsiteX4" fmla="*/ 273314 w 841447"/>
              <a:gd name="connsiteY4" fmla="*/ 1122218 h 2218459"/>
              <a:gd name="connsiteX5" fmla="*/ 34323 w 841447"/>
              <a:gd name="connsiteY5" fmla="*/ 971551 h 2218459"/>
              <a:gd name="connsiteX6" fmla="*/ 3150 w 841447"/>
              <a:gd name="connsiteY6" fmla="*/ 883228 h 2218459"/>
              <a:gd name="connsiteX7" fmla="*/ 49909 w 841447"/>
              <a:gd name="connsiteY7" fmla="*/ 1267691 h 2218459"/>
              <a:gd name="connsiteX8" fmla="*/ 101864 w 841447"/>
              <a:gd name="connsiteY8" fmla="*/ 1626178 h 2218459"/>
              <a:gd name="connsiteX9" fmla="*/ 491523 w 84144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872837 h 2218459"/>
              <a:gd name="connsiteX3" fmla="*/ 605823 w 846837"/>
              <a:gd name="connsiteY3" fmla="*/ 1044287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8387"/>
              <a:gd name="connsiteY0" fmla="*/ 0 h 2218459"/>
              <a:gd name="connsiteX1" fmla="*/ 844814 w 848387"/>
              <a:gd name="connsiteY1" fmla="*/ 602673 h 2218459"/>
              <a:gd name="connsiteX2" fmla="*/ 824032 w 848387"/>
              <a:gd name="connsiteY2" fmla="*/ 909205 h 2218459"/>
              <a:gd name="connsiteX3" fmla="*/ 605823 w 848387"/>
              <a:gd name="connsiteY3" fmla="*/ 1044287 h 2218459"/>
              <a:gd name="connsiteX4" fmla="*/ 273314 w 848387"/>
              <a:gd name="connsiteY4" fmla="*/ 1122218 h 2218459"/>
              <a:gd name="connsiteX5" fmla="*/ 34323 w 848387"/>
              <a:gd name="connsiteY5" fmla="*/ 971551 h 2218459"/>
              <a:gd name="connsiteX6" fmla="*/ 3150 w 848387"/>
              <a:gd name="connsiteY6" fmla="*/ 883228 h 2218459"/>
              <a:gd name="connsiteX7" fmla="*/ 49909 w 848387"/>
              <a:gd name="connsiteY7" fmla="*/ 1267691 h 2218459"/>
              <a:gd name="connsiteX8" fmla="*/ 101864 w 848387"/>
              <a:gd name="connsiteY8" fmla="*/ 1626178 h 2218459"/>
              <a:gd name="connsiteX9" fmla="*/ 491523 w 848387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05823 w 847606"/>
              <a:gd name="connsiteY3" fmla="*/ 1044287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17023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59874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76011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1545" h="2218459">
                <a:moveTo>
                  <a:pt x="839619" y="0"/>
                </a:moveTo>
                <a:cubicBezTo>
                  <a:pt x="846113" y="229033"/>
                  <a:pt x="846454" y="449377"/>
                  <a:pt x="844814" y="602673"/>
                </a:cubicBezTo>
                <a:cubicBezTo>
                  <a:pt x="843174" y="755969"/>
                  <a:pt x="868743" y="840889"/>
                  <a:pt x="829777" y="919779"/>
                </a:cubicBezTo>
                <a:cubicBezTo>
                  <a:pt x="790811" y="998669"/>
                  <a:pt x="703762" y="1043137"/>
                  <a:pt x="611018" y="1076011"/>
                </a:cubicBezTo>
                <a:cubicBezTo>
                  <a:pt x="518274" y="1108885"/>
                  <a:pt x="369430" y="1134433"/>
                  <a:pt x="273314" y="1117023"/>
                </a:cubicBezTo>
                <a:cubicBezTo>
                  <a:pt x="177198" y="1099613"/>
                  <a:pt x="79350" y="1010517"/>
                  <a:pt x="34323" y="971551"/>
                </a:cubicBezTo>
                <a:cubicBezTo>
                  <a:pt x="-10704" y="932585"/>
                  <a:pt x="552" y="833871"/>
                  <a:pt x="3150" y="883228"/>
                </a:cubicBezTo>
                <a:cubicBezTo>
                  <a:pt x="5748" y="932585"/>
                  <a:pt x="33457" y="1143866"/>
                  <a:pt x="49909" y="1267691"/>
                </a:cubicBezTo>
                <a:cubicBezTo>
                  <a:pt x="66361" y="1391516"/>
                  <a:pt x="28262" y="1467717"/>
                  <a:pt x="101864" y="1626178"/>
                </a:cubicBezTo>
                <a:cubicBezTo>
                  <a:pt x="175466" y="1784639"/>
                  <a:pt x="333494" y="2001549"/>
                  <a:pt x="491523" y="2218459"/>
                </a:cubicBezTo>
              </a:path>
            </a:pathLst>
          </a:custGeom>
          <a:noFill/>
          <a:ln w="12700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 hidden="1">
            <a:extLst>
              <a:ext uri="{FF2B5EF4-FFF2-40B4-BE49-F238E27FC236}">
                <a16:creationId xmlns:a16="http://schemas.microsoft.com/office/drawing/2014/main" id="{D00D0012-15C2-4C6C-80D2-F667B992267B}"/>
              </a:ext>
            </a:extLst>
          </p:cNvPr>
          <p:cNvSpPr/>
          <p:nvPr/>
        </p:nvSpPr>
        <p:spPr>
          <a:xfrm>
            <a:off x="6129689" y="7618928"/>
            <a:ext cx="2484376" cy="2351150"/>
          </a:xfrm>
          <a:custGeom>
            <a:avLst/>
            <a:gdLst>
              <a:gd name="connsiteX0" fmla="*/ 29996 w 2554987"/>
              <a:gd name="connsiteY0" fmla="*/ 2340560 h 2340560"/>
              <a:gd name="connsiteX1" fmla="*/ 29996 w 2554987"/>
              <a:gd name="connsiteY1" fmla="*/ 1914533 h 2340560"/>
              <a:gd name="connsiteX2" fmla="*/ 341724 w 2554987"/>
              <a:gd name="connsiteY2" fmla="*/ 1561242 h 2340560"/>
              <a:gd name="connsiteX3" fmla="*/ 840487 w 2554987"/>
              <a:gd name="connsiteY3" fmla="*/ 1181974 h 2340560"/>
              <a:gd name="connsiteX4" fmla="*/ 902833 w 2554987"/>
              <a:gd name="connsiteY4" fmla="*/ 309138 h 2340560"/>
              <a:gd name="connsiteX5" fmla="*/ 908028 w 2554987"/>
              <a:gd name="connsiteY5" fmla="*/ 28583 h 2340560"/>
              <a:gd name="connsiteX6" fmla="*/ 1110651 w 2554987"/>
              <a:gd name="connsiteY6" fmla="*/ 148078 h 2340560"/>
              <a:gd name="connsiteX7" fmla="*/ 2554987 w 2554987"/>
              <a:gd name="connsiteY7" fmla="*/ 1254710 h 2340560"/>
              <a:gd name="connsiteX0" fmla="*/ 25657 w 2550648"/>
              <a:gd name="connsiteY0" fmla="*/ 2340560 h 2340560"/>
              <a:gd name="connsiteX1" fmla="*/ 25657 w 2550648"/>
              <a:gd name="connsiteY1" fmla="*/ 1914533 h 2340560"/>
              <a:gd name="connsiteX2" fmla="*/ 275039 w 2550648"/>
              <a:gd name="connsiteY2" fmla="*/ 1509287 h 2340560"/>
              <a:gd name="connsiteX3" fmla="*/ 836148 w 2550648"/>
              <a:gd name="connsiteY3" fmla="*/ 1181974 h 2340560"/>
              <a:gd name="connsiteX4" fmla="*/ 898494 w 2550648"/>
              <a:gd name="connsiteY4" fmla="*/ 309138 h 2340560"/>
              <a:gd name="connsiteX5" fmla="*/ 903689 w 2550648"/>
              <a:gd name="connsiteY5" fmla="*/ 28583 h 2340560"/>
              <a:gd name="connsiteX6" fmla="*/ 1106312 w 2550648"/>
              <a:gd name="connsiteY6" fmla="*/ 148078 h 2340560"/>
              <a:gd name="connsiteX7" fmla="*/ 2550648 w 2550648"/>
              <a:gd name="connsiteY7" fmla="*/ 1254710 h 2340560"/>
              <a:gd name="connsiteX0" fmla="*/ 69709 w 2594700"/>
              <a:gd name="connsiteY0" fmla="*/ 2340560 h 2340560"/>
              <a:gd name="connsiteX1" fmla="*/ 12559 w 2594700"/>
              <a:gd name="connsiteY1" fmla="*/ 1909338 h 2340560"/>
              <a:gd name="connsiteX2" fmla="*/ 319091 w 2594700"/>
              <a:gd name="connsiteY2" fmla="*/ 1509287 h 2340560"/>
              <a:gd name="connsiteX3" fmla="*/ 880200 w 2594700"/>
              <a:gd name="connsiteY3" fmla="*/ 1181974 h 2340560"/>
              <a:gd name="connsiteX4" fmla="*/ 942546 w 2594700"/>
              <a:gd name="connsiteY4" fmla="*/ 309138 h 2340560"/>
              <a:gd name="connsiteX5" fmla="*/ 947741 w 2594700"/>
              <a:gd name="connsiteY5" fmla="*/ 28583 h 2340560"/>
              <a:gd name="connsiteX6" fmla="*/ 1150364 w 2594700"/>
              <a:gd name="connsiteY6" fmla="*/ 148078 h 2340560"/>
              <a:gd name="connsiteX7" fmla="*/ 2594700 w 259470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81930 w 2596430"/>
              <a:gd name="connsiteY3" fmla="*/ 1181974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45606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783216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098120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55954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53295 h 2353295"/>
              <a:gd name="connsiteX1" fmla="*/ 14289 w 2596430"/>
              <a:gd name="connsiteY1" fmla="*/ 1922073 h 2353295"/>
              <a:gd name="connsiteX2" fmla="*/ 346799 w 2596430"/>
              <a:gd name="connsiteY2" fmla="*/ 1522022 h 2353295"/>
              <a:gd name="connsiteX3" fmla="*/ 829975 w 2596430"/>
              <a:gd name="connsiteY3" fmla="*/ 1090800 h 2353295"/>
              <a:gd name="connsiteX4" fmla="*/ 855954 w 2596430"/>
              <a:gd name="connsiteY4" fmla="*/ 311482 h 2353295"/>
              <a:gd name="connsiteX5" fmla="*/ 928689 w 2596430"/>
              <a:gd name="connsiteY5" fmla="*/ 20536 h 2353295"/>
              <a:gd name="connsiteX6" fmla="*/ 1152094 w 2596430"/>
              <a:gd name="connsiteY6" fmla="*/ 160813 h 2353295"/>
              <a:gd name="connsiteX7" fmla="*/ 2596430 w 2596430"/>
              <a:gd name="connsiteY7" fmla="*/ 1267445 h 2353295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52994 h 2352994"/>
              <a:gd name="connsiteX1" fmla="*/ 14289 w 2596430"/>
              <a:gd name="connsiteY1" fmla="*/ 1921772 h 2352994"/>
              <a:gd name="connsiteX2" fmla="*/ 346799 w 2596430"/>
              <a:gd name="connsiteY2" fmla="*/ 1521721 h 2352994"/>
              <a:gd name="connsiteX3" fmla="*/ 829975 w 2596430"/>
              <a:gd name="connsiteY3" fmla="*/ 1090499 h 2352994"/>
              <a:gd name="connsiteX4" fmla="*/ 855954 w 2596430"/>
              <a:gd name="connsiteY4" fmla="*/ 311181 h 2352994"/>
              <a:gd name="connsiteX5" fmla="*/ 923494 w 2596430"/>
              <a:gd name="connsiteY5" fmla="*/ 35822 h 2352994"/>
              <a:gd name="connsiteX6" fmla="*/ 1172876 w 2596430"/>
              <a:gd name="connsiteY6" fmla="*/ 139730 h 2352994"/>
              <a:gd name="connsiteX7" fmla="*/ 2596430 w 2596430"/>
              <a:gd name="connsiteY7" fmla="*/ 1267144 h 2352994"/>
              <a:gd name="connsiteX0" fmla="*/ 71439 w 2596430"/>
              <a:gd name="connsiteY0" fmla="*/ 2340781 h 2340781"/>
              <a:gd name="connsiteX1" fmla="*/ 14289 w 2596430"/>
              <a:gd name="connsiteY1" fmla="*/ 1909559 h 2340781"/>
              <a:gd name="connsiteX2" fmla="*/ 346799 w 2596430"/>
              <a:gd name="connsiteY2" fmla="*/ 1509508 h 2340781"/>
              <a:gd name="connsiteX3" fmla="*/ 829975 w 2596430"/>
              <a:gd name="connsiteY3" fmla="*/ 1078286 h 2340781"/>
              <a:gd name="connsiteX4" fmla="*/ 855954 w 2596430"/>
              <a:gd name="connsiteY4" fmla="*/ 298968 h 2340781"/>
              <a:gd name="connsiteX5" fmla="*/ 923494 w 2596430"/>
              <a:gd name="connsiteY5" fmla="*/ 23609 h 2340781"/>
              <a:gd name="connsiteX6" fmla="*/ 1162485 w 2596430"/>
              <a:gd name="connsiteY6" fmla="*/ 153494 h 2340781"/>
              <a:gd name="connsiteX7" fmla="*/ 2596430 w 2596430"/>
              <a:gd name="connsiteY7" fmla="*/ 1254931 h 2340781"/>
              <a:gd name="connsiteX0" fmla="*/ 71439 w 2497717"/>
              <a:gd name="connsiteY0" fmla="*/ 2340781 h 2340781"/>
              <a:gd name="connsiteX1" fmla="*/ 14289 w 2497717"/>
              <a:gd name="connsiteY1" fmla="*/ 1909559 h 2340781"/>
              <a:gd name="connsiteX2" fmla="*/ 346799 w 2497717"/>
              <a:gd name="connsiteY2" fmla="*/ 1509508 h 2340781"/>
              <a:gd name="connsiteX3" fmla="*/ 829975 w 2497717"/>
              <a:gd name="connsiteY3" fmla="*/ 1078286 h 2340781"/>
              <a:gd name="connsiteX4" fmla="*/ 855954 w 2497717"/>
              <a:gd name="connsiteY4" fmla="*/ 298968 h 2340781"/>
              <a:gd name="connsiteX5" fmla="*/ 923494 w 2497717"/>
              <a:gd name="connsiteY5" fmla="*/ 23609 h 2340781"/>
              <a:gd name="connsiteX6" fmla="*/ 1162485 w 2497717"/>
              <a:gd name="connsiteY6" fmla="*/ 153494 h 2340781"/>
              <a:gd name="connsiteX7" fmla="*/ 2497717 w 2497717"/>
              <a:gd name="connsiteY7" fmla="*/ 1343254 h 2340781"/>
              <a:gd name="connsiteX0" fmla="*/ 71439 w 2497717"/>
              <a:gd name="connsiteY0" fmla="*/ 2317420 h 2317420"/>
              <a:gd name="connsiteX1" fmla="*/ 14289 w 2497717"/>
              <a:gd name="connsiteY1" fmla="*/ 1886198 h 2317420"/>
              <a:gd name="connsiteX2" fmla="*/ 346799 w 2497717"/>
              <a:gd name="connsiteY2" fmla="*/ 1486147 h 2317420"/>
              <a:gd name="connsiteX3" fmla="*/ 829975 w 2497717"/>
              <a:gd name="connsiteY3" fmla="*/ 1054925 h 2317420"/>
              <a:gd name="connsiteX4" fmla="*/ 855954 w 2497717"/>
              <a:gd name="connsiteY4" fmla="*/ 275607 h 2317420"/>
              <a:gd name="connsiteX5" fmla="*/ 923494 w 2497717"/>
              <a:gd name="connsiteY5" fmla="*/ 248 h 2317420"/>
              <a:gd name="connsiteX6" fmla="*/ 1183266 w 2497717"/>
              <a:gd name="connsiteY6" fmla="*/ 311974 h 2317420"/>
              <a:gd name="connsiteX7" fmla="*/ 2497717 w 2497717"/>
              <a:gd name="connsiteY7" fmla="*/ 1319893 h 2317420"/>
              <a:gd name="connsiteX0" fmla="*/ 71439 w 2497717"/>
              <a:gd name="connsiteY0" fmla="*/ 2325081 h 2325081"/>
              <a:gd name="connsiteX1" fmla="*/ 14289 w 2497717"/>
              <a:gd name="connsiteY1" fmla="*/ 1893859 h 2325081"/>
              <a:gd name="connsiteX2" fmla="*/ 346799 w 2497717"/>
              <a:gd name="connsiteY2" fmla="*/ 1493808 h 2325081"/>
              <a:gd name="connsiteX3" fmla="*/ 829975 w 2497717"/>
              <a:gd name="connsiteY3" fmla="*/ 1062586 h 2325081"/>
              <a:gd name="connsiteX4" fmla="*/ 855954 w 2497717"/>
              <a:gd name="connsiteY4" fmla="*/ 283268 h 2325081"/>
              <a:gd name="connsiteX5" fmla="*/ 923494 w 2497717"/>
              <a:gd name="connsiteY5" fmla="*/ 7909 h 2325081"/>
              <a:gd name="connsiteX6" fmla="*/ 975448 w 2497717"/>
              <a:gd name="connsiteY6" fmla="*/ 96229 h 2325081"/>
              <a:gd name="connsiteX7" fmla="*/ 1183266 w 2497717"/>
              <a:gd name="connsiteY7" fmla="*/ 319635 h 2325081"/>
              <a:gd name="connsiteX8" fmla="*/ 2497717 w 2497717"/>
              <a:gd name="connsiteY8" fmla="*/ 1327554 h 2325081"/>
              <a:gd name="connsiteX0" fmla="*/ 71439 w 2497717"/>
              <a:gd name="connsiteY0" fmla="*/ 2325850 h 2325850"/>
              <a:gd name="connsiteX1" fmla="*/ 14289 w 2497717"/>
              <a:gd name="connsiteY1" fmla="*/ 1894628 h 2325850"/>
              <a:gd name="connsiteX2" fmla="*/ 346799 w 2497717"/>
              <a:gd name="connsiteY2" fmla="*/ 1494577 h 2325850"/>
              <a:gd name="connsiteX3" fmla="*/ 829975 w 2497717"/>
              <a:gd name="connsiteY3" fmla="*/ 1063355 h 2325850"/>
              <a:gd name="connsiteX4" fmla="*/ 855954 w 2497717"/>
              <a:gd name="connsiteY4" fmla="*/ 284037 h 2325850"/>
              <a:gd name="connsiteX5" fmla="*/ 923494 w 2497717"/>
              <a:gd name="connsiteY5" fmla="*/ 8678 h 2325850"/>
              <a:gd name="connsiteX6" fmla="*/ 1022207 w 2497717"/>
              <a:gd name="connsiteY6" fmla="*/ 91802 h 2325850"/>
              <a:gd name="connsiteX7" fmla="*/ 1183266 w 2497717"/>
              <a:gd name="connsiteY7" fmla="*/ 320404 h 2325850"/>
              <a:gd name="connsiteX8" fmla="*/ 2497717 w 2497717"/>
              <a:gd name="connsiteY8" fmla="*/ 1328323 h 2325850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83266 w 2497717"/>
              <a:gd name="connsiteY7" fmla="*/ 34274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93657 w 2497717"/>
              <a:gd name="connsiteY7" fmla="*/ 332349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24829 w 2497717"/>
              <a:gd name="connsiteY7" fmla="*/ 311568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35171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58098 w 2484376"/>
              <a:gd name="connsiteY0" fmla="*/ 2351150 h 2351150"/>
              <a:gd name="connsiteX1" fmla="*/ 16534 w 2484376"/>
              <a:gd name="connsiteY1" fmla="*/ 1914733 h 2351150"/>
              <a:gd name="connsiteX2" fmla="*/ 333458 w 2484376"/>
              <a:gd name="connsiteY2" fmla="*/ 1519877 h 2351150"/>
              <a:gd name="connsiteX3" fmla="*/ 821830 w 2484376"/>
              <a:gd name="connsiteY3" fmla="*/ 1088655 h 2351150"/>
              <a:gd name="connsiteX4" fmla="*/ 842613 w 2484376"/>
              <a:gd name="connsiteY4" fmla="*/ 309337 h 2351150"/>
              <a:gd name="connsiteX5" fmla="*/ 884175 w 2484376"/>
              <a:gd name="connsiteY5" fmla="*/ 28783 h 2351150"/>
              <a:gd name="connsiteX6" fmla="*/ 1008865 w 2484376"/>
              <a:gd name="connsiteY6" fmla="*/ 44366 h 2351150"/>
              <a:gd name="connsiteX7" fmla="*/ 1195902 w 2484376"/>
              <a:gd name="connsiteY7" fmla="*/ 340510 h 2351150"/>
              <a:gd name="connsiteX8" fmla="*/ 2484376 w 2484376"/>
              <a:gd name="connsiteY8" fmla="*/ 1353623 h 235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376" h="2351150">
                <a:moveTo>
                  <a:pt x="58098" y="2351150"/>
                </a:moveTo>
                <a:cubicBezTo>
                  <a:pt x="32120" y="2203079"/>
                  <a:pt x="-29359" y="2053279"/>
                  <a:pt x="16534" y="1914733"/>
                </a:cubicBezTo>
                <a:cubicBezTo>
                  <a:pt x="62427" y="1776188"/>
                  <a:pt x="199242" y="1657557"/>
                  <a:pt x="333458" y="1519877"/>
                </a:cubicBezTo>
                <a:cubicBezTo>
                  <a:pt x="467674" y="1382197"/>
                  <a:pt x="736971" y="1290412"/>
                  <a:pt x="821830" y="1088655"/>
                </a:cubicBezTo>
                <a:cubicBezTo>
                  <a:pt x="906689" y="886898"/>
                  <a:pt x="832222" y="485982"/>
                  <a:pt x="842613" y="309337"/>
                </a:cubicBezTo>
                <a:cubicBezTo>
                  <a:pt x="853004" y="132692"/>
                  <a:pt x="856466" y="72945"/>
                  <a:pt x="884175" y="28783"/>
                </a:cubicBezTo>
                <a:cubicBezTo>
                  <a:pt x="911884" y="-15379"/>
                  <a:pt x="965570" y="-7588"/>
                  <a:pt x="1008865" y="44366"/>
                </a:cubicBezTo>
                <a:cubicBezTo>
                  <a:pt x="1052160" y="96320"/>
                  <a:pt x="978558" y="62552"/>
                  <a:pt x="1195902" y="340510"/>
                </a:cubicBezTo>
                <a:cubicBezTo>
                  <a:pt x="1470395" y="544864"/>
                  <a:pt x="1899454" y="902484"/>
                  <a:pt x="2484376" y="135362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9C07E04-D06B-633B-51BF-C8041900DC3B}"/>
              </a:ext>
            </a:extLst>
          </p:cNvPr>
          <p:cNvGrpSpPr/>
          <p:nvPr/>
        </p:nvGrpSpPr>
        <p:grpSpPr>
          <a:xfrm>
            <a:off x="8924415" y="10141793"/>
            <a:ext cx="1761247" cy="1527851"/>
            <a:chOff x="8828163" y="11585582"/>
            <a:chExt cx="1761247" cy="1527851"/>
          </a:xfrm>
        </p:grpSpPr>
        <p:graphicFrame>
          <p:nvGraphicFramePr>
            <p:cNvPr id="489" name="Object 488">
              <a:extLst>
                <a:ext uri="{FF2B5EF4-FFF2-40B4-BE49-F238E27FC236}">
                  <a16:creationId xmlns:a16="http://schemas.microsoft.com/office/drawing/2014/main" id="{0F57EB1F-B404-4F66-ADA5-23D64DA19EB4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928063769"/>
                </p:ext>
              </p:extLst>
            </p:nvPr>
          </p:nvGraphicFramePr>
          <p:xfrm>
            <a:off x="8828163" y="11585582"/>
            <a:ext cx="1761247" cy="152785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15" imgW="12355200" imgH="10717200" progId="">
                    <p:embed/>
                  </p:oleObj>
                </mc:Choice>
                <mc:Fallback>
                  <p:oleObj r:id="rId15" imgW="12355200" imgH="10717200" progId="">
                    <p:embed/>
                    <p:pic>
                      <p:nvPicPr>
                        <p:cNvPr id="489" name="Object 488">
                          <a:extLst>
                            <a:ext uri="{FF2B5EF4-FFF2-40B4-BE49-F238E27FC236}">
                              <a16:creationId xmlns:a16="http://schemas.microsoft.com/office/drawing/2014/main" id="{0F57EB1F-B404-4F66-ADA5-23D64DA19EB4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6"/>
                        <a:stretch>
                          <a:fillRect/>
                        </a:stretch>
                      </p:blipFill>
                      <p:spPr>
                        <a:xfrm>
                          <a:off x="8828163" y="11585582"/>
                          <a:ext cx="1761247" cy="152785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2B116E9-75F2-4087-AFB1-348938F8D95D}"/>
                </a:ext>
              </a:extLst>
            </p:cNvPr>
            <p:cNvSpPr/>
            <p:nvPr/>
          </p:nvSpPr>
          <p:spPr>
            <a:xfrm>
              <a:off x="9163569" y="11787565"/>
              <a:ext cx="1173394" cy="1036736"/>
            </a:xfrm>
            <a:custGeom>
              <a:avLst/>
              <a:gdLst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10" fmla="*/ 703690 w 1318172"/>
                <a:gd name="connsiteY10" fmla="*/ 0 h 1046928"/>
                <a:gd name="connsiteX0" fmla="*/ 721024 w 1318172"/>
                <a:gd name="connsiteY0" fmla="*/ 0 h 1068596"/>
                <a:gd name="connsiteX1" fmla="*/ 580860 w 1318172"/>
                <a:gd name="connsiteY1" fmla="*/ 117202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74190 w 1318172"/>
                <a:gd name="connsiteY2" fmla="*/ 442354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6881 w 1324029"/>
                <a:gd name="connsiteY0" fmla="*/ 0 h 1068287"/>
                <a:gd name="connsiteX1" fmla="*/ 634387 w 1324029"/>
                <a:gd name="connsiteY1" fmla="*/ 130203 h 1068287"/>
                <a:gd name="connsiteX2" fmla="*/ 906049 w 1324029"/>
                <a:gd name="connsiteY2" fmla="*/ 485691 h 1068287"/>
                <a:gd name="connsiteX3" fmla="*/ 777786 w 1324029"/>
                <a:gd name="connsiteY3" fmla="*/ 458396 h 1068287"/>
                <a:gd name="connsiteX4" fmla="*/ 636133 w 1324029"/>
                <a:gd name="connsiteY4" fmla="*/ 609815 h 1068287"/>
                <a:gd name="connsiteX5" fmla="*/ 154969 w 1324029"/>
                <a:gd name="connsiteY5" fmla="*/ 651211 h 1068287"/>
                <a:gd name="connsiteX6" fmla="*/ 68102 w 1324029"/>
                <a:gd name="connsiteY6" fmla="*/ 813238 h 1068287"/>
                <a:gd name="connsiteX7" fmla="*/ 1091684 w 1324029"/>
                <a:gd name="connsiteY7" fmla="*/ 1058897 h 1068287"/>
                <a:gd name="connsiteX8" fmla="*/ 1323696 w 1324029"/>
                <a:gd name="connsiteY8" fmla="*/ 458396 h 1068287"/>
                <a:gd name="connsiteX9" fmla="*/ 1132627 w 1324029"/>
                <a:gd name="connsiteY9" fmla="*/ 117202 h 1068287"/>
                <a:gd name="connsiteX10" fmla="*/ 726881 w 1324029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00146 w 1297294"/>
                <a:gd name="connsiteY0" fmla="*/ 0 h 1068287"/>
                <a:gd name="connsiteX1" fmla="*/ 607652 w 1297294"/>
                <a:gd name="connsiteY1" fmla="*/ 130203 h 1068287"/>
                <a:gd name="connsiteX2" fmla="*/ 879314 w 1297294"/>
                <a:gd name="connsiteY2" fmla="*/ 485691 h 1068287"/>
                <a:gd name="connsiteX3" fmla="*/ 751051 w 1297294"/>
                <a:gd name="connsiteY3" fmla="*/ 458396 h 1068287"/>
                <a:gd name="connsiteX4" fmla="*/ 609398 w 1297294"/>
                <a:gd name="connsiteY4" fmla="*/ 609815 h 1068287"/>
                <a:gd name="connsiteX5" fmla="*/ 128234 w 1297294"/>
                <a:gd name="connsiteY5" fmla="*/ 651211 h 1068287"/>
                <a:gd name="connsiteX6" fmla="*/ 41367 w 1297294"/>
                <a:gd name="connsiteY6" fmla="*/ 813238 h 1068287"/>
                <a:gd name="connsiteX7" fmla="*/ 1064949 w 1297294"/>
                <a:gd name="connsiteY7" fmla="*/ 1058897 h 1068287"/>
                <a:gd name="connsiteX8" fmla="*/ 1296961 w 1297294"/>
                <a:gd name="connsiteY8" fmla="*/ 458396 h 1068287"/>
                <a:gd name="connsiteX9" fmla="*/ 1105892 w 1297294"/>
                <a:gd name="connsiteY9" fmla="*/ 117202 h 1068287"/>
                <a:gd name="connsiteX10" fmla="*/ 700146 w 1297294"/>
                <a:gd name="connsiteY10" fmla="*/ 0 h 1068287"/>
                <a:gd name="connsiteX0" fmla="*/ 571912 w 1169060"/>
                <a:gd name="connsiteY0" fmla="*/ 0 h 1076246"/>
                <a:gd name="connsiteX1" fmla="*/ 479418 w 1169060"/>
                <a:gd name="connsiteY1" fmla="*/ 130203 h 1076246"/>
                <a:gd name="connsiteX2" fmla="*/ 751080 w 1169060"/>
                <a:gd name="connsiteY2" fmla="*/ 485691 h 1076246"/>
                <a:gd name="connsiteX3" fmla="*/ 622817 w 1169060"/>
                <a:gd name="connsiteY3" fmla="*/ 458396 h 1076246"/>
                <a:gd name="connsiteX4" fmla="*/ 481164 w 1169060"/>
                <a:gd name="connsiteY4" fmla="*/ 609815 h 1076246"/>
                <a:gd name="connsiteX5" fmla="*/ 0 w 1169060"/>
                <a:gd name="connsiteY5" fmla="*/ 651211 h 1076246"/>
                <a:gd name="connsiteX6" fmla="*/ 272826 w 1169060"/>
                <a:gd name="connsiteY6" fmla="*/ 891244 h 1076246"/>
                <a:gd name="connsiteX7" fmla="*/ 936715 w 1169060"/>
                <a:gd name="connsiteY7" fmla="*/ 1058897 h 1076246"/>
                <a:gd name="connsiteX8" fmla="*/ 1168727 w 1169060"/>
                <a:gd name="connsiteY8" fmla="*/ 458396 h 1076246"/>
                <a:gd name="connsiteX9" fmla="*/ 977658 w 1169060"/>
                <a:gd name="connsiteY9" fmla="*/ 117202 h 1076246"/>
                <a:gd name="connsiteX10" fmla="*/ 571912 w 1169060"/>
                <a:gd name="connsiteY10" fmla="*/ 0 h 1076246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3394" h="1036736">
                  <a:moveTo>
                    <a:pt x="576246" y="0"/>
                  </a:moveTo>
                  <a:cubicBezTo>
                    <a:pt x="504595" y="9098"/>
                    <a:pt x="503997" y="34766"/>
                    <a:pt x="483752" y="130203"/>
                  </a:cubicBezTo>
                  <a:cubicBezTo>
                    <a:pt x="513614" y="319493"/>
                    <a:pt x="718514" y="361653"/>
                    <a:pt x="755414" y="485691"/>
                  </a:cubicBezTo>
                  <a:cubicBezTo>
                    <a:pt x="727309" y="531723"/>
                    <a:pt x="672137" y="437709"/>
                    <a:pt x="627151" y="458396"/>
                  </a:cubicBezTo>
                  <a:cubicBezTo>
                    <a:pt x="582165" y="479083"/>
                    <a:pt x="587856" y="587069"/>
                    <a:pt x="485498" y="609815"/>
                  </a:cubicBezTo>
                  <a:cubicBezTo>
                    <a:pt x="331135" y="623894"/>
                    <a:pt x="107674" y="621640"/>
                    <a:pt x="0" y="616542"/>
                  </a:cubicBezTo>
                  <a:cubicBezTo>
                    <a:pt x="100342" y="780456"/>
                    <a:pt x="128986" y="824741"/>
                    <a:pt x="277160" y="891244"/>
                  </a:cubicBezTo>
                  <a:cubicBezTo>
                    <a:pt x="425334" y="957747"/>
                    <a:pt x="739728" y="1087701"/>
                    <a:pt x="889045" y="1015560"/>
                  </a:cubicBezTo>
                  <a:cubicBezTo>
                    <a:pt x="1038362" y="943419"/>
                    <a:pt x="1166237" y="615345"/>
                    <a:pt x="1173061" y="458396"/>
                  </a:cubicBezTo>
                  <a:cubicBezTo>
                    <a:pt x="1179885" y="301447"/>
                    <a:pt x="1080938" y="209324"/>
                    <a:pt x="981992" y="117202"/>
                  </a:cubicBezTo>
                  <a:lnTo>
                    <a:pt x="576246" y="0"/>
                  </a:lnTo>
                  <a:close/>
                </a:path>
              </a:pathLst>
            </a:custGeom>
            <a:solidFill>
              <a:srgbClr val="FF5353">
                <a:alpha val="50196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2" name="TextBox 491">
            <a:extLst>
              <a:ext uri="{FF2B5EF4-FFF2-40B4-BE49-F238E27FC236}">
                <a16:creationId xmlns:a16="http://schemas.microsoft.com/office/drawing/2014/main" id="{1DC3FC0C-839A-4759-AE84-CD82C6C4EB1A}"/>
              </a:ext>
            </a:extLst>
          </p:cNvPr>
          <p:cNvSpPr txBox="1"/>
          <p:nvPr/>
        </p:nvSpPr>
        <p:spPr>
          <a:xfrm>
            <a:off x="352913" y="1598612"/>
            <a:ext cx="578515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parasympathische zenuwen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(via pelviene splanchnische zenuwen </a:t>
            </a:r>
            <a:r>
              <a:rPr lang="en-GB" sz="3200" b="1">
                <a:solidFill>
                  <a:srgbClr val="C00000"/>
                </a:solidFill>
                <a:sym typeface="Wingdings" panose="05000000000000000000" pitchFamily="2" charset="2"/>
              </a:rPr>
              <a:t> </a:t>
            </a:r>
            <a:r>
              <a:rPr lang="en-GB" sz="3200" b="1">
                <a:solidFill>
                  <a:srgbClr val="C00000"/>
                </a:solidFill>
              </a:rPr>
              <a:t>S2-S4):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pijn van structuren </a:t>
            </a:r>
            <a:r>
              <a:rPr lang="en-GB" sz="3200" b="1" i="1">
                <a:solidFill>
                  <a:srgbClr val="C00000"/>
                </a:solidFill>
              </a:rPr>
              <a:t>onder</a:t>
            </a:r>
            <a:r>
              <a:rPr lang="en-GB" sz="3200" b="1">
                <a:solidFill>
                  <a:srgbClr val="C00000"/>
                </a:solidFill>
              </a:rPr>
              <a:t> de pijnlijn</a:t>
            </a:r>
            <a:endParaRPr lang="en-US" sz="3200" b="1">
              <a:solidFill>
                <a:srgbClr val="C00000"/>
              </a:solidFill>
            </a:endParaRPr>
          </a:p>
        </p:txBody>
      </p:sp>
      <p:grpSp>
        <p:nvGrpSpPr>
          <p:cNvPr id="493" name="Labels">
            <a:extLst>
              <a:ext uri="{FF2B5EF4-FFF2-40B4-BE49-F238E27FC236}">
                <a16:creationId xmlns:a16="http://schemas.microsoft.com/office/drawing/2014/main" id="{614EC440-72F5-4831-8CFF-30A7E14E94B1}"/>
              </a:ext>
            </a:extLst>
          </p:cNvPr>
          <p:cNvGrpSpPr/>
          <p:nvPr/>
        </p:nvGrpSpPr>
        <p:grpSpPr>
          <a:xfrm>
            <a:off x="278764" y="1215507"/>
            <a:ext cx="10315516" cy="9697653"/>
            <a:chOff x="278764" y="1215507"/>
            <a:chExt cx="10315516" cy="9697653"/>
          </a:xfrm>
        </p:grpSpPr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E5EDEFAE-1FE3-4233-BDC5-0DCB51D2B48A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BE5AFCE4-E6D6-4F1B-B080-C04294FC7B9A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2EA6798A-307B-4AEE-822E-4307331B4716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 hidden="1">
              <a:extLst>
                <a:ext uri="{FF2B5EF4-FFF2-40B4-BE49-F238E27FC236}">
                  <a16:creationId xmlns:a16="http://schemas.microsoft.com/office/drawing/2014/main" id="{10DC9305-4C72-4380-B7F0-536D829AC593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A45B6A24-7EC0-424B-AA2F-021EA03DC0BB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D0960A28-6286-4241-8AA1-45C5A9DE8661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0" name="TextBox 499" hidden="1">
              <a:extLst>
                <a:ext uri="{FF2B5EF4-FFF2-40B4-BE49-F238E27FC236}">
                  <a16:creationId xmlns:a16="http://schemas.microsoft.com/office/drawing/2014/main" id="{06B8CA26-D651-4EAA-AF6D-163DF3E414DA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B3753515-8A95-41B2-8C5D-025CE63774DE}"/>
                </a:ext>
              </a:extLst>
            </p:cNvPr>
            <p:cNvSpPr txBox="1"/>
            <p:nvPr/>
          </p:nvSpPr>
          <p:spPr>
            <a:xfrm>
              <a:off x="278764" y="9805090"/>
              <a:ext cx="496004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sacrales S2-S4, plexus sacralis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>
              <a:extLst>
                <a:ext uri="{FF2B5EF4-FFF2-40B4-BE49-F238E27FC236}">
                  <a16:creationId xmlns:a16="http://schemas.microsoft.com/office/drawing/2014/main" id="{E2E86C72-9DFE-4679-93DF-4FFD9E6A7221}"/>
                </a:ext>
              </a:extLst>
            </p:cNvPr>
            <p:cNvSpPr txBox="1"/>
            <p:nvPr/>
          </p:nvSpPr>
          <p:spPr>
            <a:xfrm>
              <a:off x="1232094" y="861921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>
              <a:extLst>
                <a:ext uri="{FF2B5EF4-FFF2-40B4-BE49-F238E27FC236}">
                  <a16:creationId xmlns:a16="http://schemas.microsoft.com/office/drawing/2014/main" id="{ED884ACA-1DC9-43C7-A31B-561906F89F61}"/>
                </a:ext>
              </a:extLst>
            </p:cNvPr>
            <p:cNvSpPr txBox="1"/>
            <p:nvPr/>
          </p:nvSpPr>
          <p:spPr>
            <a:xfrm>
              <a:off x="1251544" y="1051305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inf.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AFCD29A0-0203-4C64-95E1-5BECE7178067}"/>
                </a:ext>
              </a:extLst>
            </p:cNvPr>
            <p:cNvSpPr txBox="1"/>
            <p:nvPr/>
          </p:nvSpPr>
          <p:spPr>
            <a:xfrm>
              <a:off x="756580" y="10215471"/>
              <a:ext cx="384610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CC66FF"/>
                  </a:solidFill>
                </a:rPr>
                <a:t>Pelviene splanchnische zenuwen</a:t>
              </a:r>
              <a:endParaRPr lang="en-US" sz="2000" b="1">
                <a:solidFill>
                  <a:srgbClr val="CC66FF"/>
                </a:solidFill>
              </a:endParaRPr>
            </a:p>
          </p:txBody>
        </p:sp>
        <p:sp>
          <p:nvSpPr>
            <p:cNvPr id="505" name="TextBox 504">
              <a:extLst>
                <a:ext uri="{FF2B5EF4-FFF2-40B4-BE49-F238E27FC236}">
                  <a16:creationId xmlns:a16="http://schemas.microsoft.com/office/drawing/2014/main" id="{EA32C8DF-E8F1-4F88-9009-A4A2071844B6}"/>
                </a:ext>
              </a:extLst>
            </p:cNvPr>
            <p:cNvSpPr txBox="1"/>
            <p:nvPr/>
          </p:nvSpPr>
          <p:spPr>
            <a:xfrm>
              <a:off x="711763" y="9419861"/>
              <a:ext cx="384610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2060"/>
                  </a:solidFill>
                </a:rPr>
                <a:t>Sacrale parasymp. route</a:t>
              </a:r>
              <a:endParaRPr lang="en-US" sz="2000" b="1">
                <a:solidFill>
                  <a:srgbClr val="002060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9D30BE50-B9AE-40DD-8B7A-A30032FFB5B4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cxnSp>
        <p:nvCxnSpPr>
          <p:cNvPr id="531" name="Straight Arrow Connector 530">
            <a:extLst>
              <a:ext uri="{FF2B5EF4-FFF2-40B4-BE49-F238E27FC236}">
                <a16:creationId xmlns:a16="http://schemas.microsoft.com/office/drawing/2014/main" id="{787AB342-B4F0-468B-AAAA-056FF483AE9B}"/>
              </a:ext>
            </a:extLst>
          </p:cNvPr>
          <p:cNvCxnSpPr>
            <a:cxnSpLocks/>
          </p:cNvCxnSpPr>
          <p:nvPr/>
        </p:nvCxnSpPr>
        <p:spPr>
          <a:xfrm flipH="1" flipV="1">
            <a:off x="265712" y="9300314"/>
            <a:ext cx="3394" cy="1389715"/>
          </a:xfrm>
          <a:prstGeom prst="straightConnector1">
            <a:avLst/>
          </a:prstGeom>
          <a:ln w="1270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2" name="TextBox 531">
            <a:extLst>
              <a:ext uri="{FF2B5EF4-FFF2-40B4-BE49-F238E27FC236}">
                <a16:creationId xmlns:a16="http://schemas.microsoft.com/office/drawing/2014/main" id="{C85A0736-5DEF-4CC9-9D41-5E93080FE748}"/>
              </a:ext>
            </a:extLst>
          </p:cNvPr>
          <p:cNvSpPr txBox="1"/>
          <p:nvPr/>
        </p:nvSpPr>
        <p:spPr>
          <a:xfrm>
            <a:off x="2726348" y="7464500"/>
            <a:ext cx="3568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>
                <a:solidFill>
                  <a:srgbClr val="FF0000"/>
                </a:solidFill>
              </a:rPr>
              <a:t>Prevertebraal / preaortaal:</a:t>
            </a:r>
          </a:p>
          <a:p>
            <a:pPr algn="ctr"/>
            <a:r>
              <a:rPr lang="en-GB" sz="1600" b="1">
                <a:solidFill>
                  <a:srgbClr val="FF0000"/>
                </a:solidFill>
              </a:rPr>
              <a:t>ganglion &amp; plexus mesent. inf. , n. hypogastricus, plexus hypogastr. sup.</a:t>
            </a:r>
            <a:endParaRPr lang="en-US" sz="1600" b="1">
              <a:solidFill>
                <a:srgbClr val="FF0000"/>
              </a:solidFill>
            </a:endParaRPr>
          </a:p>
        </p:txBody>
      </p:sp>
      <p:grpSp>
        <p:nvGrpSpPr>
          <p:cNvPr id="512" name="Group 511">
            <a:extLst>
              <a:ext uri="{FF2B5EF4-FFF2-40B4-BE49-F238E27FC236}">
                <a16:creationId xmlns:a16="http://schemas.microsoft.com/office/drawing/2014/main" id="{6EB99A7D-628E-1124-9B0F-BF8E9099C410}"/>
              </a:ext>
            </a:extLst>
          </p:cNvPr>
          <p:cNvGrpSpPr/>
          <p:nvPr/>
        </p:nvGrpSpPr>
        <p:grpSpPr>
          <a:xfrm>
            <a:off x="2220685" y="11208091"/>
            <a:ext cx="2116024" cy="2784723"/>
            <a:chOff x="157003" y="3971267"/>
            <a:chExt cx="2116024" cy="2784723"/>
          </a:xfrm>
        </p:grpSpPr>
        <p:pic>
          <p:nvPicPr>
            <p:cNvPr id="513" name="Picture 512">
              <a:extLst>
                <a:ext uri="{FF2B5EF4-FFF2-40B4-BE49-F238E27FC236}">
                  <a16:creationId xmlns:a16="http://schemas.microsoft.com/office/drawing/2014/main" id="{C328FF43-9863-397C-529A-DE8D44E4956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80FEFD7B-2ECD-DF7B-0CAD-B342F6FA288B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515" name="TextBox 514">
            <a:extLst>
              <a:ext uri="{FF2B5EF4-FFF2-40B4-BE49-F238E27FC236}">
                <a16:creationId xmlns:a16="http://schemas.microsoft.com/office/drawing/2014/main" id="{44C0E25D-6D4B-7A65-322E-28EDB538999D}"/>
              </a:ext>
            </a:extLst>
          </p:cNvPr>
          <p:cNvSpPr txBox="1"/>
          <p:nvPr/>
        </p:nvSpPr>
        <p:spPr>
          <a:xfrm>
            <a:off x="5721530" y="11912638"/>
            <a:ext cx="49476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</a:t>
            </a:r>
          </a:p>
        </p:txBody>
      </p:sp>
    </p:spTree>
    <p:extLst>
      <p:ext uri="{BB962C8B-B14F-4D97-AF65-F5344CB8AC3E}">
        <p14:creationId xmlns:p14="http://schemas.microsoft.com/office/powerpoint/2010/main" val="49849710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Klinische toepassingen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r>
              <a:rPr lang="en-GB" b="1"/>
              <a:t>Appendicitis</a:t>
            </a:r>
            <a:br>
              <a:rPr lang="en-GB" b="1"/>
            </a:br>
            <a:endParaRPr lang="en-GB" b="1"/>
          </a:p>
          <a:p>
            <a:r>
              <a:rPr lang="en-GB" b="1"/>
              <a:t>Palliatieve pijnbestrijding bij incurabel pancreaskopcarcinoom</a:t>
            </a:r>
            <a:br>
              <a:rPr lang="en-GB" b="1"/>
            </a:br>
            <a:endParaRPr lang="en-GB" b="1"/>
          </a:p>
          <a:p>
            <a:r>
              <a:rPr lang="en-GB" b="1"/>
              <a:t>Pijnbestrijding in de obstetrie</a:t>
            </a:r>
            <a:endParaRPr lang="en-GB"/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63AFAD-DDA9-486E-9E48-5A6475FE7F24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</p:spTree>
    <p:extLst>
      <p:ext uri="{BB962C8B-B14F-4D97-AF65-F5344CB8AC3E}">
        <p14:creationId xmlns:p14="http://schemas.microsoft.com/office/powerpoint/2010/main" val="316961566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Klinische toepassingen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r>
              <a:rPr lang="en-GB" b="1">
                <a:solidFill>
                  <a:srgbClr val="FF0066"/>
                </a:solidFill>
              </a:rPr>
              <a:t>Appendicitis</a:t>
            </a:r>
            <a:br>
              <a:rPr lang="en-GB" b="1"/>
            </a:br>
            <a:endParaRPr lang="en-GB" b="1"/>
          </a:p>
          <a:p>
            <a:r>
              <a:rPr lang="en-GB" b="1"/>
              <a:t>Palliatieve pijnbestrijding bij incurabel pancreaskopcarcinoom</a:t>
            </a:r>
            <a:br>
              <a:rPr lang="en-GB" b="1"/>
            </a:br>
            <a:endParaRPr lang="en-GB" b="1"/>
          </a:p>
          <a:p>
            <a:r>
              <a:rPr lang="en-GB" b="1"/>
              <a:t>Pijnbestrijding in de obstetrie</a:t>
            </a:r>
            <a:endParaRPr lang="en-GB"/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63AFAD-DDA9-486E-9E48-5A6475FE7F24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</p:spTree>
    <p:extLst>
      <p:ext uri="{BB962C8B-B14F-4D97-AF65-F5344CB8AC3E}">
        <p14:creationId xmlns:p14="http://schemas.microsoft.com/office/powerpoint/2010/main" val="332882742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EFD7B55-78B6-4E65-AD9C-BF94D2E95C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5680" y="4538739"/>
            <a:ext cx="7315667" cy="9231852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Beginnende appendicitis</a:t>
            </a:r>
          </a:p>
          <a:p>
            <a:pPr algn="ctr"/>
            <a:r>
              <a:rPr lang="en-GB" b="1">
                <a:solidFill>
                  <a:schemeClr val="bg1"/>
                </a:solidFill>
              </a:rPr>
              <a:t>Referred pain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 vage pijn rond navel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1655680" y="14900215"/>
            <a:ext cx="81773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appendicitis, pain route and referred pain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5C9B2F4-4FF5-4A9E-B30A-803ABF611433}"/>
              </a:ext>
            </a:extLst>
          </p:cNvPr>
          <p:cNvSpPr txBox="1"/>
          <p:nvPr/>
        </p:nvSpPr>
        <p:spPr>
          <a:xfrm>
            <a:off x="8586879" y="5823686"/>
            <a:ext cx="1114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b="1"/>
              <a:t>T10</a:t>
            </a:r>
            <a:endParaRPr lang="en-US" sz="4800" b="1"/>
          </a:p>
        </p:txBody>
      </p:sp>
    </p:spTree>
    <p:extLst>
      <p:ext uri="{BB962C8B-B14F-4D97-AF65-F5344CB8AC3E}">
        <p14:creationId xmlns:p14="http://schemas.microsoft.com/office/powerpoint/2010/main" val="29154764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EFD7B55-78B6-4E65-AD9C-BF94D2E95C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6835" y="2668710"/>
            <a:ext cx="2958340" cy="3733214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1440091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Appendicitis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1655680" y="14900215"/>
            <a:ext cx="81773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appendicitis, pain route and referred pain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24F12D-5E36-4F67-920D-2E5E18A3580F}"/>
              </a:ext>
            </a:extLst>
          </p:cNvPr>
          <p:cNvSpPr txBox="1"/>
          <p:nvPr/>
        </p:nvSpPr>
        <p:spPr>
          <a:xfrm>
            <a:off x="744588" y="3225193"/>
            <a:ext cx="5397688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3600" b="1">
                <a:solidFill>
                  <a:schemeClr val="tx1">
                    <a:lumMod val="75000"/>
                    <a:lumOff val="25000"/>
                  </a:schemeClr>
                </a:solidFill>
              </a:rPr>
              <a:t>Vroege appendicitis</a:t>
            </a:r>
          </a:p>
          <a:p>
            <a:pPr algn="ctr"/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 viscerale pijn</a:t>
            </a:r>
          </a:p>
          <a:p>
            <a:pPr algn="ctr"/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 vage pijn rond navel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9BF1B9F-723A-43E5-B915-8B458A06E483}"/>
              </a:ext>
            </a:extLst>
          </p:cNvPr>
          <p:cNvGrpSpPr/>
          <p:nvPr/>
        </p:nvGrpSpPr>
        <p:grpSpPr>
          <a:xfrm>
            <a:off x="450374" y="8141412"/>
            <a:ext cx="9899012" cy="6579613"/>
            <a:chOff x="450374" y="8141412"/>
            <a:chExt cx="9899012" cy="6579613"/>
          </a:xfrm>
        </p:grpSpPr>
        <p:graphicFrame>
          <p:nvGraphicFramePr>
            <p:cNvPr id="13" name="Object 12">
              <a:extLst>
                <a:ext uri="{FF2B5EF4-FFF2-40B4-BE49-F238E27FC236}">
                  <a16:creationId xmlns:a16="http://schemas.microsoft.com/office/drawing/2014/main" id="{233030C9-2D50-4BC1-A9D0-4B976CE657B3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887961267"/>
                </p:ext>
              </p:extLst>
            </p:nvPr>
          </p:nvGraphicFramePr>
          <p:xfrm>
            <a:off x="450374" y="8141412"/>
            <a:ext cx="9899012" cy="649622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8" imgW="12088800" imgH="7936200" progId="">
                    <p:embed/>
                  </p:oleObj>
                </mc:Choice>
                <mc:Fallback>
                  <p:oleObj r:id="rId8" imgW="12088800" imgH="7936200" progId="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9"/>
                        <a:stretch>
                          <a:fillRect/>
                        </a:stretch>
                      </p:blipFill>
                      <p:spPr>
                        <a:xfrm>
                          <a:off x="450374" y="8141412"/>
                          <a:ext cx="9899012" cy="6496227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3CAB5A0-244C-4F9B-B445-557B47129AE7}"/>
                </a:ext>
              </a:extLst>
            </p:cNvPr>
            <p:cNvSpPr/>
            <p:nvPr/>
          </p:nvSpPr>
          <p:spPr>
            <a:xfrm>
              <a:off x="6371361" y="12710873"/>
              <a:ext cx="949432" cy="977433"/>
            </a:xfrm>
            <a:custGeom>
              <a:avLst/>
              <a:gdLst>
                <a:gd name="connsiteX0" fmla="*/ 7737 w 949432"/>
                <a:gd name="connsiteY0" fmla="*/ 22090 h 977433"/>
                <a:gd name="connsiteX1" fmla="*/ 48680 w 949432"/>
                <a:gd name="connsiteY1" fmla="*/ 90329 h 977433"/>
                <a:gd name="connsiteX2" fmla="*/ 376226 w 949432"/>
                <a:gd name="connsiteY2" fmla="*/ 745421 h 977433"/>
                <a:gd name="connsiteX3" fmla="*/ 949432 w 949432"/>
                <a:gd name="connsiteY3" fmla="*/ 977433 h 97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432" h="977433">
                  <a:moveTo>
                    <a:pt x="7737" y="22090"/>
                  </a:moveTo>
                  <a:cubicBezTo>
                    <a:pt x="-2499" y="-4068"/>
                    <a:pt x="-12735" y="-30226"/>
                    <a:pt x="48680" y="90329"/>
                  </a:cubicBezTo>
                  <a:cubicBezTo>
                    <a:pt x="110095" y="210884"/>
                    <a:pt x="226101" y="597570"/>
                    <a:pt x="376226" y="745421"/>
                  </a:cubicBezTo>
                  <a:cubicBezTo>
                    <a:pt x="526351" y="893272"/>
                    <a:pt x="737891" y="935352"/>
                    <a:pt x="949432" y="977433"/>
                  </a:cubicBezTo>
                </a:path>
              </a:pathLst>
            </a:custGeom>
            <a:noFill/>
            <a:ln w="3810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7791E9DF-2F17-41CB-8BD6-E2A0C0C8E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56680" y="12710873"/>
              <a:ext cx="406946" cy="334757"/>
            </a:xfrm>
            <a:prstGeom prst="straightConnector1">
              <a:avLst/>
            </a:prstGeom>
            <a:ln w="38100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" name="CC icon">
              <a:extLst>
                <a:ext uri="{FF2B5EF4-FFF2-40B4-BE49-F238E27FC236}">
                  <a16:creationId xmlns:a16="http://schemas.microsoft.com/office/drawing/2014/main" id="{F9AF76A3-1C0E-4775-B4DC-FFA7AAFBABB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22047" y="14367307"/>
              <a:ext cx="1010981" cy="353718"/>
            </a:xfrm>
            <a:prstGeom prst="rect">
              <a:avLst/>
            </a:prstGeom>
          </p:spPr>
        </p:pic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FB952687-C951-4624-A799-C74F3956901A}"/>
              </a:ext>
            </a:extLst>
          </p:cNvPr>
          <p:cNvSpPr txBox="1"/>
          <p:nvPr/>
        </p:nvSpPr>
        <p:spPr>
          <a:xfrm>
            <a:off x="3799177" y="7158912"/>
            <a:ext cx="7000585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3600" b="1">
                <a:solidFill>
                  <a:schemeClr val="tx1">
                    <a:lumMod val="75000"/>
                    <a:lumOff val="25000"/>
                  </a:schemeClr>
                </a:solidFill>
              </a:rPr>
              <a:t>Gevorderde appendicitis</a:t>
            </a:r>
          </a:p>
          <a:p>
            <a:pPr algn="ctr"/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</a:rPr>
              <a:t>parietale peritoneum aangedaan </a:t>
            </a:r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 pijn verloopt via spinale zenuwen </a:t>
            </a:r>
          </a:p>
          <a:p>
            <a:pPr algn="ctr"/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scherp lokaliseerbaar</a:t>
            </a:r>
            <a:endParaRPr lang="en-GB" sz="36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F05AF3F-E3B0-46F1-965C-B837D85C7780}"/>
              </a:ext>
            </a:extLst>
          </p:cNvPr>
          <p:cNvSpPr txBox="1"/>
          <p:nvPr/>
        </p:nvSpPr>
        <p:spPr>
          <a:xfrm>
            <a:off x="1245062" y="13937930"/>
            <a:ext cx="363712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pijn verplaatst naar lokatie appendix</a:t>
            </a:r>
            <a:endParaRPr lang="en-US" sz="240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C0FF15F-8B5C-468D-A98A-1914BB554552}"/>
              </a:ext>
            </a:extLst>
          </p:cNvPr>
          <p:cNvSpPr txBox="1"/>
          <p:nvPr/>
        </p:nvSpPr>
        <p:spPr>
          <a:xfrm rot="3674323">
            <a:off x="5547686" y="13143047"/>
            <a:ext cx="181856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peritoneum</a:t>
            </a:r>
            <a:endParaRPr lang="en-US" sz="2400"/>
          </a:p>
        </p:txBody>
      </p:sp>
    </p:spTree>
    <p:extLst>
      <p:ext uri="{BB962C8B-B14F-4D97-AF65-F5344CB8AC3E}">
        <p14:creationId xmlns:p14="http://schemas.microsoft.com/office/powerpoint/2010/main" val="36817637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9BD519A-199D-4DD0-BBE2-D09E49281C9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8710" y="4374077"/>
            <a:ext cx="9314796" cy="10701088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GB" b="1"/>
              <a:t>Vanaf rompwand en ledematen (</a:t>
            </a:r>
            <a:r>
              <a:rPr lang="en-GB" b="1">
                <a:solidFill>
                  <a:srgbClr val="FF0066"/>
                </a:solidFill>
              </a:rPr>
              <a:t>somatisch</a:t>
            </a:r>
            <a:r>
              <a:rPr lang="en-GB" b="1"/>
              <a:t>)</a:t>
            </a:r>
          </a:p>
          <a:p>
            <a:pPr marL="0" indent="0">
              <a:buNone/>
            </a:pPr>
            <a:r>
              <a:rPr lang="en-GB" i="1"/>
              <a:t>of als parietale peritoneum aangedaan is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>
                <a:sym typeface="Wingdings" panose="05000000000000000000" pitchFamily="2" charset="2"/>
              </a:rPr>
              <a:t> </a:t>
            </a:r>
            <a:r>
              <a:rPr lang="en-GB" b="1">
                <a:solidFill>
                  <a:srgbClr val="FF0066"/>
                </a:solidFill>
                <a:sym typeface="Wingdings" panose="05000000000000000000" pitchFamily="2" charset="2"/>
              </a:rPr>
              <a:t>somatische pijn</a:t>
            </a:r>
          </a:p>
          <a:p>
            <a:r>
              <a:rPr lang="en-GB">
                <a:sym typeface="Wingdings" panose="05000000000000000000" pitchFamily="2" charset="2"/>
              </a:rPr>
              <a:t>verloopt via spinale zenuwen</a:t>
            </a:r>
          </a:p>
          <a:p>
            <a:r>
              <a:rPr lang="en-GB">
                <a:sym typeface="Wingdings" panose="05000000000000000000" pitchFamily="2" charset="2"/>
              </a:rPr>
              <a:t>scherpe, goed lokaliseerbare pijn</a:t>
            </a:r>
            <a:endParaRPr lang="en-GB"/>
          </a:p>
          <a:p>
            <a:pPr marL="0" indent="0">
              <a:buNone/>
            </a:pPr>
            <a:endParaRPr lang="en-GB" b="1"/>
          </a:p>
          <a:p>
            <a:pPr marL="0" indent="0">
              <a:buNone/>
            </a:pPr>
            <a:endParaRPr lang="en-GB" b="1"/>
          </a:p>
          <a:p>
            <a:pPr marL="0" indent="0">
              <a:buNone/>
            </a:pPr>
            <a:r>
              <a:rPr lang="en-GB" b="1"/>
              <a:t>Vanaf ingewanden (</a:t>
            </a:r>
            <a:r>
              <a:rPr lang="en-GB" b="1">
                <a:solidFill>
                  <a:srgbClr val="FF0066"/>
                </a:solidFill>
              </a:rPr>
              <a:t>visceraal</a:t>
            </a:r>
            <a:r>
              <a:rPr lang="en-GB" b="1"/>
              <a:t>)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>
                <a:sym typeface="Wingdings" panose="05000000000000000000" pitchFamily="2" charset="2"/>
              </a:rPr>
              <a:t> </a:t>
            </a:r>
            <a:r>
              <a:rPr lang="en-GB" b="1">
                <a:solidFill>
                  <a:srgbClr val="FF0066"/>
                </a:solidFill>
                <a:sym typeface="Wingdings" panose="05000000000000000000" pitchFamily="2" charset="2"/>
              </a:rPr>
              <a:t>viscerale pijn</a:t>
            </a:r>
            <a:r>
              <a:rPr lang="en-GB">
                <a:sym typeface="Wingdings" panose="05000000000000000000" pitchFamily="2" charset="2"/>
              </a:rPr>
              <a:t>: </a:t>
            </a:r>
          </a:p>
          <a:p>
            <a:r>
              <a:rPr lang="en-GB">
                <a:sym typeface="Wingdings" panose="05000000000000000000" pitchFamily="2" charset="2"/>
              </a:rPr>
              <a:t>vage, niet goed lokaliseerbare pijn in de mediaanlijn</a:t>
            </a:r>
          </a:p>
          <a:p>
            <a:r>
              <a:rPr lang="en-GB">
                <a:sym typeface="Wingdings" panose="05000000000000000000" pitchFamily="2" charset="2"/>
              </a:rPr>
              <a:t>gepaard gaand met </a:t>
            </a:r>
            <a:r>
              <a:rPr lang="nl-NL">
                <a:sym typeface="Wingdings" panose="05000000000000000000" pitchFamily="2" charset="2"/>
              </a:rPr>
              <a:t>autonome reacties </a:t>
            </a:r>
            <a:r>
              <a:rPr lang="nl-NL" sz="2400">
                <a:sym typeface="Wingdings" panose="05000000000000000000" pitchFamily="2" charset="2"/>
              </a:rPr>
              <a:t>(misselijkheid, algemeen ziek voelen, beinvloeding hartslag, ademhaling, bloeddruk, emotionele effecten)</a:t>
            </a:r>
          </a:p>
          <a:p>
            <a:r>
              <a:rPr kumimoji="0" lang="en-GB" sz="330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met referred pain</a:t>
            </a:r>
          </a:p>
          <a:p>
            <a:r>
              <a:rPr lang="en-GB">
                <a:solidFill>
                  <a:prstClr val="black"/>
                </a:solidFill>
                <a:latin typeface="Calibri" panose="020F0502020204030204"/>
                <a:sym typeface="Wingdings" panose="05000000000000000000" pitchFamily="2" charset="2"/>
              </a:rPr>
              <a:t>hypersensitiviteit huid</a:t>
            </a:r>
            <a:endParaRPr lang="nl-NL" sz="2400"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nl-NL" sz="2400"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nl-NL" sz="2400">
              <a:sym typeface="Wingdings" panose="05000000000000000000" pitchFamily="2" charset="2"/>
            </a:endParaRPr>
          </a:p>
          <a:p>
            <a:pPr marL="0" indent="0">
              <a:buNone/>
            </a:pPr>
            <a:r>
              <a:rPr lang="en-GB" sz="1400"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Ness TJ, Gebhart GF. </a:t>
            </a:r>
            <a:r>
              <a:rPr lang="en-GB" sz="1400" b="1"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Visceral pain: a review of experimental studies</a:t>
            </a:r>
            <a:r>
              <a:rPr lang="en-GB" sz="1400"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. Pain, 41 (1990) 167-234</a:t>
            </a:r>
            <a:endParaRPr lang="nl-NL" sz="1800">
              <a:latin typeface="+mj-lt"/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nl-NL" sz="2400"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nl-NL" sz="2400"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nl-NL" sz="2400">
              <a:sym typeface="Wingdings" panose="05000000000000000000" pitchFamily="2" charset="2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2FD0ED66-F814-4F1F-9C15-EBE7BCF215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Somatische pijn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vs.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Viscerale pijn</a:t>
            </a:r>
            <a:endParaRPr lang="en-US" b="1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368066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Klinische toepassingen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r>
              <a:rPr lang="en-GB" b="1"/>
              <a:t>Appendicitis</a:t>
            </a:r>
            <a:br>
              <a:rPr lang="en-GB" b="1"/>
            </a:br>
            <a:endParaRPr lang="en-GB" b="1"/>
          </a:p>
          <a:p>
            <a:r>
              <a:rPr lang="en-GB" b="1">
                <a:solidFill>
                  <a:srgbClr val="FF0066"/>
                </a:solidFill>
              </a:rPr>
              <a:t>Palliatieve pijnbestrijding bij incurabel pancreaskopcarcinoom</a:t>
            </a:r>
            <a:br>
              <a:rPr lang="en-GB" b="1"/>
            </a:br>
            <a:endParaRPr lang="en-GB" b="1"/>
          </a:p>
          <a:p>
            <a:r>
              <a:rPr lang="en-GB" b="1"/>
              <a:t>Pijnbestrijding in de obstetrie</a:t>
            </a:r>
            <a:endParaRPr lang="en-GB"/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63AFAD-DDA9-486E-9E48-5A6475FE7F24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</p:spTree>
    <p:extLst>
      <p:ext uri="{BB962C8B-B14F-4D97-AF65-F5344CB8AC3E}">
        <p14:creationId xmlns:p14="http://schemas.microsoft.com/office/powerpoint/2010/main" val="80729931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1440091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Palliatieve pijnbestrijding –</a:t>
            </a:r>
          </a:p>
          <a:p>
            <a:pPr algn="ctr"/>
            <a:r>
              <a:rPr lang="en-GB" b="1">
                <a:solidFill>
                  <a:schemeClr val="bg1"/>
                </a:solidFill>
              </a:rPr>
              <a:t>Plexus coeliacus ablatie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7339" y="14656979"/>
            <a:ext cx="1010981" cy="35371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669C77A-0FD7-4A87-A268-9DAC2D12946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" y="2254695"/>
            <a:ext cx="10799762" cy="3433596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D332528-FC6D-409A-874B-3D469BF3D08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15235" y="6093921"/>
            <a:ext cx="7169290" cy="9206404"/>
          </a:xfrm>
          <a:prstGeom prst="rect">
            <a:avLst/>
          </a:prstGeom>
        </p:spPr>
      </p:pic>
      <p:sp>
        <p:nvSpPr>
          <p:cNvPr id="19" name="Equals 18">
            <a:extLst>
              <a:ext uri="{FF2B5EF4-FFF2-40B4-BE49-F238E27FC236}">
                <a16:creationId xmlns:a16="http://schemas.microsoft.com/office/drawing/2014/main" id="{C50C794A-DEF2-4AE7-8709-6D7C014DC77A}"/>
              </a:ext>
            </a:extLst>
          </p:cNvPr>
          <p:cNvSpPr/>
          <p:nvPr/>
        </p:nvSpPr>
        <p:spPr>
          <a:xfrm rot="20432131">
            <a:off x="5615365" y="10844141"/>
            <a:ext cx="1014829" cy="772102"/>
          </a:xfrm>
          <a:prstGeom prst="mathEqual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8B5F713-A5CE-4DCA-AB55-B95EFDDD741D}"/>
              </a:ext>
            </a:extLst>
          </p:cNvPr>
          <p:cNvSpPr txBox="1"/>
          <p:nvPr/>
        </p:nvSpPr>
        <p:spPr>
          <a:xfrm>
            <a:off x="4276845" y="10368436"/>
            <a:ext cx="3691868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sz="2800" b="1"/>
              <a:t>Plexus coeliacus ablatie</a:t>
            </a:r>
            <a:endParaRPr lang="en-US" sz="28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EA5314E-1621-4188-9EBC-819F938CC830}"/>
              </a:ext>
            </a:extLst>
          </p:cNvPr>
          <p:cNvSpPr txBox="1"/>
          <p:nvPr/>
        </p:nvSpPr>
        <p:spPr>
          <a:xfrm>
            <a:off x="492591" y="14961771"/>
            <a:ext cx="1051710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>
                <a:solidFill>
                  <a:schemeClr val="bg1">
                    <a:lumMod val="75000"/>
                  </a:schemeClr>
                </a:solidFill>
              </a:rPr>
              <a:t>https://www.avl.nl/alles-over-kanker/overzicht-van-alle-behandelingen/pijnbehandeling-blokkade-plexus-coeliacus/</a:t>
            </a:r>
          </a:p>
        </p:txBody>
      </p:sp>
    </p:spTree>
    <p:extLst>
      <p:ext uri="{BB962C8B-B14F-4D97-AF65-F5344CB8AC3E}">
        <p14:creationId xmlns:p14="http://schemas.microsoft.com/office/powerpoint/2010/main" val="376195916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Klinische toepassingen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r>
              <a:rPr lang="en-GB" b="1"/>
              <a:t>Appendicitis</a:t>
            </a:r>
            <a:br>
              <a:rPr lang="en-GB" b="1"/>
            </a:br>
            <a:endParaRPr lang="en-GB" b="1"/>
          </a:p>
          <a:p>
            <a:r>
              <a:rPr lang="en-GB" b="1"/>
              <a:t>Palliatieve pijnbestrijding bij incurabel pancreaskopcarcinoom</a:t>
            </a:r>
            <a:br>
              <a:rPr lang="en-GB" b="1"/>
            </a:br>
            <a:endParaRPr lang="en-GB" b="1"/>
          </a:p>
          <a:p>
            <a:r>
              <a:rPr lang="en-GB" b="1">
                <a:solidFill>
                  <a:srgbClr val="FF0066"/>
                </a:solidFill>
              </a:rPr>
              <a:t>Pijnbestrijding in de obstetrie</a:t>
            </a:r>
            <a:endParaRPr lang="en-GB">
              <a:solidFill>
                <a:srgbClr val="FF0066"/>
              </a:solidFill>
            </a:endParaRP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63AFAD-DDA9-486E-9E48-5A6475FE7F24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</p:spTree>
    <p:extLst>
      <p:ext uri="{BB962C8B-B14F-4D97-AF65-F5344CB8AC3E}">
        <p14:creationId xmlns:p14="http://schemas.microsoft.com/office/powerpoint/2010/main" val="248217530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1440091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Pijnbestrijding in de obstetrie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2119745" y="14901736"/>
            <a:ext cx="656027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"Leiden - Drawing Nociceptive pathways in the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14" name="CC icon">
            <a:extLst>
              <a:ext uri="{FF2B5EF4-FFF2-40B4-BE49-F238E27FC236}">
                <a16:creationId xmlns:a16="http://schemas.microsoft.com/office/drawing/2014/main" id="{0241FC5B-7FAF-4A87-BE63-43C429BF18D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0749" y="14819882"/>
            <a:ext cx="1010981" cy="35371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B0DE978-6DE0-40E6-A50D-ECD70952B36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254695"/>
            <a:ext cx="10799763" cy="11962814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F400F003-4A30-41DC-9E06-0883F0E47B35}"/>
              </a:ext>
            </a:extLst>
          </p:cNvPr>
          <p:cNvSpPr txBox="1"/>
          <p:nvPr/>
        </p:nvSpPr>
        <p:spPr>
          <a:xfrm>
            <a:off x="6150864" y="2523582"/>
            <a:ext cx="2492445" cy="95410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sz="2800"/>
              <a:t>Epiduraal block</a:t>
            </a:r>
          </a:p>
          <a:p>
            <a:pPr algn="ctr"/>
            <a:r>
              <a:rPr lang="en-US" sz="2800"/>
              <a:t>laag lumbaal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73BA33-6A6A-45F4-8CC0-ABFE6A91EE6B}"/>
              </a:ext>
            </a:extLst>
          </p:cNvPr>
          <p:cNvSpPr txBox="1"/>
          <p:nvPr/>
        </p:nvSpPr>
        <p:spPr>
          <a:xfrm>
            <a:off x="6364236" y="11405666"/>
            <a:ext cx="3052003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sz="2800"/>
              <a:t>N. pudendus block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C6D69CD-99E2-471F-918D-C631E40E4F26}"/>
              </a:ext>
            </a:extLst>
          </p:cNvPr>
          <p:cNvSpPr/>
          <p:nvPr/>
        </p:nvSpPr>
        <p:spPr>
          <a:xfrm>
            <a:off x="7397087" y="3603009"/>
            <a:ext cx="572076" cy="3214710"/>
          </a:xfrm>
          <a:custGeom>
            <a:avLst/>
            <a:gdLst>
              <a:gd name="connsiteX0" fmla="*/ 300250 w 572076"/>
              <a:gd name="connsiteY0" fmla="*/ 3138985 h 3214710"/>
              <a:gd name="connsiteX1" fmla="*/ 382137 w 572076"/>
              <a:gd name="connsiteY1" fmla="*/ 2988860 h 3214710"/>
              <a:gd name="connsiteX2" fmla="*/ 559558 w 572076"/>
              <a:gd name="connsiteY2" fmla="*/ 1241946 h 3214710"/>
              <a:gd name="connsiteX3" fmla="*/ 0 w 572076"/>
              <a:gd name="connsiteY3" fmla="*/ 0 h 321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076" h="3214710">
                <a:moveTo>
                  <a:pt x="300250" y="3138985"/>
                </a:moveTo>
                <a:cubicBezTo>
                  <a:pt x="319584" y="3222009"/>
                  <a:pt x="338919" y="3305033"/>
                  <a:pt x="382137" y="2988860"/>
                </a:cubicBezTo>
                <a:cubicBezTo>
                  <a:pt x="425355" y="2672687"/>
                  <a:pt x="623248" y="1740089"/>
                  <a:pt x="559558" y="1241946"/>
                </a:cubicBezTo>
                <a:cubicBezTo>
                  <a:pt x="495869" y="743803"/>
                  <a:pt x="247934" y="371901"/>
                  <a:pt x="0" y="0"/>
                </a:cubicBez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899494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Samenvatting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3 pijn routes</a:t>
            </a:r>
          </a:p>
          <a:p>
            <a:pPr marL="0" indent="0">
              <a:buNone/>
            </a:pPr>
            <a:endParaRPr lang="en-GB" b="1"/>
          </a:p>
          <a:p>
            <a:pPr marL="0" indent="0">
              <a:buNone/>
            </a:pPr>
            <a:r>
              <a:rPr lang="en-GB" b="1">
                <a:solidFill>
                  <a:srgbClr val="FF0066"/>
                </a:solidFill>
              </a:rPr>
              <a:t>SOMATISCHE PIJN</a:t>
            </a:r>
          </a:p>
          <a:p>
            <a:pPr marL="0" indent="0">
              <a:buNone/>
            </a:pPr>
            <a:r>
              <a:rPr lang="en-GB" b="1"/>
              <a:t>Vanaf </a:t>
            </a:r>
            <a:r>
              <a:rPr lang="en-GB" b="1">
                <a:solidFill>
                  <a:srgbClr val="FF0066"/>
                </a:solidFill>
              </a:rPr>
              <a:t>rompwand en ledematen</a:t>
            </a:r>
            <a:r>
              <a:rPr lang="en-GB" b="1"/>
              <a:t> (somatisch)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Via </a:t>
            </a:r>
            <a:r>
              <a:rPr lang="en-GB" b="1">
                <a:solidFill>
                  <a:srgbClr val="FF0066"/>
                </a:solidFill>
              </a:rPr>
              <a:t>spinale</a:t>
            </a:r>
            <a:r>
              <a:rPr lang="en-GB"/>
              <a:t> zenuwen</a:t>
            </a:r>
          </a:p>
          <a:p>
            <a:pPr lvl="1"/>
            <a:r>
              <a:rPr lang="en-GB" sz="2800" i="1">
                <a:sym typeface="Wingdings" panose="05000000000000000000" pitchFamily="2" charset="2"/>
              </a:rPr>
              <a:t>scherpe, goed lokaliseerbare pijn</a:t>
            </a:r>
            <a:endParaRPr lang="en-GB" sz="3600" i="1"/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b="1">
                <a:solidFill>
                  <a:srgbClr val="FF0066"/>
                </a:solidFill>
              </a:rPr>
              <a:t>VISCERALE PIJN</a:t>
            </a:r>
          </a:p>
          <a:p>
            <a:pPr lvl="1"/>
            <a:r>
              <a:rPr lang="en-GB" i="1">
                <a:sym typeface="Wingdings" panose="05000000000000000000" pitchFamily="2" charset="2"/>
              </a:rPr>
              <a:t>vage, niet goed lokaliseerbare pijn</a:t>
            </a:r>
          </a:p>
          <a:p>
            <a:pPr lvl="1"/>
            <a:r>
              <a:rPr lang="en-GB" i="1">
                <a:sym typeface="Wingdings" panose="05000000000000000000" pitchFamily="2" charset="2"/>
              </a:rPr>
              <a:t>gepaard gaand met </a:t>
            </a:r>
            <a:r>
              <a:rPr lang="nl-NL" i="1">
                <a:sym typeface="Wingdings" panose="05000000000000000000" pitchFamily="2" charset="2"/>
              </a:rPr>
              <a:t>autonome reacties</a:t>
            </a:r>
            <a:endParaRPr lang="nl-NL" sz="1928" i="1">
              <a:sym typeface="Wingdings" panose="05000000000000000000" pitchFamily="2" charset="2"/>
            </a:endParaRPr>
          </a:p>
          <a:p>
            <a:pPr lvl="1"/>
            <a:r>
              <a:rPr kumimoji="0" lang="en-GB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met referred pain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</a:t>
            </a:r>
            <a:r>
              <a:rPr lang="en-GB" b="1">
                <a:solidFill>
                  <a:srgbClr val="FF0066"/>
                </a:solidFill>
              </a:rPr>
              <a:t>ingewanden</a:t>
            </a:r>
            <a:r>
              <a:rPr lang="en-GB" b="1"/>
              <a:t>, </a:t>
            </a:r>
            <a:r>
              <a:rPr lang="en-GB" b="1" i="1">
                <a:solidFill>
                  <a:srgbClr val="FF0066"/>
                </a:solidFill>
              </a:rPr>
              <a:t>boven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/>
              <a:t>Meelopend met </a:t>
            </a:r>
            <a:r>
              <a:rPr lang="en-GB" b="1">
                <a:solidFill>
                  <a:srgbClr val="FF0066"/>
                </a:solidFill>
              </a:rPr>
              <a:t>sympathische</a:t>
            </a:r>
            <a:r>
              <a:rPr lang="en-GB"/>
              <a:t> zenuwen</a:t>
            </a:r>
            <a:br>
              <a:rPr lang="en-GB"/>
            </a:br>
            <a:r>
              <a:rPr lang="en-GB" sz="2400" i="1">
                <a:solidFill>
                  <a:srgbClr val="0070C0"/>
                </a:solidFill>
              </a:rPr>
              <a:t>Naar thoracaal of lumbaal</a:t>
            </a:r>
            <a:r>
              <a:rPr lang="en-GB" i="1">
                <a:solidFill>
                  <a:srgbClr val="0070C0"/>
                </a:solidFill>
                <a:sym typeface="Wingdings" panose="05000000000000000000" pitchFamily="2" charset="2"/>
              </a:rPr>
              <a:t> </a:t>
            </a:r>
            <a:r>
              <a:rPr lang="en-GB">
                <a:solidFill>
                  <a:srgbClr val="0070C0"/>
                </a:solidFill>
                <a:sym typeface="Wingdings" panose="05000000000000000000" pitchFamily="2" charset="2"/>
              </a:rPr>
              <a:t> </a:t>
            </a:r>
            <a:endParaRPr lang="en-GB">
              <a:solidFill>
                <a:srgbClr val="0070C0"/>
              </a:solidFill>
            </a:endParaRP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</a:t>
            </a:r>
            <a:r>
              <a:rPr lang="en-GB" b="1">
                <a:solidFill>
                  <a:srgbClr val="FF0066"/>
                </a:solidFill>
              </a:rPr>
              <a:t>ingewanden</a:t>
            </a:r>
            <a:r>
              <a:rPr lang="en-GB" b="1"/>
              <a:t>, </a:t>
            </a:r>
            <a:r>
              <a:rPr lang="en-GB" b="1" i="1">
                <a:solidFill>
                  <a:srgbClr val="FF0066"/>
                </a:solidFill>
              </a:rPr>
              <a:t>onder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/>
              <a:t>Meelopend met </a:t>
            </a:r>
            <a:r>
              <a:rPr lang="en-GB" b="1">
                <a:solidFill>
                  <a:srgbClr val="FF0066"/>
                </a:solidFill>
              </a:rPr>
              <a:t>parasympathische</a:t>
            </a:r>
            <a:r>
              <a:rPr lang="en-GB"/>
              <a:t> zenuwen</a:t>
            </a:r>
            <a:br>
              <a:rPr lang="en-GB"/>
            </a:br>
            <a:r>
              <a:rPr lang="en-GB" sz="2400" i="1">
                <a:solidFill>
                  <a:srgbClr val="0070C0"/>
                </a:solidFill>
              </a:rPr>
              <a:t>Naar</a:t>
            </a:r>
            <a:r>
              <a:rPr lang="en-GB" sz="2400" i="1">
                <a:solidFill>
                  <a:srgbClr val="0070C0"/>
                </a:solidFill>
                <a:sym typeface="Wingdings" panose="05000000000000000000" pitchFamily="2" charset="2"/>
              </a:rPr>
              <a:t> S2-S4</a:t>
            </a:r>
            <a:r>
              <a:rPr lang="en-GB" sz="2400" i="1">
                <a:solidFill>
                  <a:srgbClr val="0070C0"/>
                </a:solidFill>
              </a:rPr>
              <a:t> 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542668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4" name="Summary below">
            <a:extLst>
              <a:ext uri="{FF2B5EF4-FFF2-40B4-BE49-F238E27FC236}">
                <a16:creationId xmlns:a16="http://schemas.microsoft.com/office/drawing/2014/main" id="{1C12696B-E288-5984-63D3-535EA4F5D5C9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60488" y="11989890"/>
            <a:chExt cx="8544746" cy="2205728"/>
          </a:xfrm>
        </p:grpSpPr>
        <p:sp>
          <p:nvSpPr>
            <p:cNvPr id="454" name="arrow pink">
              <a:extLst>
                <a:ext uri="{FF2B5EF4-FFF2-40B4-BE49-F238E27FC236}">
                  <a16:creationId xmlns:a16="http://schemas.microsoft.com/office/drawing/2014/main" id="{4EB0DE40-3093-4B73-A110-5CEDFBCED338}"/>
                </a:ext>
              </a:extLst>
            </p:cNvPr>
            <p:cNvSpPr/>
            <p:nvPr/>
          </p:nvSpPr>
          <p:spPr>
            <a:xfrm>
              <a:off x="3027014" y="12782677"/>
              <a:ext cx="74695" cy="26164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20494 w 120494"/>
                <a:gd name="connsiteY0" fmla="*/ 0 h 10000"/>
                <a:gd name="connsiteX1" fmla="*/ 110494 w 120494"/>
                <a:gd name="connsiteY1" fmla="*/ 10000 h 10000"/>
                <a:gd name="connsiteX0" fmla="*/ 102555 w 102555"/>
                <a:gd name="connsiteY0" fmla="*/ 0 h 10000"/>
                <a:gd name="connsiteX1" fmla="*/ 92555 w 102555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2555" h="10000">
                  <a:moveTo>
                    <a:pt x="102555" y="0"/>
                  </a:moveTo>
                  <a:cubicBezTo>
                    <a:pt x="-70779" y="3333"/>
                    <a:pt x="10509" y="4999"/>
                    <a:pt x="92555" y="10000"/>
                  </a:cubicBezTo>
                </a:path>
              </a:pathLst>
            </a:custGeom>
            <a:noFill/>
            <a:ln w="38100">
              <a:solidFill>
                <a:srgbClr val="FF3399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55" name="arrow green">
              <a:extLst>
                <a:ext uri="{FF2B5EF4-FFF2-40B4-BE49-F238E27FC236}">
                  <a16:creationId xmlns:a16="http://schemas.microsoft.com/office/drawing/2014/main" id="{5E6EB8D3-0672-448C-B7E6-E79897D6D1E4}"/>
                </a:ext>
              </a:extLst>
            </p:cNvPr>
            <p:cNvSpPr/>
            <p:nvPr/>
          </p:nvSpPr>
          <p:spPr>
            <a:xfrm>
              <a:off x="3049514" y="13171203"/>
              <a:ext cx="82904" cy="306350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04134 w 104134"/>
                <a:gd name="connsiteY0" fmla="*/ 0 h 10000"/>
                <a:gd name="connsiteX1" fmla="*/ 94134 w 104134"/>
                <a:gd name="connsiteY1" fmla="*/ 10000 h 10000"/>
                <a:gd name="connsiteX0" fmla="*/ 123998 w 123998"/>
                <a:gd name="connsiteY0" fmla="*/ 0 h 10000"/>
                <a:gd name="connsiteX1" fmla="*/ 113998 w 12399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998" h="10000">
                  <a:moveTo>
                    <a:pt x="123998" y="0"/>
                  </a:moveTo>
                  <a:cubicBezTo>
                    <a:pt x="-49336" y="3333"/>
                    <a:pt x="-29929" y="4119"/>
                    <a:pt x="11399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26636" y="12529190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63126" y="12888714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73822" y="13259075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09365" y="11989890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75518" y="13826286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80416" y="12315157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37889" y="12713856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34845" y="13169172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60488" y="1206886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57431" y="12658666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05570" y="12791211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32391" y="1205281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28648" y="13594831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09644" y="12717428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391410" y="12297509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1400" b="1" dirty="0">
                  <a:solidFill>
                    <a:srgbClr val="00B0F0"/>
                  </a:solidFill>
                </a:rPr>
                <a:t>, Nn.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 hidden="1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B8CE854-80CE-3BE0-828C-63EDD1A429BE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Schema Autonome Zenuwstelsel</a:t>
            </a:r>
            <a:endParaRPr lang="en-US" sz="2400" b="1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12133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Sympathisch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naar hart, long, oesophagus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2" y="11701712"/>
            <a:ext cx="9314796" cy="2784009"/>
          </a:xfrm>
        </p:spPr>
        <p:txBody>
          <a:bodyPr>
            <a:normAutofit fontScale="85000" lnSpcReduction="20000"/>
          </a:bodyPr>
          <a:lstStyle/>
          <a:p>
            <a:pPr marL="0" indent="0">
              <a:buNone/>
            </a:pPr>
            <a:r>
              <a:rPr lang="en-GB" b="1">
                <a:solidFill>
                  <a:srgbClr val="00B0F0"/>
                </a:solidFill>
              </a:rPr>
              <a:t>Spinale zenuw</a:t>
            </a:r>
          </a:p>
          <a:p>
            <a:pPr marL="0" indent="0">
              <a:buNone/>
            </a:pPr>
            <a:r>
              <a:rPr lang="en-GB" b="1">
                <a:solidFill>
                  <a:schemeClr val="bg1">
                    <a:lumMod val="50000"/>
                  </a:schemeClr>
                </a:solidFill>
              </a:rPr>
              <a:t>Ramus communicans albus</a:t>
            </a:r>
          </a:p>
          <a:p>
            <a:pPr marL="0" indent="0">
              <a:buNone/>
            </a:pPr>
            <a:r>
              <a:rPr lang="en-GB" b="1">
                <a:solidFill>
                  <a:srgbClr val="FF9900"/>
                </a:solidFill>
              </a:rPr>
              <a:t>Paravertebraal (truncus sympathicus) </a:t>
            </a:r>
          </a:p>
          <a:p>
            <a:pPr marL="0" indent="0">
              <a:buNone/>
            </a:pPr>
            <a:r>
              <a:rPr lang="en-GB" b="1">
                <a:solidFill>
                  <a:srgbClr val="FF9900"/>
                </a:solidFill>
              </a:rPr>
              <a:t>	OMHOOG / ZELFDE NIVEAU / OMLAAG </a:t>
            </a:r>
            <a:r>
              <a:rPr lang="en-GB" b="1">
                <a:solidFill>
                  <a:srgbClr val="FF9900"/>
                </a:solidFill>
                <a:sym typeface="Wingdings" panose="05000000000000000000" pitchFamily="2" charset="2"/>
              </a:rPr>
              <a:t> </a:t>
            </a:r>
            <a:r>
              <a:rPr lang="en-GB" b="1">
                <a:solidFill>
                  <a:srgbClr val="FF9900"/>
                </a:solidFill>
              </a:rPr>
              <a:t>*SYNAPS* </a:t>
            </a:r>
          </a:p>
          <a:p>
            <a:pPr marL="0" indent="0">
              <a:buNone/>
            </a:pPr>
            <a:r>
              <a:rPr lang="en-GB" sz="3600" b="1">
                <a:solidFill>
                  <a:srgbClr val="00B050"/>
                </a:solidFill>
              </a:rPr>
              <a:t>Cardiopulmonale splanchnische zenuwen</a:t>
            </a:r>
            <a:endParaRPr lang="en-US" sz="3600" b="1">
              <a:solidFill>
                <a:srgbClr val="00B050"/>
              </a:solidFill>
            </a:endParaRPr>
          </a:p>
          <a:p>
            <a:pPr marL="0" indent="0">
              <a:buNone/>
            </a:pPr>
            <a:r>
              <a:rPr lang="en-GB" b="1"/>
              <a:t>Hart, longen, oesophagus</a:t>
            </a:r>
          </a:p>
          <a:p>
            <a:pPr marL="0" indent="0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D59CCA5-A200-415C-AE27-A30A11B2118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6631" y="4221162"/>
            <a:ext cx="6286500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3BA0F6E-E1B0-4BC3-9FAE-A3CD7AB9CCBA}"/>
              </a:ext>
            </a:extLst>
          </p:cNvPr>
          <p:cNvSpPr txBox="1"/>
          <p:nvPr/>
        </p:nvSpPr>
        <p:spPr>
          <a:xfrm>
            <a:off x="1472838" y="8155969"/>
            <a:ext cx="183206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800" b="1">
                <a:solidFill>
                  <a:srgbClr val="00B050"/>
                </a:solidFill>
              </a:rPr>
              <a:t>Cardiopulmonary</a:t>
            </a:r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835E89-6654-4F8E-A3E2-9D487001B95E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F78508C-6753-4E47-AADE-292CF8F8D3DB}"/>
              </a:ext>
            </a:extLst>
          </p:cNvPr>
          <p:cNvCxnSpPr/>
          <p:nvPr/>
        </p:nvCxnSpPr>
        <p:spPr>
          <a:xfrm>
            <a:off x="354401" y="11701712"/>
            <a:ext cx="0" cy="2692890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584717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F8335F62-BF46-4BB0-BA87-0EC8BAEDDF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6471" y="4173034"/>
            <a:ext cx="6902126" cy="700985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Pijn van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hart, long, oesophagus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2" y="11701712"/>
            <a:ext cx="9314796" cy="2784009"/>
          </a:xfrm>
        </p:spPr>
        <p:txBody>
          <a:bodyPr>
            <a:normAutofit fontScale="85000" lnSpcReduction="20000"/>
          </a:bodyPr>
          <a:lstStyle/>
          <a:p>
            <a:pPr marL="0" indent="0">
              <a:buNone/>
            </a:pPr>
            <a:r>
              <a:rPr lang="en-GB" b="1">
                <a:solidFill>
                  <a:srgbClr val="00B0F0"/>
                </a:solidFill>
              </a:rPr>
              <a:t>Spinale zenuw</a:t>
            </a:r>
          </a:p>
          <a:p>
            <a:pPr marL="0" indent="0">
              <a:buNone/>
            </a:pPr>
            <a:r>
              <a:rPr lang="en-GB" b="1">
                <a:solidFill>
                  <a:schemeClr val="bg1">
                    <a:lumMod val="50000"/>
                  </a:schemeClr>
                </a:solidFill>
              </a:rPr>
              <a:t>Ramus communicans albus</a:t>
            </a:r>
          </a:p>
          <a:p>
            <a:pPr marL="0" indent="0">
              <a:buNone/>
            </a:pPr>
            <a:r>
              <a:rPr lang="en-GB" b="1">
                <a:solidFill>
                  <a:srgbClr val="FF9900"/>
                </a:solidFill>
              </a:rPr>
              <a:t>Paravertebraal (truncus sympathicus) </a:t>
            </a:r>
          </a:p>
          <a:p>
            <a:pPr marL="0" indent="0">
              <a:buNone/>
            </a:pPr>
            <a:r>
              <a:rPr lang="en-GB" b="1">
                <a:solidFill>
                  <a:srgbClr val="FF9900"/>
                </a:solidFill>
              </a:rPr>
              <a:t>	</a:t>
            </a:r>
          </a:p>
          <a:p>
            <a:pPr marL="0" indent="0">
              <a:buNone/>
            </a:pPr>
            <a:r>
              <a:rPr lang="en-GB" sz="3600" b="1">
                <a:solidFill>
                  <a:srgbClr val="00B050"/>
                </a:solidFill>
              </a:rPr>
              <a:t>Cardiopulmonale splanchnische zenuwen</a:t>
            </a:r>
            <a:endParaRPr lang="en-US" sz="3600" b="1">
              <a:solidFill>
                <a:srgbClr val="00B050"/>
              </a:solidFill>
            </a:endParaRPr>
          </a:p>
          <a:p>
            <a:pPr marL="0" indent="0">
              <a:buNone/>
            </a:pPr>
            <a:r>
              <a:rPr lang="en-GB" b="1"/>
              <a:t>Hart, longen, oesophagus</a:t>
            </a:r>
          </a:p>
          <a:p>
            <a:pPr marL="0" indent="0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3BA0F6E-E1B0-4BC3-9FAE-A3CD7AB9CCBA}"/>
              </a:ext>
            </a:extLst>
          </p:cNvPr>
          <p:cNvSpPr txBox="1"/>
          <p:nvPr/>
        </p:nvSpPr>
        <p:spPr>
          <a:xfrm>
            <a:off x="1467370" y="8192235"/>
            <a:ext cx="434071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800" b="1">
                <a:solidFill>
                  <a:srgbClr val="00B050"/>
                </a:solidFill>
              </a:rPr>
              <a:t>Cardiopulmonary splanchnic nerve</a:t>
            </a:r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835E89-6654-4F8E-A3E2-9D487001B95E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F78508C-6753-4E47-AADE-292CF8F8D3DB}"/>
              </a:ext>
            </a:extLst>
          </p:cNvPr>
          <p:cNvCxnSpPr/>
          <p:nvPr/>
        </p:nvCxnSpPr>
        <p:spPr>
          <a:xfrm>
            <a:off x="354401" y="11701712"/>
            <a:ext cx="0" cy="2692890"/>
          </a:xfrm>
          <a:prstGeom prst="straightConnector1">
            <a:avLst/>
          </a:prstGeom>
          <a:ln w="76200">
            <a:solidFill>
              <a:srgbClr val="C00000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663B029-F677-43F1-9A34-5BE3214F02DB}"/>
              </a:ext>
            </a:extLst>
          </p:cNvPr>
          <p:cNvSpPr/>
          <p:nvPr/>
        </p:nvSpPr>
        <p:spPr>
          <a:xfrm>
            <a:off x="4928059" y="6772056"/>
            <a:ext cx="2370221" cy="1649648"/>
          </a:xfrm>
          <a:custGeom>
            <a:avLst/>
            <a:gdLst>
              <a:gd name="connsiteX0" fmla="*/ 50383 w 2827550"/>
              <a:gd name="connsiteY0" fmla="*/ 1997242 h 2003926"/>
              <a:gd name="connsiteX1" fmla="*/ 98510 w 2827550"/>
              <a:gd name="connsiteY1" fmla="*/ 1937084 h 2003926"/>
              <a:gd name="connsiteX2" fmla="*/ 940720 w 2827550"/>
              <a:gd name="connsiteY2" fmla="*/ 1515978 h 2003926"/>
              <a:gd name="connsiteX3" fmla="*/ 1915278 w 2827550"/>
              <a:gd name="connsiteY3" fmla="*/ 1167063 h 2003926"/>
              <a:gd name="connsiteX4" fmla="*/ 2396541 w 2827550"/>
              <a:gd name="connsiteY4" fmla="*/ 1070810 h 2003926"/>
              <a:gd name="connsiteX5" fmla="*/ 2805615 w 2827550"/>
              <a:gd name="connsiteY5" fmla="*/ 493294 h 2003926"/>
              <a:gd name="connsiteX6" fmla="*/ 1698710 w 2827550"/>
              <a:gd name="connsiteY6" fmla="*/ 0 h 2003926"/>
              <a:gd name="connsiteX0" fmla="*/ 50383 w 2827550"/>
              <a:gd name="connsiteY0" fmla="*/ 1997242 h 2003926"/>
              <a:gd name="connsiteX1" fmla="*/ 98510 w 2827550"/>
              <a:gd name="connsiteY1" fmla="*/ 1937084 h 2003926"/>
              <a:gd name="connsiteX2" fmla="*/ 940720 w 2827550"/>
              <a:gd name="connsiteY2" fmla="*/ 1515978 h 2003926"/>
              <a:gd name="connsiteX3" fmla="*/ 1915278 w 2827550"/>
              <a:gd name="connsiteY3" fmla="*/ 1167063 h 2003926"/>
              <a:gd name="connsiteX4" fmla="*/ 2396541 w 2827550"/>
              <a:gd name="connsiteY4" fmla="*/ 1070810 h 2003926"/>
              <a:gd name="connsiteX5" fmla="*/ 2805615 w 2827550"/>
              <a:gd name="connsiteY5" fmla="*/ 493294 h 2003926"/>
              <a:gd name="connsiteX6" fmla="*/ 1698710 w 2827550"/>
              <a:gd name="connsiteY6" fmla="*/ 0 h 2003926"/>
              <a:gd name="connsiteX0" fmla="*/ 50383 w 2805615"/>
              <a:gd name="connsiteY0" fmla="*/ 1997242 h 2003926"/>
              <a:gd name="connsiteX1" fmla="*/ 98510 w 2805615"/>
              <a:gd name="connsiteY1" fmla="*/ 1937084 h 2003926"/>
              <a:gd name="connsiteX2" fmla="*/ 940720 w 2805615"/>
              <a:gd name="connsiteY2" fmla="*/ 1515978 h 2003926"/>
              <a:gd name="connsiteX3" fmla="*/ 1915278 w 2805615"/>
              <a:gd name="connsiteY3" fmla="*/ 1167063 h 2003926"/>
              <a:gd name="connsiteX4" fmla="*/ 2396541 w 2805615"/>
              <a:gd name="connsiteY4" fmla="*/ 1070810 h 2003926"/>
              <a:gd name="connsiteX5" fmla="*/ 2805615 w 2805615"/>
              <a:gd name="connsiteY5" fmla="*/ 493294 h 2003926"/>
              <a:gd name="connsiteX6" fmla="*/ 1698710 w 2805615"/>
              <a:gd name="connsiteY6" fmla="*/ 0 h 2003926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432636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432636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06905 h 1937084"/>
              <a:gd name="connsiteX3" fmla="*/ 2382253 w 2755232"/>
              <a:gd name="connsiteY3" fmla="*/ 1010652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42999 h 1937084"/>
              <a:gd name="connsiteX3" fmla="*/ 2382253 w 2755232"/>
              <a:gd name="connsiteY3" fmla="*/ 1010652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42999 h 1937084"/>
              <a:gd name="connsiteX3" fmla="*/ 2328754 w 2755232"/>
              <a:gd name="connsiteY3" fmla="*/ 911756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14299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07235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07235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34857"/>
              <a:gd name="connsiteY0" fmla="*/ 1937084 h 1937084"/>
              <a:gd name="connsiteX1" fmla="*/ 890337 w 2634857"/>
              <a:gd name="connsiteY1" fmla="*/ 1455820 h 1937084"/>
              <a:gd name="connsiteX2" fmla="*/ 1864895 w 2634857"/>
              <a:gd name="connsiteY2" fmla="*/ 1072359 h 1937084"/>
              <a:gd name="connsiteX3" fmla="*/ 2328754 w 2634857"/>
              <a:gd name="connsiteY3" fmla="*/ 911756 h 1937084"/>
              <a:gd name="connsiteX4" fmla="*/ 2634857 w 2634857"/>
              <a:gd name="connsiteY4" fmla="*/ 546161 h 1937084"/>
              <a:gd name="connsiteX5" fmla="*/ 1672390 w 2634857"/>
              <a:gd name="connsiteY5" fmla="*/ 0 h 1937084"/>
              <a:gd name="connsiteX0" fmla="*/ 0 w 2634857"/>
              <a:gd name="connsiteY0" fmla="*/ 1937084 h 1937084"/>
              <a:gd name="connsiteX1" fmla="*/ 890337 w 2634857"/>
              <a:gd name="connsiteY1" fmla="*/ 1455820 h 1937084"/>
              <a:gd name="connsiteX2" fmla="*/ 1864895 w 2634857"/>
              <a:gd name="connsiteY2" fmla="*/ 1072359 h 1937084"/>
              <a:gd name="connsiteX3" fmla="*/ 2355505 w 2634857"/>
              <a:gd name="connsiteY3" fmla="*/ 954139 h 1937084"/>
              <a:gd name="connsiteX4" fmla="*/ 2634857 w 2634857"/>
              <a:gd name="connsiteY4" fmla="*/ 546161 h 1937084"/>
              <a:gd name="connsiteX5" fmla="*/ 1672390 w 2634857"/>
              <a:gd name="connsiteY5" fmla="*/ 0 h 193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4857" h="1937084">
                <a:moveTo>
                  <a:pt x="0" y="1937084"/>
                </a:moveTo>
                <a:cubicBezTo>
                  <a:pt x="185487" y="1836821"/>
                  <a:pt x="579521" y="1599941"/>
                  <a:pt x="890337" y="1455820"/>
                </a:cubicBezTo>
                <a:cubicBezTo>
                  <a:pt x="1201153" y="1311699"/>
                  <a:pt x="1620700" y="1155972"/>
                  <a:pt x="1864895" y="1072359"/>
                </a:cubicBezTo>
                <a:cubicBezTo>
                  <a:pt x="2109090" y="988746"/>
                  <a:pt x="2227178" y="1041839"/>
                  <a:pt x="2355505" y="954139"/>
                </a:cubicBezTo>
                <a:cubicBezTo>
                  <a:pt x="2483832" y="866439"/>
                  <a:pt x="2537223" y="818239"/>
                  <a:pt x="2634857" y="546161"/>
                </a:cubicBezTo>
                <a:cubicBezTo>
                  <a:pt x="2506521" y="355662"/>
                  <a:pt x="1975185" y="205540"/>
                  <a:pt x="1672390" y="0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4CEE3D3-E504-4B21-B025-4D58E82F91B3}"/>
              </a:ext>
            </a:extLst>
          </p:cNvPr>
          <p:cNvSpPr/>
          <p:nvPr/>
        </p:nvSpPr>
        <p:spPr>
          <a:xfrm>
            <a:off x="4434425" y="5459246"/>
            <a:ext cx="1732888" cy="1176832"/>
          </a:xfrm>
          <a:custGeom>
            <a:avLst/>
            <a:gdLst>
              <a:gd name="connsiteX0" fmla="*/ 2175761 w 2175761"/>
              <a:gd name="connsiteY0" fmla="*/ 1593465 h 1593465"/>
              <a:gd name="connsiteX1" fmla="*/ 1622308 w 2175761"/>
              <a:gd name="connsiteY1" fmla="*/ 1160328 h 1593465"/>
              <a:gd name="connsiteX2" fmla="*/ 744003 w 2175761"/>
              <a:gd name="connsiteY2" fmla="*/ 137644 h 1593465"/>
              <a:gd name="connsiteX3" fmla="*/ 455245 w 2175761"/>
              <a:gd name="connsiteY3" fmla="*/ 29360 h 1593465"/>
              <a:gd name="connsiteX4" fmla="*/ 455245 w 2175761"/>
              <a:gd name="connsiteY4" fmla="*/ 318118 h 1593465"/>
              <a:gd name="connsiteX5" fmla="*/ 58203 w 2175761"/>
              <a:gd name="connsiteY5" fmla="*/ 570781 h 1593465"/>
              <a:gd name="connsiteX6" fmla="*/ 10077 w 2175761"/>
              <a:gd name="connsiteY6" fmla="*/ 1027981 h 1593465"/>
              <a:gd name="connsiteX0" fmla="*/ 2175761 w 2175761"/>
              <a:gd name="connsiteY0" fmla="*/ 1565246 h 1565246"/>
              <a:gd name="connsiteX1" fmla="*/ 1622308 w 2175761"/>
              <a:gd name="connsiteY1" fmla="*/ 1132109 h 1565246"/>
              <a:gd name="connsiteX2" fmla="*/ 744003 w 2175761"/>
              <a:gd name="connsiteY2" fmla="*/ 109425 h 1565246"/>
              <a:gd name="connsiteX3" fmla="*/ 527434 w 2175761"/>
              <a:gd name="connsiteY3" fmla="*/ 49268 h 1565246"/>
              <a:gd name="connsiteX4" fmla="*/ 455245 w 2175761"/>
              <a:gd name="connsiteY4" fmla="*/ 289899 h 1565246"/>
              <a:gd name="connsiteX5" fmla="*/ 58203 w 2175761"/>
              <a:gd name="connsiteY5" fmla="*/ 542562 h 1565246"/>
              <a:gd name="connsiteX6" fmla="*/ 10077 w 2175761"/>
              <a:gd name="connsiteY6" fmla="*/ 999762 h 1565246"/>
              <a:gd name="connsiteX0" fmla="*/ 2175761 w 2175761"/>
              <a:gd name="connsiteY0" fmla="*/ 1565246 h 1565246"/>
              <a:gd name="connsiteX1" fmla="*/ 1622308 w 2175761"/>
              <a:gd name="connsiteY1" fmla="*/ 1132109 h 1565246"/>
              <a:gd name="connsiteX2" fmla="*/ 744003 w 2175761"/>
              <a:gd name="connsiteY2" fmla="*/ 109425 h 1565246"/>
              <a:gd name="connsiteX3" fmla="*/ 527434 w 2175761"/>
              <a:gd name="connsiteY3" fmla="*/ 49268 h 1565246"/>
              <a:gd name="connsiteX4" fmla="*/ 371024 w 2175761"/>
              <a:gd name="connsiteY4" fmla="*/ 289899 h 1565246"/>
              <a:gd name="connsiteX5" fmla="*/ 58203 w 2175761"/>
              <a:gd name="connsiteY5" fmla="*/ 542562 h 1565246"/>
              <a:gd name="connsiteX6" fmla="*/ 10077 w 2175761"/>
              <a:gd name="connsiteY6" fmla="*/ 999762 h 1565246"/>
              <a:gd name="connsiteX0" fmla="*/ 2175761 w 2175761"/>
              <a:gd name="connsiteY0" fmla="*/ 1543364 h 1543364"/>
              <a:gd name="connsiteX1" fmla="*/ 1622308 w 2175761"/>
              <a:gd name="connsiteY1" fmla="*/ 1110227 h 1543364"/>
              <a:gd name="connsiteX2" fmla="*/ 744003 w 2175761"/>
              <a:gd name="connsiteY2" fmla="*/ 87543 h 1543364"/>
              <a:gd name="connsiteX3" fmla="*/ 503371 w 2175761"/>
              <a:gd name="connsiteY3" fmla="*/ 75513 h 1543364"/>
              <a:gd name="connsiteX4" fmla="*/ 371024 w 2175761"/>
              <a:gd name="connsiteY4" fmla="*/ 268017 h 1543364"/>
              <a:gd name="connsiteX5" fmla="*/ 58203 w 2175761"/>
              <a:gd name="connsiteY5" fmla="*/ 520680 h 1543364"/>
              <a:gd name="connsiteX6" fmla="*/ 10077 w 2175761"/>
              <a:gd name="connsiteY6" fmla="*/ 977880 h 1543364"/>
              <a:gd name="connsiteX0" fmla="*/ 2175761 w 2175761"/>
              <a:gd name="connsiteY0" fmla="*/ 1518692 h 1518692"/>
              <a:gd name="connsiteX1" fmla="*/ 1622308 w 2175761"/>
              <a:gd name="connsiteY1" fmla="*/ 1085555 h 1518692"/>
              <a:gd name="connsiteX2" fmla="*/ 731972 w 2175761"/>
              <a:gd name="connsiteY2" fmla="*/ 98965 h 1518692"/>
              <a:gd name="connsiteX3" fmla="*/ 503371 w 2175761"/>
              <a:gd name="connsiteY3" fmla="*/ 50841 h 1518692"/>
              <a:gd name="connsiteX4" fmla="*/ 371024 w 2175761"/>
              <a:gd name="connsiteY4" fmla="*/ 243345 h 1518692"/>
              <a:gd name="connsiteX5" fmla="*/ 58203 w 2175761"/>
              <a:gd name="connsiteY5" fmla="*/ 496008 h 1518692"/>
              <a:gd name="connsiteX6" fmla="*/ 10077 w 2175761"/>
              <a:gd name="connsiteY6" fmla="*/ 953208 h 1518692"/>
              <a:gd name="connsiteX0" fmla="*/ 2175761 w 2175761"/>
              <a:gd name="connsiteY0" fmla="*/ 1465855 h 1465855"/>
              <a:gd name="connsiteX1" fmla="*/ 1622308 w 2175761"/>
              <a:gd name="connsiteY1" fmla="*/ 1032718 h 1465855"/>
              <a:gd name="connsiteX2" fmla="*/ 731972 w 2175761"/>
              <a:gd name="connsiteY2" fmla="*/ 46128 h 1465855"/>
              <a:gd name="connsiteX3" fmla="*/ 371024 w 2175761"/>
              <a:gd name="connsiteY3" fmla="*/ 190508 h 1465855"/>
              <a:gd name="connsiteX4" fmla="*/ 58203 w 2175761"/>
              <a:gd name="connsiteY4" fmla="*/ 443171 h 1465855"/>
              <a:gd name="connsiteX5" fmla="*/ 10077 w 2175761"/>
              <a:gd name="connsiteY5" fmla="*/ 900371 h 1465855"/>
              <a:gd name="connsiteX0" fmla="*/ 2175761 w 2175761"/>
              <a:gd name="connsiteY0" fmla="*/ 1508901 h 1508901"/>
              <a:gd name="connsiteX1" fmla="*/ 1622308 w 2175761"/>
              <a:gd name="connsiteY1" fmla="*/ 1075764 h 1508901"/>
              <a:gd name="connsiteX2" fmla="*/ 659782 w 2175761"/>
              <a:gd name="connsiteY2" fmla="*/ 41048 h 1508901"/>
              <a:gd name="connsiteX3" fmla="*/ 371024 w 2175761"/>
              <a:gd name="connsiteY3" fmla="*/ 233554 h 1508901"/>
              <a:gd name="connsiteX4" fmla="*/ 58203 w 2175761"/>
              <a:gd name="connsiteY4" fmla="*/ 486217 h 1508901"/>
              <a:gd name="connsiteX5" fmla="*/ 10077 w 2175761"/>
              <a:gd name="connsiteY5" fmla="*/ 943417 h 1508901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2843 h 1512843"/>
              <a:gd name="connsiteX1" fmla="*/ 1622308 w 2175761"/>
              <a:gd name="connsiteY1" fmla="*/ 1139864 h 1512843"/>
              <a:gd name="connsiteX2" fmla="*/ 659782 w 2175761"/>
              <a:gd name="connsiteY2" fmla="*/ 44990 h 1512843"/>
              <a:gd name="connsiteX3" fmla="*/ 371024 w 2175761"/>
              <a:gd name="connsiteY3" fmla="*/ 237496 h 1512843"/>
              <a:gd name="connsiteX4" fmla="*/ 58203 w 2175761"/>
              <a:gd name="connsiteY4" fmla="*/ 490159 h 1512843"/>
              <a:gd name="connsiteX5" fmla="*/ 10077 w 2175761"/>
              <a:gd name="connsiteY5" fmla="*/ 947359 h 1512843"/>
              <a:gd name="connsiteX0" fmla="*/ 2175761 w 2175761"/>
              <a:gd name="connsiteY0" fmla="*/ 1516826 h 1516826"/>
              <a:gd name="connsiteX1" fmla="*/ 1610276 w 2175761"/>
              <a:gd name="connsiteY1" fmla="*/ 1204004 h 1516826"/>
              <a:gd name="connsiteX2" fmla="*/ 659782 w 2175761"/>
              <a:gd name="connsiteY2" fmla="*/ 48973 h 1516826"/>
              <a:gd name="connsiteX3" fmla="*/ 371024 w 2175761"/>
              <a:gd name="connsiteY3" fmla="*/ 241479 h 1516826"/>
              <a:gd name="connsiteX4" fmla="*/ 58203 w 2175761"/>
              <a:gd name="connsiteY4" fmla="*/ 494142 h 1516826"/>
              <a:gd name="connsiteX5" fmla="*/ 10077 w 2175761"/>
              <a:gd name="connsiteY5" fmla="*/ 951342 h 1516826"/>
              <a:gd name="connsiteX0" fmla="*/ 2175761 w 2175761"/>
              <a:gd name="connsiteY0" fmla="*/ 1536403 h 1536403"/>
              <a:gd name="connsiteX1" fmla="*/ 1610276 w 2175761"/>
              <a:gd name="connsiteY1" fmla="*/ 1223581 h 1536403"/>
              <a:gd name="connsiteX2" fmla="*/ 659782 w 2175761"/>
              <a:gd name="connsiteY2" fmla="*/ 68550 h 1536403"/>
              <a:gd name="connsiteX3" fmla="*/ 371024 w 2175761"/>
              <a:gd name="connsiteY3" fmla="*/ 261056 h 1536403"/>
              <a:gd name="connsiteX4" fmla="*/ 58203 w 2175761"/>
              <a:gd name="connsiteY4" fmla="*/ 513719 h 1536403"/>
              <a:gd name="connsiteX5" fmla="*/ 10077 w 2175761"/>
              <a:gd name="connsiteY5" fmla="*/ 970919 h 1536403"/>
              <a:gd name="connsiteX0" fmla="*/ 2175761 w 2175761"/>
              <a:gd name="connsiteY0" fmla="*/ 1536403 h 1536403"/>
              <a:gd name="connsiteX1" fmla="*/ 1610276 w 2175761"/>
              <a:gd name="connsiteY1" fmla="*/ 1223581 h 1536403"/>
              <a:gd name="connsiteX2" fmla="*/ 659782 w 2175761"/>
              <a:gd name="connsiteY2" fmla="*/ 68550 h 1536403"/>
              <a:gd name="connsiteX3" fmla="*/ 371024 w 2175761"/>
              <a:gd name="connsiteY3" fmla="*/ 261056 h 1536403"/>
              <a:gd name="connsiteX4" fmla="*/ 58203 w 2175761"/>
              <a:gd name="connsiteY4" fmla="*/ 513719 h 1536403"/>
              <a:gd name="connsiteX5" fmla="*/ 10077 w 2175761"/>
              <a:gd name="connsiteY5" fmla="*/ 970919 h 1536403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461456 h 1461456"/>
              <a:gd name="connsiteX1" fmla="*/ 1610276 w 2175761"/>
              <a:gd name="connsiteY1" fmla="*/ 1194517 h 1461456"/>
              <a:gd name="connsiteX2" fmla="*/ 659782 w 2175761"/>
              <a:gd name="connsiteY2" fmla="*/ 39486 h 1461456"/>
              <a:gd name="connsiteX3" fmla="*/ 371024 w 2175761"/>
              <a:gd name="connsiteY3" fmla="*/ 231992 h 1461456"/>
              <a:gd name="connsiteX4" fmla="*/ 58203 w 2175761"/>
              <a:gd name="connsiteY4" fmla="*/ 484655 h 1461456"/>
              <a:gd name="connsiteX5" fmla="*/ 10077 w 2175761"/>
              <a:gd name="connsiteY5" fmla="*/ 941855 h 1461456"/>
              <a:gd name="connsiteX0" fmla="*/ 2175761 w 2175761"/>
              <a:gd name="connsiteY0" fmla="*/ 1461456 h 1461456"/>
              <a:gd name="connsiteX1" fmla="*/ 1686656 w 2175761"/>
              <a:gd name="connsiteY1" fmla="*/ 1133338 h 1461456"/>
              <a:gd name="connsiteX2" fmla="*/ 659782 w 2175761"/>
              <a:gd name="connsiteY2" fmla="*/ 39486 h 1461456"/>
              <a:gd name="connsiteX3" fmla="*/ 371024 w 2175761"/>
              <a:gd name="connsiteY3" fmla="*/ 231992 h 1461456"/>
              <a:gd name="connsiteX4" fmla="*/ 58203 w 2175761"/>
              <a:gd name="connsiteY4" fmla="*/ 484655 h 1461456"/>
              <a:gd name="connsiteX5" fmla="*/ 10077 w 2175761"/>
              <a:gd name="connsiteY5" fmla="*/ 941855 h 1461456"/>
              <a:gd name="connsiteX0" fmla="*/ 2175761 w 2175761"/>
              <a:gd name="connsiteY0" fmla="*/ 1503512 h 1503512"/>
              <a:gd name="connsiteX1" fmla="*/ 1686656 w 2175761"/>
              <a:gd name="connsiteY1" fmla="*/ 1175394 h 1503512"/>
              <a:gd name="connsiteX2" fmla="*/ 720886 w 2175761"/>
              <a:gd name="connsiteY2" fmla="*/ 35659 h 1503512"/>
              <a:gd name="connsiteX3" fmla="*/ 371024 w 2175761"/>
              <a:gd name="connsiteY3" fmla="*/ 274048 h 1503512"/>
              <a:gd name="connsiteX4" fmla="*/ 58203 w 2175761"/>
              <a:gd name="connsiteY4" fmla="*/ 526711 h 1503512"/>
              <a:gd name="connsiteX5" fmla="*/ 10077 w 2175761"/>
              <a:gd name="connsiteY5" fmla="*/ 983911 h 1503512"/>
              <a:gd name="connsiteX0" fmla="*/ 2175761 w 2175761"/>
              <a:gd name="connsiteY0" fmla="*/ 1420304 h 1420304"/>
              <a:gd name="connsiteX1" fmla="*/ 1686656 w 2175761"/>
              <a:gd name="connsiteY1" fmla="*/ 1092186 h 1420304"/>
              <a:gd name="connsiteX2" fmla="*/ 720886 w 2175761"/>
              <a:gd name="connsiteY2" fmla="*/ 44217 h 1420304"/>
              <a:gd name="connsiteX3" fmla="*/ 371024 w 2175761"/>
              <a:gd name="connsiteY3" fmla="*/ 190840 h 1420304"/>
              <a:gd name="connsiteX4" fmla="*/ 58203 w 2175761"/>
              <a:gd name="connsiteY4" fmla="*/ 443503 h 1420304"/>
              <a:gd name="connsiteX5" fmla="*/ 10077 w 2175761"/>
              <a:gd name="connsiteY5" fmla="*/ 900703 h 1420304"/>
              <a:gd name="connsiteX0" fmla="*/ 2175761 w 2175761"/>
              <a:gd name="connsiteY0" fmla="*/ 1422479 h 1422479"/>
              <a:gd name="connsiteX1" fmla="*/ 1686656 w 2175761"/>
              <a:gd name="connsiteY1" fmla="*/ 1094361 h 1422479"/>
              <a:gd name="connsiteX2" fmla="*/ 720886 w 2175761"/>
              <a:gd name="connsiteY2" fmla="*/ 46392 h 1422479"/>
              <a:gd name="connsiteX3" fmla="*/ 340473 w 2175761"/>
              <a:gd name="connsiteY3" fmla="*/ 177721 h 1422479"/>
              <a:gd name="connsiteX4" fmla="*/ 58203 w 2175761"/>
              <a:gd name="connsiteY4" fmla="*/ 445678 h 1422479"/>
              <a:gd name="connsiteX5" fmla="*/ 10077 w 2175761"/>
              <a:gd name="connsiteY5" fmla="*/ 902878 h 1422479"/>
              <a:gd name="connsiteX0" fmla="*/ 2175761 w 2175761"/>
              <a:gd name="connsiteY0" fmla="*/ 1490922 h 1490922"/>
              <a:gd name="connsiteX1" fmla="*/ 1686656 w 2175761"/>
              <a:gd name="connsiteY1" fmla="*/ 1162804 h 1490922"/>
              <a:gd name="connsiteX2" fmla="*/ 644507 w 2175761"/>
              <a:gd name="connsiteY2" fmla="*/ 38363 h 1490922"/>
              <a:gd name="connsiteX3" fmla="*/ 340473 w 2175761"/>
              <a:gd name="connsiteY3" fmla="*/ 246164 h 1490922"/>
              <a:gd name="connsiteX4" fmla="*/ 58203 w 2175761"/>
              <a:gd name="connsiteY4" fmla="*/ 514121 h 1490922"/>
              <a:gd name="connsiteX5" fmla="*/ 10077 w 2175761"/>
              <a:gd name="connsiteY5" fmla="*/ 971321 h 1490922"/>
              <a:gd name="connsiteX0" fmla="*/ 2175761 w 2175761"/>
              <a:gd name="connsiteY0" fmla="*/ 1496278 h 1496278"/>
              <a:gd name="connsiteX1" fmla="*/ 1686656 w 2175761"/>
              <a:gd name="connsiteY1" fmla="*/ 1168160 h 1496278"/>
              <a:gd name="connsiteX2" fmla="*/ 644507 w 2175761"/>
              <a:gd name="connsiteY2" fmla="*/ 43719 h 1496278"/>
              <a:gd name="connsiteX3" fmla="*/ 279368 w 2175761"/>
              <a:gd name="connsiteY3" fmla="*/ 205638 h 1496278"/>
              <a:gd name="connsiteX4" fmla="*/ 58203 w 2175761"/>
              <a:gd name="connsiteY4" fmla="*/ 519477 h 1496278"/>
              <a:gd name="connsiteX5" fmla="*/ 10077 w 2175761"/>
              <a:gd name="connsiteY5" fmla="*/ 976677 h 1496278"/>
              <a:gd name="connsiteX0" fmla="*/ 2200157 w 2200157"/>
              <a:gd name="connsiteY0" fmla="*/ 1495974 h 1495974"/>
              <a:gd name="connsiteX1" fmla="*/ 1711052 w 2200157"/>
              <a:gd name="connsiteY1" fmla="*/ 1167856 h 1495974"/>
              <a:gd name="connsiteX2" fmla="*/ 668903 w 2200157"/>
              <a:gd name="connsiteY2" fmla="*/ 43415 h 1495974"/>
              <a:gd name="connsiteX3" fmla="*/ 303764 w 2200157"/>
              <a:gd name="connsiteY3" fmla="*/ 205334 h 1495974"/>
              <a:gd name="connsiteX4" fmla="*/ 36771 w 2200157"/>
              <a:gd name="connsiteY4" fmla="*/ 503879 h 1495974"/>
              <a:gd name="connsiteX5" fmla="*/ 34473 w 2200157"/>
              <a:gd name="connsiteY5" fmla="*/ 976373 h 1495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0157" h="1495974">
                <a:moveTo>
                  <a:pt x="2200157" y="1495974"/>
                </a:moveTo>
                <a:cubicBezTo>
                  <a:pt x="2042743" y="1400724"/>
                  <a:pt x="1966261" y="1409949"/>
                  <a:pt x="1711052" y="1167856"/>
                </a:cubicBezTo>
                <a:cubicBezTo>
                  <a:pt x="1455843" y="925763"/>
                  <a:pt x="1188267" y="420404"/>
                  <a:pt x="668903" y="43415"/>
                </a:cubicBezTo>
                <a:cubicBezTo>
                  <a:pt x="462360" y="-92943"/>
                  <a:pt x="409119" y="128590"/>
                  <a:pt x="303764" y="205334"/>
                </a:cubicBezTo>
                <a:cubicBezTo>
                  <a:pt x="198409" y="282078"/>
                  <a:pt x="110966" y="385568"/>
                  <a:pt x="36771" y="503879"/>
                </a:cubicBezTo>
                <a:cubicBezTo>
                  <a:pt x="-37424" y="622189"/>
                  <a:pt x="21438" y="806928"/>
                  <a:pt x="34473" y="976373"/>
                </a:cubicBezTo>
              </a:path>
            </a:pathLst>
          </a:custGeom>
          <a:noFill/>
          <a:ln w="762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CA73C73-D2CA-4D2E-82D5-25F21CFED3C9}"/>
              </a:ext>
            </a:extLst>
          </p:cNvPr>
          <p:cNvSpPr/>
          <p:nvPr/>
        </p:nvSpPr>
        <p:spPr>
          <a:xfrm rot="19085238">
            <a:off x="5774212" y="6082526"/>
            <a:ext cx="151524" cy="31301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21D542-D467-4810-A2CA-EB33400A0771}"/>
              </a:ext>
            </a:extLst>
          </p:cNvPr>
          <p:cNvSpPr/>
          <p:nvPr/>
        </p:nvSpPr>
        <p:spPr>
          <a:xfrm>
            <a:off x="5744354" y="6247772"/>
            <a:ext cx="151524" cy="92216"/>
          </a:xfrm>
          <a:custGeom>
            <a:avLst/>
            <a:gdLst>
              <a:gd name="connsiteX0" fmla="*/ 0 w 168442"/>
              <a:gd name="connsiteY0" fmla="*/ 108284 h 108284"/>
              <a:gd name="connsiteX1" fmla="*/ 168442 w 168442"/>
              <a:gd name="connsiteY1" fmla="*/ 0 h 108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2" h="108284">
                <a:moveTo>
                  <a:pt x="0" y="108284"/>
                </a:moveTo>
                <a:lnTo>
                  <a:pt x="168442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285005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F6948264-7D9F-0DEF-CC49-71021EF2B15F}"/>
              </a:ext>
            </a:extLst>
          </p:cNvPr>
          <p:cNvSpPr/>
          <p:nvPr/>
        </p:nvSpPr>
        <p:spPr>
          <a:xfrm>
            <a:off x="0" y="11364686"/>
            <a:ext cx="10799763" cy="3935639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Sympathisch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naar buik- en bekkenorganen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2" y="11701712"/>
            <a:ext cx="9314796" cy="2784009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GB" sz="2800" b="1">
                <a:solidFill>
                  <a:srgbClr val="00B0F0"/>
                </a:solidFill>
              </a:rPr>
              <a:t>Spinale zenuw</a:t>
            </a:r>
          </a:p>
          <a:p>
            <a:pPr marL="0" indent="0">
              <a:buNone/>
            </a:pPr>
            <a:r>
              <a:rPr lang="en-GB" sz="2800" b="1">
                <a:solidFill>
                  <a:schemeClr val="bg1">
                    <a:lumMod val="50000"/>
                  </a:schemeClr>
                </a:solidFill>
              </a:rPr>
              <a:t>Ramus communicans albus</a:t>
            </a:r>
          </a:p>
          <a:p>
            <a:pPr marL="0" indent="0">
              <a:buNone/>
            </a:pPr>
            <a:r>
              <a:rPr lang="en-GB" sz="2800" b="1">
                <a:solidFill>
                  <a:srgbClr val="FF9900"/>
                </a:solidFill>
              </a:rPr>
              <a:t>Paravertebraal (truncus sympathicus) *GÉÉN SYNAPS*</a:t>
            </a:r>
          </a:p>
          <a:p>
            <a:pPr marL="0" indent="0">
              <a:buNone/>
            </a:pPr>
            <a:r>
              <a:rPr lang="en-GB" sz="2800" b="1">
                <a:solidFill>
                  <a:srgbClr val="00B050"/>
                </a:solidFill>
              </a:rPr>
              <a:t>Thoracale /lumbale splanchnische zenuwen</a:t>
            </a:r>
          </a:p>
          <a:p>
            <a:pPr marL="0" indent="0">
              <a:buNone/>
            </a:pPr>
            <a:r>
              <a:rPr lang="en-GB" sz="2800" b="1">
                <a:solidFill>
                  <a:srgbClr val="FF0000"/>
                </a:solidFill>
              </a:rPr>
              <a:t>Prevertebraal / preaortaal ganglion/ plexus *SYNAPS*</a:t>
            </a:r>
          </a:p>
          <a:p>
            <a:pPr marL="0" indent="0">
              <a:buNone/>
            </a:pPr>
            <a:r>
              <a:rPr lang="en-US" sz="2800" b="1"/>
              <a:t>Met bloedvaten mee naar organen</a:t>
            </a:r>
          </a:p>
          <a:p>
            <a:pPr marL="0" indent="0">
              <a:buNone/>
            </a:pPr>
            <a:endParaRPr lang="en-GB" sz="2800" b="1">
              <a:solidFill>
                <a:srgbClr val="00B050"/>
              </a:solidFill>
            </a:endParaRPr>
          </a:p>
          <a:p>
            <a:pPr marL="0" indent="0">
              <a:buNone/>
            </a:pPr>
            <a:endParaRPr lang="en-US" sz="2800" b="1">
              <a:solidFill>
                <a:srgbClr val="00B050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1835E89-6654-4F8E-A3E2-9D487001B95E}"/>
              </a:ext>
            </a:extLst>
          </p:cNvPr>
          <p:cNvSpPr txBox="1"/>
          <p:nvPr/>
        </p:nvSpPr>
        <p:spPr>
          <a:xfrm>
            <a:off x="1616491" y="14795713"/>
            <a:ext cx="81773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https://openstax.org/details/books/anatomy-and-physiology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ire icon: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https://freesvg.org/fire-and-flames-remixes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By Open Clipart, PD</a:t>
            </a:r>
          </a:p>
          <a:p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34546C1-914D-4E28-A57F-81255034A31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6631" y="4221162"/>
            <a:ext cx="6286500" cy="685800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D1F199CA-16DD-4CB9-B17B-DEA8D47113FD}"/>
              </a:ext>
            </a:extLst>
          </p:cNvPr>
          <p:cNvSpPr txBox="1"/>
          <p:nvPr/>
        </p:nvSpPr>
        <p:spPr>
          <a:xfrm>
            <a:off x="1449978" y="8169032"/>
            <a:ext cx="198555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800" b="1">
                <a:solidFill>
                  <a:srgbClr val="00B050"/>
                </a:solidFill>
              </a:rPr>
              <a:t>Thoracic / lumbal</a:t>
            </a:r>
            <a:endParaRPr lang="en-US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2207B19F-DA5B-4842-8FB3-7F31D18ED088}"/>
              </a:ext>
            </a:extLst>
          </p:cNvPr>
          <p:cNvCxnSpPr>
            <a:cxnSpLocks/>
          </p:cNvCxnSpPr>
          <p:nvPr/>
        </p:nvCxnSpPr>
        <p:spPr>
          <a:xfrm>
            <a:off x="354401" y="11701712"/>
            <a:ext cx="0" cy="3046608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F9B9909-7854-FD6F-8D3E-9965720DFF56}"/>
              </a:ext>
            </a:extLst>
          </p:cNvPr>
          <p:cNvGrpSpPr/>
          <p:nvPr/>
        </p:nvGrpSpPr>
        <p:grpSpPr>
          <a:xfrm>
            <a:off x="261257" y="3886563"/>
            <a:ext cx="1739682" cy="2611929"/>
            <a:chOff x="297675" y="3821248"/>
            <a:chExt cx="1739682" cy="2611929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C80C795B-B04F-F432-D60A-9B87F04C8B1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7675" y="3821248"/>
              <a:ext cx="1739682" cy="2171428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2B11965-5286-609C-3461-37811BC74AF3}"/>
                </a:ext>
              </a:extLst>
            </p:cNvPr>
            <p:cNvSpPr txBox="1"/>
            <p:nvPr/>
          </p:nvSpPr>
          <p:spPr>
            <a:xfrm>
              <a:off x="496388" y="5786846"/>
              <a:ext cx="1283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>
                  <a:solidFill>
                    <a:srgbClr val="FF0000"/>
                  </a:solidFill>
                </a:rPr>
                <a:t>SYMP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451222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0580FF01-B7B8-2E73-61DA-8445409ECDDF}"/>
              </a:ext>
            </a:extLst>
          </p:cNvPr>
          <p:cNvSpPr/>
          <p:nvPr/>
        </p:nvSpPr>
        <p:spPr>
          <a:xfrm>
            <a:off x="0" y="11364686"/>
            <a:ext cx="10799763" cy="3935639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8335F62-BF46-4BB0-BA87-0EC8BAEDDF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6471" y="4173034"/>
            <a:ext cx="6902126" cy="700985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Pijn van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buikorganen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sz="3200" b="1">
                <a:solidFill>
                  <a:schemeClr val="bg1"/>
                </a:solidFill>
              </a:rPr>
              <a:t>(t/m middendarm – colon transversum)</a:t>
            </a:r>
            <a:br>
              <a:rPr lang="en-GB" sz="3200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3BA0F6E-E1B0-4BC3-9FAE-A3CD7AB9CCBA}"/>
              </a:ext>
            </a:extLst>
          </p:cNvPr>
          <p:cNvSpPr txBox="1"/>
          <p:nvPr/>
        </p:nvSpPr>
        <p:spPr>
          <a:xfrm>
            <a:off x="1056781" y="8174466"/>
            <a:ext cx="395940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b="1">
                <a:solidFill>
                  <a:srgbClr val="00B050"/>
                </a:solidFill>
              </a:rPr>
              <a:t>T</a:t>
            </a:r>
            <a:r>
              <a:rPr lang="en-GB" sz="1800" b="1">
                <a:solidFill>
                  <a:srgbClr val="00B050"/>
                </a:solidFill>
              </a:rPr>
              <a:t>horacic /lumbar splanchnic nerve</a:t>
            </a:r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835E89-6654-4F8E-A3E2-9D487001B95E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F78508C-6753-4E47-AADE-292CF8F8D3DB}"/>
              </a:ext>
            </a:extLst>
          </p:cNvPr>
          <p:cNvCxnSpPr>
            <a:cxnSpLocks/>
          </p:cNvCxnSpPr>
          <p:nvPr/>
        </p:nvCxnSpPr>
        <p:spPr>
          <a:xfrm>
            <a:off x="354401" y="11701712"/>
            <a:ext cx="0" cy="2942336"/>
          </a:xfrm>
          <a:prstGeom prst="straightConnector1">
            <a:avLst/>
          </a:prstGeom>
          <a:ln w="127000">
            <a:solidFill>
              <a:srgbClr val="C00000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>
            <a:extLst>
              <a:ext uri="{FF2B5EF4-FFF2-40B4-BE49-F238E27FC236}">
                <a16:creationId xmlns:a16="http://schemas.microsoft.com/office/drawing/2014/main" id="{909708DA-7CF5-426E-92C3-C76C2366421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25562">
            <a:off x="2007783" y="8601745"/>
            <a:ext cx="2057400" cy="2705100"/>
          </a:xfrm>
          <a:prstGeom prst="rect">
            <a:avLst/>
          </a:prstGeom>
        </p:spPr>
      </p:pic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663B029-F677-43F1-9A34-5BE3214F02DB}"/>
              </a:ext>
            </a:extLst>
          </p:cNvPr>
          <p:cNvSpPr/>
          <p:nvPr/>
        </p:nvSpPr>
        <p:spPr>
          <a:xfrm>
            <a:off x="2334984" y="6772056"/>
            <a:ext cx="4963295" cy="3874232"/>
          </a:xfrm>
          <a:custGeom>
            <a:avLst/>
            <a:gdLst>
              <a:gd name="connsiteX0" fmla="*/ 50383 w 2827550"/>
              <a:gd name="connsiteY0" fmla="*/ 1997242 h 2003926"/>
              <a:gd name="connsiteX1" fmla="*/ 98510 w 2827550"/>
              <a:gd name="connsiteY1" fmla="*/ 1937084 h 2003926"/>
              <a:gd name="connsiteX2" fmla="*/ 940720 w 2827550"/>
              <a:gd name="connsiteY2" fmla="*/ 1515978 h 2003926"/>
              <a:gd name="connsiteX3" fmla="*/ 1915278 w 2827550"/>
              <a:gd name="connsiteY3" fmla="*/ 1167063 h 2003926"/>
              <a:gd name="connsiteX4" fmla="*/ 2396541 w 2827550"/>
              <a:gd name="connsiteY4" fmla="*/ 1070810 h 2003926"/>
              <a:gd name="connsiteX5" fmla="*/ 2805615 w 2827550"/>
              <a:gd name="connsiteY5" fmla="*/ 493294 h 2003926"/>
              <a:gd name="connsiteX6" fmla="*/ 1698710 w 2827550"/>
              <a:gd name="connsiteY6" fmla="*/ 0 h 2003926"/>
              <a:gd name="connsiteX0" fmla="*/ 50383 w 2827550"/>
              <a:gd name="connsiteY0" fmla="*/ 1997242 h 2003926"/>
              <a:gd name="connsiteX1" fmla="*/ 98510 w 2827550"/>
              <a:gd name="connsiteY1" fmla="*/ 1937084 h 2003926"/>
              <a:gd name="connsiteX2" fmla="*/ 940720 w 2827550"/>
              <a:gd name="connsiteY2" fmla="*/ 1515978 h 2003926"/>
              <a:gd name="connsiteX3" fmla="*/ 1915278 w 2827550"/>
              <a:gd name="connsiteY3" fmla="*/ 1167063 h 2003926"/>
              <a:gd name="connsiteX4" fmla="*/ 2396541 w 2827550"/>
              <a:gd name="connsiteY4" fmla="*/ 1070810 h 2003926"/>
              <a:gd name="connsiteX5" fmla="*/ 2805615 w 2827550"/>
              <a:gd name="connsiteY5" fmla="*/ 493294 h 2003926"/>
              <a:gd name="connsiteX6" fmla="*/ 1698710 w 2827550"/>
              <a:gd name="connsiteY6" fmla="*/ 0 h 2003926"/>
              <a:gd name="connsiteX0" fmla="*/ 50383 w 2805615"/>
              <a:gd name="connsiteY0" fmla="*/ 1997242 h 2003926"/>
              <a:gd name="connsiteX1" fmla="*/ 98510 w 2805615"/>
              <a:gd name="connsiteY1" fmla="*/ 1937084 h 2003926"/>
              <a:gd name="connsiteX2" fmla="*/ 940720 w 2805615"/>
              <a:gd name="connsiteY2" fmla="*/ 1515978 h 2003926"/>
              <a:gd name="connsiteX3" fmla="*/ 1915278 w 2805615"/>
              <a:gd name="connsiteY3" fmla="*/ 1167063 h 2003926"/>
              <a:gd name="connsiteX4" fmla="*/ 2396541 w 2805615"/>
              <a:gd name="connsiteY4" fmla="*/ 1070810 h 2003926"/>
              <a:gd name="connsiteX5" fmla="*/ 2805615 w 2805615"/>
              <a:gd name="connsiteY5" fmla="*/ 493294 h 2003926"/>
              <a:gd name="connsiteX6" fmla="*/ 1698710 w 2805615"/>
              <a:gd name="connsiteY6" fmla="*/ 0 h 2003926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432636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432636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06905 h 1937084"/>
              <a:gd name="connsiteX3" fmla="*/ 2382253 w 2755232"/>
              <a:gd name="connsiteY3" fmla="*/ 1010652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42999 h 1937084"/>
              <a:gd name="connsiteX3" fmla="*/ 2382253 w 2755232"/>
              <a:gd name="connsiteY3" fmla="*/ 1010652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42999 h 1937084"/>
              <a:gd name="connsiteX3" fmla="*/ 2328754 w 2755232"/>
              <a:gd name="connsiteY3" fmla="*/ 911756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14299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07235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07235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34857"/>
              <a:gd name="connsiteY0" fmla="*/ 1937084 h 1937084"/>
              <a:gd name="connsiteX1" fmla="*/ 890337 w 2634857"/>
              <a:gd name="connsiteY1" fmla="*/ 1455820 h 1937084"/>
              <a:gd name="connsiteX2" fmla="*/ 1864895 w 2634857"/>
              <a:gd name="connsiteY2" fmla="*/ 1072359 h 1937084"/>
              <a:gd name="connsiteX3" fmla="*/ 2328754 w 2634857"/>
              <a:gd name="connsiteY3" fmla="*/ 911756 h 1937084"/>
              <a:gd name="connsiteX4" fmla="*/ 2634857 w 2634857"/>
              <a:gd name="connsiteY4" fmla="*/ 546161 h 1937084"/>
              <a:gd name="connsiteX5" fmla="*/ 1672390 w 2634857"/>
              <a:gd name="connsiteY5" fmla="*/ 0 h 1937084"/>
              <a:gd name="connsiteX0" fmla="*/ 0 w 2634857"/>
              <a:gd name="connsiteY0" fmla="*/ 1937084 h 1937084"/>
              <a:gd name="connsiteX1" fmla="*/ 890337 w 2634857"/>
              <a:gd name="connsiteY1" fmla="*/ 1455820 h 1937084"/>
              <a:gd name="connsiteX2" fmla="*/ 1864895 w 2634857"/>
              <a:gd name="connsiteY2" fmla="*/ 1072359 h 1937084"/>
              <a:gd name="connsiteX3" fmla="*/ 2355505 w 2634857"/>
              <a:gd name="connsiteY3" fmla="*/ 954139 h 1937084"/>
              <a:gd name="connsiteX4" fmla="*/ 2634857 w 2634857"/>
              <a:gd name="connsiteY4" fmla="*/ 546161 h 1937084"/>
              <a:gd name="connsiteX5" fmla="*/ 1672390 w 2634857"/>
              <a:gd name="connsiteY5" fmla="*/ 0 h 1937084"/>
              <a:gd name="connsiteX0" fmla="*/ 5392 w 2640249"/>
              <a:gd name="connsiteY0" fmla="*/ 1937084 h 1937084"/>
              <a:gd name="connsiteX1" fmla="*/ 95068 w 2640249"/>
              <a:gd name="connsiteY1" fmla="*/ 1839714 h 1937084"/>
              <a:gd name="connsiteX2" fmla="*/ 895729 w 2640249"/>
              <a:gd name="connsiteY2" fmla="*/ 1455820 h 1937084"/>
              <a:gd name="connsiteX3" fmla="*/ 1870287 w 2640249"/>
              <a:gd name="connsiteY3" fmla="*/ 1072359 h 1937084"/>
              <a:gd name="connsiteX4" fmla="*/ 2360897 w 2640249"/>
              <a:gd name="connsiteY4" fmla="*/ 954139 h 1937084"/>
              <a:gd name="connsiteX5" fmla="*/ 2640249 w 2640249"/>
              <a:gd name="connsiteY5" fmla="*/ 546161 h 1937084"/>
              <a:gd name="connsiteX6" fmla="*/ 1677782 w 2640249"/>
              <a:gd name="connsiteY6" fmla="*/ 0 h 1937084"/>
              <a:gd name="connsiteX0" fmla="*/ 2798322 w 5433179"/>
              <a:gd name="connsiteY0" fmla="*/ 1937084 h 4517783"/>
              <a:gd name="connsiteX1" fmla="*/ 5405 w 5433179"/>
              <a:gd name="connsiteY1" fmla="*/ 4516015 h 4517783"/>
              <a:gd name="connsiteX2" fmla="*/ 3688659 w 5433179"/>
              <a:gd name="connsiteY2" fmla="*/ 1455820 h 4517783"/>
              <a:gd name="connsiteX3" fmla="*/ 4663217 w 5433179"/>
              <a:gd name="connsiteY3" fmla="*/ 1072359 h 4517783"/>
              <a:gd name="connsiteX4" fmla="*/ 5153827 w 5433179"/>
              <a:gd name="connsiteY4" fmla="*/ 954139 h 4517783"/>
              <a:gd name="connsiteX5" fmla="*/ 5433179 w 5433179"/>
              <a:gd name="connsiteY5" fmla="*/ 546161 h 4517783"/>
              <a:gd name="connsiteX6" fmla="*/ 4470712 w 5433179"/>
              <a:gd name="connsiteY6" fmla="*/ 0 h 4517783"/>
              <a:gd name="connsiteX0" fmla="*/ 0 w 2634857"/>
              <a:gd name="connsiteY0" fmla="*/ 1937084 h 1937084"/>
              <a:gd name="connsiteX1" fmla="*/ 423450 w 2634857"/>
              <a:gd name="connsiteY1" fmla="*/ 1695481 h 1937084"/>
              <a:gd name="connsiteX2" fmla="*/ 890337 w 2634857"/>
              <a:gd name="connsiteY2" fmla="*/ 1455820 h 1937084"/>
              <a:gd name="connsiteX3" fmla="*/ 1864895 w 2634857"/>
              <a:gd name="connsiteY3" fmla="*/ 1072359 h 1937084"/>
              <a:gd name="connsiteX4" fmla="*/ 2355505 w 2634857"/>
              <a:gd name="connsiteY4" fmla="*/ 954139 h 1937084"/>
              <a:gd name="connsiteX5" fmla="*/ 2634857 w 2634857"/>
              <a:gd name="connsiteY5" fmla="*/ 546161 h 1937084"/>
              <a:gd name="connsiteX6" fmla="*/ 1672390 w 2634857"/>
              <a:gd name="connsiteY6" fmla="*/ 0 h 1937084"/>
              <a:gd name="connsiteX0" fmla="*/ 0 w 4212697"/>
              <a:gd name="connsiteY0" fmla="*/ 2866578 h 2866578"/>
              <a:gd name="connsiteX1" fmla="*/ 2001290 w 4212697"/>
              <a:gd name="connsiteY1" fmla="*/ 1695481 h 2866578"/>
              <a:gd name="connsiteX2" fmla="*/ 2468177 w 4212697"/>
              <a:gd name="connsiteY2" fmla="*/ 1455820 h 2866578"/>
              <a:gd name="connsiteX3" fmla="*/ 3442735 w 4212697"/>
              <a:gd name="connsiteY3" fmla="*/ 1072359 h 2866578"/>
              <a:gd name="connsiteX4" fmla="*/ 3933345 w 4212697"/>
              <a:gd name="connsiteY4" fmla="*/ 954139 h 2866578"/>
              <a:gd name="connsiteX5" fmla="*/ 4212697 w 4212697"/>
              <a:gd name="connsiteY5" fmla="*/ 546161 h 2866578"/>
              <a:gd name="connsiteX6" fmla="*/ 3250230 w 4212697"/>
              <a:gd name="connsiteY6" fmla="*/ 0 h 2866578"/>
              <a:gd name="connsiteX0" fmla="*/ 0 w 4212697"/>
              <a:gd name="connsiteY0" fmla="*/ 2866578 h 2866578"/>
              <a:gd name="connsiteX1" fmla="*/ 468964 w 4212697"/>
              <a:gd name="connsiteY1" fmla="*/ 2560873 h 2866578"/>
              <a:gd name="connsiteX2" fmla="*/ 2001290 w 4212697"/>
              <a:gd name="connsiteY2" fmla="*/ 1695481 h 2866578"/>
              <a:gd name="connsiteX3" fmla="*/ 2468177 w 4212697"/>
              <a:gd name="connsiteY3" fmla="*/ 1455820 h 2866578"/>
              <a:gd name="connsiteX4" fmla="*/ 3442735 w 4212697"/>
              <a:gd name="connsiteY4" fmla="*/ 1072359 h 2866578"/>
              <a:gd name="connsiteX5" fmla="*/ 3933345 w 4212697"/>
              <a:gd name="connsiteY5" fmla="*/ 954139 h 2866578"/>
              <a:gd name="connsiteX6" fmla="*/ 4212697 w 4212697"/>
              <a:gd name="connsiteY6" fmla="*/ 546161 h 2866578"/>
              <a:gd name="connsiteX7" fmla="*/ 3250230 w 4212697"/>
              <a:gd name="connsiteY7" fmla="*/ 0 h 2866578"/>
              <a:gd name="connsiteX0" fmla="*/ 0 w 5517450"/>
              <a:gd name="connsiteY0" fmla="*/ 4549282 h 4549282"/>
              <a:gd name="connsiteX1" fmla="*/ 1773717 w 5517450"/>
              <a:gd name="connsiteY1" fmla="*/ 2560873 h 4549282"/>
              <a:gd name="connsiteX2" fmla="*/ 3306043 w 5517450"/>
              <a:gd name="connsiteY2" fmla="*/ 1695481 h 4549282"/>
              <a:gd name="connsiteX3" fmla="*/ 3772930 w 5517450"/>
              <a:gd name="connsiteY3" fmla="*/ 1455820 h 4549282"/>
              <a:gd name="connsiteX4" fmla="*/ 4747488 w 5517450"/>
              <a:gd name="connsiteY4" fmla="*/ 1072359 h 4549282"/>
              <a:gd name="connsiteX5" fmla="*/ 5238098 w 5517450"/>
              <a:gd name="connsiteY5" fmla="*/ 954139 h 4549282"/>
              <a:gd name="connsiteX6" fmla="*/ 5517450 w 5517450"/>
              <a:gd name="connsiteY6" fmla="*/ 546161 h 4549282"/>
              <a:gd name="connsiteX7" fmla="*/ 4554983 w 5517450"/>
              <a:gd name="connsiteY7" fmla="*/ 0 h 4549282"/>
              <a:gd name="connsiteX0" fmla="*/ 0 w 5517450"/>
              <a:gd name="connsiteY0" fmla="*/ 4549282 h 4549282"/>
              <a:gd name="connsiteX1" fmla="*/ 1303399 w 5517450"/>
              <a:gd name="connsiteY1" fmla="*/ 2913440 h 4549282"/>
              <a:gd name="connsiteX2" fmla="*/ 3306043 w 5517450"/>
              <a:gd name="connsiteY2" fmla="*/ 1695481 h 4549282"/>
              <a:gd name="connsiteX3" fmla="*/ 3772930 w 5517450"/>
              <a:gd name="connsiteY3" fmla="*/ 1455820 h 4549282"/>
              <a:gd name="connsiteX4" fmla="*/ 4747488 w 5517450"/>
              <a:gd name="connsiteY4" fmla="*/ 1072359 h 4549282"/>
              <a:gd name="connsiteX5" fmla="*/ 5238098 w 5517450"/>
              <a:gd name="connsiteY5" fmla="*/ 954139 h 4549282"/>
              <a:gd name="connsiteX6" fmla="*/ 5517450 w 5517450"/>
              <a:gd name="connsiteY6" fmla="*/ 546161 h 4549282"/>
              <a:gd name="connsiteX7" fmla="*/ 4554983 w 5517450"/>
              <a:gd name="connsiteY7" fmla="*/ 0 h 4549282"/>
              <a:gd name="connsiteX0" fmla="*/ 0 w 5517450"/>
              <a:gd name="connsiteY0" fmla="*/ 4549282 h 4549282"/>
              <a:gd name="connsiteX1" fmla="*/ 1303399 w 5517450"/>
              <a:gd name="connsiteY1" fmla="*/ 2913440 h 4549282"/>
              <a:gd name="connsiteX2" fmla="*/ 3306043 w 5517450"/>
              <a:gd name="connsiteY2" fmla="*/ 1695481 h 4549282"/>
              <a:gd name="connsiteX3" fmla="*/ 3772930 w 5517450"/>
              <a:gd name="connsiteY3" fmla="*/ 1455820 h 4549282"/>
              <a:gd name="connsiteX4" fmla="*/ 4747488 w 5517450"/>
              <a:gd name="connsiteY4" fmla="*/ 1072359 h 4549282"/>
              <a:gd name="connsiteX5" fmla="*/ 5238098 w 5517450"/>
              <a:gd name="connsiteY5" fmla="*/ 954139 h 4549282"/>
              <a:gd name="connsiteX6" fmla="*/ 5517450 w 5517450"/>
              <a:gd name="connsiteY6" fmla="*/ 546161 h 4549282"/>
              <a:gd name="connsiteX7" fmla="*/ 4554983 w 5517450"/>
              <a:gd name="connsiteY7" fmla="*/ 0 h 4549282"/>
              <a:gd name="connsiteX0" fmla="*/ 0 w 5517450"/>
              <a:gd name="connsiteY0" fmla="*/ 4549282 h 4549282"/>
              <a:gd name="connsiteX1" fmla="*/ 1303399 w 5517450"/>
              <a:gd name="connsiteY1" fmla="*/ 2913440 h 4549282"/>
              <a:gd name="connsiteX2" fmla="*/ 3306043 w 5517450"/>
              <a:gd name="connsiteY2" fmla="*/ 1695481 h 4549282"/>
              <a:gd name="connsiteX3" fmla="*/ 3772930 w 5517450"/>
              <a:gd name="connsiteY3" fmla="*/ 1455820 h 4549282"/>
              <a:gd name="connsiteX4" fmla="*/ 4747488 w 5517450"/>
              <a:gd name="connsiteY4" fmla="*/ 1072359 h 4549282"/>
              <a:gd name="connsiteX5" fmla="*/ 5238098 w 5517450"/>
              <a:gd name="connsiteY5" fmla="*/ 954139 h 4549282"/>
              <a:gd name="connsiteX6" fmla="*/ 5517450 w 5517450"/>
              <a:gd name="connsiteY6" fmla="*/ 546161 h 4549282"/>
              <a:gd name="connsiteX7" fmla="*/ 4554983 w 5517450"/>
              <a:gd name="connsiteY7" fmla="*/ 0 h 4549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17450" h="4549282">
                <a:moveTo>
                  <a:pt x="0" y="4549282"/>
                </a:moveTo>
                <a:cubicBezTo>
                  <a:pt x="78161" y="4498331"/>
                  <a:pt x="985023" y="3188752"/>
                  <a:pt x="1303399" y="2913440"/>
                </a:cubicBezTo>
                <a:cubicBezTo>
                  <a:pt x="1636947" y="2638130"/>
                  <a:pt x="2972841" y="1879657"/>
                  <a:pt x="3306043" y="1695481"/>
                </a:cubicBezTo>
                <a:cubicBezTo>
                  <a:pt x="3639245" y="1511306"/>
                  <a:pt x="3532689" y="1559674"/>
                  <a:pt x="3772930" y="1455820"/>
                </a:cubicBezTo>
                <a:cubicBezTo>
                  <a:pt x="4013171" y="1351966"/>
                  <a:pt x="4503293" y="1155972"/>
                  <a:pt x="4747488" y="1072359"/>
                </a:cubicBezTo>
                <a:cubicBezTo>
                  <a:pt x="4991683" y="988746"/>
                  <a:pt x="5109771" y="1041839"/>
                  <a:pt x="5238098" y="954139"/>
                </a:cubicBezTo>
                <a:cubicBezTo>
                  <a:pt x="5366425" y="866439"/>
                  <a:pt x="5419816" y="818239"/>
                  <a:pt x="5517450" y="546161"/>
                </a:cubicBezTo>
                <a:cubicBezTo>
                  <a:pt x="5389114" y="355662"/>
                  <a:pt x="4857778" y="205540"/>
                  <a:pt x="4554983" y="0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4CEE3D3-E504-4B21-B025-4D58E82F91B3}"/>
              </a:ext>
            </a:extLst>
          </p:cNvPr>
          <p:cNvSpPr/>
          <p:nvPr/>
        </p:nvSpPr>
        <p:spPr>
          <a:xfrm>
            <a:off x="4434425" y="5459246"/>
            <a:ext cx="1732888" cy="1176832"/>
          </a:xfrm>
          <a:custGeom>
            <a:avLst/>
            <a:gdLst>
              <a:gd name="connsiteX0" fmla="*/ 2175761 w 2175761"/>
              <a:gd name="connsiteY0" fmla="*/ 1593465 h 1593465"/>
              <a:gd name="connsiteX1" fmla="*/ 1622308 w 2175761"/>
              <a:gd name="connsiteY1" fmla="*/ 1160328 h 1593465"/>
              <a:gd name="connsiteX2" fmla="*/ 744003 w 2175761"/>
              <a:gd name="connsiteY2" fmla="*/ 137644 h 1593465"/>
              <a:gd name="connsiteX3" fmla="*/ 455245 w 2175761"/>
              <a:gd name="connsiteY3" fmla="*/ 29360 h 1593465"/>
              <a:gd name="connsiteX4" fmla="*/ 455245 w 2175761"/>
              <a:gd name="connsiteY4" fmla="*/ 318118 h 1593465"/>
              <a:gd name="connsiteX5" fmla="*/ 58203 w 2175761"/>
              <a:gd name="connsiteY5" fmla="*/ 570781 h 1593465"/>
              <a:gd name="connsiteX6" fmla="*/ 10077 w 2175761"/>
              <a:gd name="connsiteY6" fmla="*/ 1027981 h 1593465"/>
              <a:gd name="connsiteX0" fmla="*/ 2175761 w 2175761"/>
              <a:gd name="connsiteY0" fmla="*/ 1565246 h 1565246"/>
              <a:gd name="connsiteX1" fmla="*/ 1622308 w 2175761"/>
              <a:gd name="connsiteY1" fmla="*/ 1132109 h 1565246"/>
              <a:gd name="connsiteX2" fmla="*/ 744003 w 2175761"/>
              <a:gd name="connsiteY2" fmla="*/ 109425 h 1565246"/>
              <a:gd name="connsiteX3" fmla="*/ 527434 w 2175761"/>
              <a:gd name="connsiteY3" fmla="*/ 49268 h 1565246"/>
              <a:gd name="connsiteX4" fmla="*/ 455245 w 2175761"/>
              <a:gd name="connsiteY4" fmla="*/ 289899 h 1565246"/>
              <a:gd name="connsiteX5" fmla="*/ 58203 w 2175761"/>
              <a:gd name="connsiteY5" fmla="*/ 542562 h 1565246"/>
              <a:gd name="connsiteX6" fmla="*/ 10077 w 2175761"/>
              <a:gd name="connsiteY6" fmla="*/ 999762 h 1565246"/>
              <a:gd name="connsiteX0" fmla="*/ 2175761 w 2175761"/>
              <a:gd name="connsiteY0" fmla="*/ 1565246 h 1565246"/>
              <a:gd name="connsiteX1" fmla="*/ 1622308 w 2175761"/>
              <a:gd name="connsiteY1" fmla="*/ 1132109 h 1565246"/>
              <a:gd name="connsiteX2" fmla="*/ 744003 w 2175761"/>
              <a:gd name="connsiteY2" fmla="*/ 109425 h 1565246"/>
              <a:gd name="connsiteX3" fmla="*/ 527434 w 2175761"/>
              <a:gd name="connsiteY3" fmla="*/ 49268 h 1565246"/>
              <a:gd name="connsiteX4" fmla="*/ 371024 w 2175761"/>
              <a:gd name="connsiteY4" fmla="*/ 289899 h 1565246"/>
              <a:gd name="connsiteX5" fmla="*/ 58203 w 2175761"/>
              <a:gd name="connsiteY5" fmla="*/ 542562 h 1565246"/>
              <a:gd name="connsiteX6" fmla="*/ 10077 w 2175761"/>
              <a:gd name="connsiteY6" fmla="*/ 999762 h 1565246"/>
              <a:gd name="connsiteX0" fmla="*/ 2175761 w 2175761"/>
              <a:gd name="connsiteY0" fmla="*/ 1543364 h 1543364"/>
              <a:gd name="connsiteX1" fmla="*/ 1622308 w 2175761"/>
              <a:gd name="connsiteY1" fmla="*/ 1110227 h 1543364"/>
              <a:gd name="connsiteX2" fmla="*/ 744003 w 2175761"/>
              <a:gd name="connsiteY2" fmla="*/ 87543 h 1543364"/>
              <a:gd name="connsiteX3" fmla="*/ 503371 w 2175761"/>
              <a:gd name="connsiteY3" fmla="*/ 75513 h 1543364"/>
              <a:gd name="connsiteX4" fmla="*/ 371024 w 2175761"/>
              <a:gd name="connsiteY4" fmla="*/ 268017 h 1543364"/>
              <a:gd name="connsiteX5" fmla="*/ 58203 w 2175761"/>
              <a:gd name="connsiteY5" fmla="*/ 520680 h 1543364"/>
              <a:gd name="connsiteX6" fmla="*/ 10077 w 2175761"/>
              <a:gd name="connsiteY6" fmla="*/ 977880 h 1543364"/>
              <a:gd name="connsiteX0" fmla="*/ 2175761 w 2175761"/>
              <a:gd name="connsiteY0" fmla="*/ 1518692 h 1518692"/>
              <a:gd name="connsiteX1" fmla="*/ 1622308 w 2175761"/>
              <a:gd name="connsiteY1" fmla="*/ 1085555 h 1518692"/>
              <a:gd name="connsiteX2" fmla="*/ 731972 w 2175761"/>
              <a:gd name="connsiteY2" fmla="*/ 98965 h 1518692"/>
              <a:gd name="connsiteX3" fmla="*/ 503371 w 2175761"/>
              <a:gd name="connsiteY3" fmla="*/ 50841 h 1518692"/>
              <a:gd name="connsiteX4" fmla="*/ 371024 w 2175761"/>
              <a:gd name="connsiteY4" fmla="*/ 243345 h 1518692"/>
              <a:gd name="connsiteX5" fmla="*/ 58203 w 2175761"/>
              <a:gd name="connsiteY5" fmla="*/ 496008 h 1518692"/>
              <a:gd name="connsiteX6" fmla="*/ 10077 w 2175761"/>
              <a:gd name="connsiteY6" fmla="*/ 953208 h 1518692"/>
              <a:gd name="connsiteX0" fmla="*/ 2175761 w 2175761"/>
              <a:gd name="connsiteY0" fmla="*/ 1465855 h 1465855"/>
              <a:gd name="connsiteX1" fmla="*/ 1622308 w 2175761"/>
              <a:gd name="connsiteY1" fmla="*/ 1032718 h 1465855"/>
              <a:gd name="connsiteX2" fmla="*/ 731972 w 2175761"/>
              <a:gd name="connsiteY2" fmla="*/ 46128 h 1465855"/>
              <a:gd name="connsiteX3" fmla="*/ 371024 w 2175761"/>
              <a:gd name="connsiteY3" fmla="*/ 190508 h 1465855"/>
              <a:gd name="connsiteX4" fmla="*/ 58203 w 2175761"/>
              <a:gd name="connsiteY4" fmla="*/ 443171 h 1465855"/>
              <a:gd name="connsiteX5" fmla="*/ 10077 w 2175761"/>
              <a:gd name="connsiteY5" fmla="*/ 900371 h 1465855"/>
              <a:gd name="connsiteX0" fmla="*/ 2175761 w 2175761"/>
              <a:gd name="connsiteY0" fmla="*/ 1508901 h 1508901"/>
              <a:gd name="connsiteX1" fmla="*/ 1622308 w 2175761"/>
              <a:gd name="connsiteY1" fmla="*/ 1075764 h 1508901"/>
              <a:gd name="connsiteX2" fmla="*/ 659782 w 2175761"/>
              <a:gd name="connsiteY2" fmla="*/ 41048 h 1508901"/>
              <a:gd name="connsiteX3" fmla="*/ 371024 w 2175761"/>
              <a:gd name="connsiteY3" fmla="*/ 233554 h 1508901"/>
              <a:gd name="connsiteX4" fmla="*/ 58203 w 2175761"/>
              <a:gd name="connsiteY4" fmla="*/ 486217 h 1508901"/>
              <a:gd name="connsiteX5" fmla="*/ 10077 w 2175761"/>
              <a:gd name="connsiteY5" fmla="*/ 943417 h 1508901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2843 h 1512843"/>
              <a:gd name="connsiteX1" fmla="*/ 1622308 w 2175761"/>
              <a:gd name="connsiteY1" fmla="*/ 1139864 h 1512843"/>
              <a:gd name="connsiteX2" fmla="*/ 659782 w 2175761"/>
              <a:gd name="connsiteY2" fmla="*/ 44990 h 1512843"/>
              <a:gd name="connsiteX3" fmla="*/ 371024 w 2175761"/>
              <a:gd name="connsiteY3" fmla="*/ 237496 h 1512843"/>
              <a:gd name="connsiteX4" fmla="*/ 58203 w 2175761"/>
              <a:gd name="connsiteY4" fmla="*/ 490159 h 1512843"/>
              <a:gd name="connsiteX5" fmla="*/ 10077 w 2175761"/>
              <a:gd name="connsiteY5" fmla="*/ 947359 h 1512843"/>
              <a:gd name="connsiteX0" fmla="*/ 2175761 w 2175761"/>
              <a:gd name="connsiteY0" fmla="*/ 1516826 h 1516826"/>
              <a:gd name="connsiteX1" fmla="*/ 1610276 w 2175761"/>
              <a:gd name="connsiteY1" fmla="*/ 1204004 h 1516826"/>
              <a:gd name="connsiteX2" fmla="*/ 659782 w 2175761"/>
              <a:gd name="connsiteY2" fmla="*/ 48973 h 1516826"/>
              <a:gd name="connsiteX3" fmla="*/ 371024 w 2175761"/>
              <a:gd name="connsiteY3" fmla="*/ 241479 h 1516826"/>
              <a:gd name="connsiteX4" fmla="*/ 58203 w 2175761"/>
              <a:gd name="connsiteY4" fmla="*/ 494142 h 1516826"/>
              <a:gd name="connsiteX5" fmla="*/ 10077 w 2175761"/>
              <a:gd name="connsiteY5" fmla="*/ 951342 h 1516826"/>
              <a:gd name="connsiteX0" fmla="*/ 2175761 w 2175761"/>
              <a:gd name="connsiteY0" fmla="*/ 1536403 h 1536403"/>
              <a:gd name="connsiteX1" fmla="*/ 1610276 w 2175761"/>
              <a:gd name="connsiteY1" fmla="*/ 1223581 h 1536403"/>
              <a:gd name="connsiteX2" fmla="*/ 659782 w 2175761"/>
              <a:gd name="connsiteY2" fmla="*/ 68550 h 1536403"/>
              <a:gd name="connsiteX3" fmla="*/ 371024 w 2175761"/>
              <a:gd name="connsiteY3" fmla="*/ 261056 h 1536403"/>
              <a:gd name="connsiteX4" fmla="*/ 58203 w 2175761"/>
              <a:gd name="connsiteY4" fmla="*/ 513719 h 1536403"/>
              <a:gd name="connsiteX5" fmla="*/ 10077 w 2175761"/>
              <a:gd name="connsiteY5" fmla="*/ 970919 h 1536403"/>
              <a:gd name="connsiteX0" fmla="*/ 2175761 w 2175761"/>
              <a:gd name="connsiteY0" fmla="*/ 1536403 h 1536403"/>
              <a:gd name="connsiteX1" fmla="*/ 1610276 w 2175761"/>
              <a:gd name="connsiteY1" fmla="*/ 1223581 h 1536403"/>
              <a:gd name="connsiteX2" fmla="*/ 659782 w 2175761"/>
              <a:gd name="connsiteY2" fmla="*/ 68550 h 1536403"/>
              <a:gd name="connsiteX3" fmla="*/ 371024 w 2175761"/>
              <a:gd name="connsiteY3" fmla="*/ 261056 h 1536403"/>
              <a:gd name="connsiteX4" fmla="*/ 58203 w 2175761"/>
              <a:gd name="connsiteY4" fmla="*/ 513719 h 1536403"/>
              <a:gd name="connsiteX5" fmla="*/ 10077 w 2175761"/>
              <a:gd name="connsiteY5" fmla="*/ 970919 h 1536403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461456 h 1461456"/>
              <a:gd name="connsiteX1" fmla="*/ 1610276 w 2175761"/>
              <a:gd name="connsiteY1" fmla="*/ 1194517 h 1461456"/>
              <a:gd name="connsiteX2" fmla="*/ 659782 w 2175761"/>
              <a:gd name="connsiteY2" fmla="*/ 39486 h 1461456"/>
              <a:gd name="connsiteX3" fmla="*/ 371024 w 2175761"/>
              <a:gd name="connsiteY3" fmla="*/ 231992 h 1461456"/>
              <a:gd name="connsiteX4" fmla="*/ 58203 w 2175761"/>
              <a:gd name="connsiteY4" fmla="*/ 484655 h 1461456"/>
              <a:gd name="connsiteX5" fmla="*/ 10077 w 2175761"/>
              <a:gd name="connsiteY5" fmla="*/ 941855 h 1461456"/>
              <a:gd name="connsiteX0" fmla="*/ 2175761 w 2175761"/>
              <a:gd name="connsiteY0" fmla="*/ 1461456 h 1461456"/>
              <a:gd name="connsiteX1" fmla="*/ 1686656 w 2175761"/>
              <a:gd name="connsiteY1" fmla="*/ 1133338 h 1461456"/>
              <a:gd name="connsiteX2" fmla="*/ 659782 w 2175761"/>
              <a:gd name="connsiteY2" fmla="*/ 39486 h 1461456"/>
              <a:gd name="connsiteX3" fmla="*/ 371024 w 2175761"/>
              <a:gd name="connsiteY3" fmla="*/ 231992 h 1461456"/>
              <a:gd name="connsiteX4" fmla="*/ 58203 w 2175761"/>
              <a:gd name="connsiteY4" fmla="*/ 484655 h 1461456"/>
              <a:gd name="connsiteX5" fmla="*/ 10077 w 2175761"/>
              <a:gd name="connsiteY5" fmla="*/ 941855 h 1461456"/>
              <a:gd name="connsiteX0" fmla="*/ 2175761 w 2175761"/>
              <a:gd name="connsiteY0" fmla="*/ 1503512 h 1503512"/>
              <a:gd name="connsiteX1" fmla="*/ 1686656 w 2175761"/>
              <a:gd name="connsiteY1" fmla="*/ 1175394 h 1503512"/>
              <a:gd name="connsiteX2" fmla="*/ 720886 w 2175761"/>
              <a:gd name="connsiteY2" fmla="*/ 35659 h 1503512"/>
              <a:gd name="connsiteX3" fmla="*/ 371024 w 2175761"/>
              <a:gd name="connsiteY3" fmla="*/ 274048 h 1503512"/>
              <a:gd name="connsiteX4" fmla="*/ 58203 w 2175761"/>
              <a:gd name="connsiteY4" fmla="*/ 526711 h 1503512"/>
              <a:gd name="connsiteX5" fmla="*/ 10077 w 2175761"/>
              <a:gd name="connsiteY5" fmla="*/ 983911 h 1503512"/>
              <a:gd name="connsiteX0" fmla="*/ 2175761 w 2175761"/>
              <a:gd name="connsiteY0" fmla="*/ 1420304 h 1420304"/>
              <a:gd name="connsiteX1" fmla="*/ 1686656 w 2175761"/>
              <a:gd name="connsiteY1" fmla="*/ 1092186 h 1420304"/>
              <a:gd name="connsiteX2" fmla="*/ 720886 w 2175761"/>
              <a:gd name="connsiteY2" fmla="*/ 44217 h 1420304"/>
              <a:gd name="connsiteX3" fmla="*/ 371024 w 2175761"/>
              <a:gd name="connsiteY3" fmla="*/ 190840 h 1420304"/>
              <a:gd name="connsiteX4" fmla="*/ 58203 w 2175761"/>
              <a:gd name="connsiteY4" fmla="*/ 443503 h 1420304"/>
              <a:gd name="connsiteX5" fmla="*/ 10077 w 2175761"/>
              <a:gd name="connsiteY5" fmla="*/ 900703 h 1420304"/>
              <a:gd name="connsiteX0" fmla="*/ 2175761 w 2175761"/>
              <a:gd name="connsiteY0" fmla="*/ 1422479 h 1422479"/>
              <a:gd name="connsiteX1" fmla="*/ 1686656 w 2175761"/>
              <a:gd name="connsiteY1" fmla="*/ 1094361 h 1422479"/>
              <a:gd name="connsiteX2" fmla="*/ 720886 w 2175761"/>
              <a:gd name="connsiteY2" fmla="*/ 46392 h 1422479"/>
              <a:gd name="connsiteX3" fmla="*/ 340473 w 2175761"/>
              <a:gd name="connsiteY3" fmla="*/ 177721 h 1422479"/>
              <a:gd name="connsiteX4" fmla="*/ 58203 w 2175761"/>
              <a:gd name="connsiteY4" fmla="*/ 445678 h 1422479"/>
              <a:gd name="connsiteX5" fmla="*/ 10077 w 2175761"/>
              <a:gd name="connsiteY5" fmla="*/ 902878 h 1422479"/>
              <a:gd name="connsiteX0" fmla="*/ 2175761 w 2175761"/>
              <a:gd name="connsiteY0" fmla="*/ 1490922 h 1490922"/>
              <a:gd name="connsiteX1" fmla="*/ 1686656 w 2175761"/>
              <a:gd name="connsiteY1" fmla="*/ 1162804 h 1490922"/>
              <a:gd name="connsiteX2" fmla="*/ 644507 w 2175761"/>
              <a:gd name="connsiteY2" fmla="*/ 38363 h 1490922"/>
              <a:gd name="connsiteX3" fmla="*/ 340473 w 2175761"/>
              <a:gd name="connsiteY3" fmla="*/ 246164 h 1490922"/>
              <a:gd name="connsiteX4" fmla="*/ 58203 w 2175761"/>
              <a:gd name="connsiteY4" fmla="*/ 514121 h 1490922"/>
              <a:gd name="connsiteX5" fmla="*/ 10077 w 2175761"/>
              <a:gd name="connsiteY5" fmla="*/ 971321 h 1490922"/>
              <a:gd name="connsiteX0" fmla="*/ 2175761 w 2175761"/>
              <a:gd name="connsiteY0" fmla="*/ 1496278 h 1496278"/>
              <a:gd name="connsiteX1" fmla="*/ 1686656 w 2175761"/>
              <a:gd name="connsiteY1" fmla="*/ 1168160 h 1496278"/>
              <a:gd name="connsiteX2" fmla="*/ 644507 w 2175761"/>
              <a:gd name="connsiteY2" fmla="*/ 43719 h 1496278"/>
              <a:gd name="connsiteX3" fmla="*/ 279368 w 2175761"/>
              <a:gd name="connsiteY3" fmla="*/ 205638 h 1496278"/>
              <a:gd name="connsiteX4" fmla="*/ 58203 w 2175761"/>
              <a:gd name="connsiteY4" fmla="*/ 519477 h 1496278"/>
              <a:gd name="connsiteX5" fmla="*/ 10077 w 2175761"/>
              <a:gd name="connsiteY5" fmla="*/ 976677 h 1496278"/>
              <a:gd name="connsiteX0" fmla="*/ 2200157 w 2200157"/>
              <a:gd name="connsiteY0" fmla="*/ 1495974 h 1495974"/>
              <a:gd name="connsiteX1" fmla="*/ 1711052 w 2200157"/>
              <a:gd name="connsiteY1" fmla="*/ 1167856 h 1495974"/>
              <a:gd name="connsiteX2" fmla="*/ 668903 w 2200157"/>
              <a:gd name="connsiteY2" fmla="*/ 43415 h 1495974"/>
              <a:gd name="connsiteX3" fmla="*/ 303764 w 2200157"/>
              <a:gd name="connsiteY3" fmla="*/ 205334 h 1495974"/>
              <a:gd name="connsiteX4" fmla="*/ 36771 w 2200157"/>
              <a:gd name="connsiteY4" fmla="*/ 503879 h 1495974"/>
              <a:gd name="connsiteX5" fmla="*/ 34473 w 2200157"/>
              <a:gd name="connsiteY5" fmla="*/ 976373 h 1495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0157" h="1495974">
                <a:moveTo>
                  <a:pt x="2200157" y="1495974"/>
                </a:moveTo>
                <a:cubicBezTo>
                  <a:pt x="2042743" y="1400724"/>
                  <a:pt x="1966261" y="1409949"/>
                  <a:pt x="1711052" y="1167856"/>
                </a:cubicBezTo>
                <a:cubicBezTo>
                  <a:pt x="1455843" y="925763"/>
                  <a:pt x="1188267" y="420404"/>
                  <a:pt x="668903" y="43415"/>
                </a:cubicBezTo>
                <a:cubicBezTo>
                  <a:pt x="462360" y="-92943"/>
                  <a:pt x="409119" y="128590"/>
                  <a:pt x="303764" y="205334"/>
                </a:cubicBezTo>
                <a:cubicBezTo>
                  <a:pt x="198409" y="282078"/>
                  <a:pt x="110966" y="385568"/>
                  <a:pt x="36771" y="503879"/>
                </a:cubicBezTo>
                <a:cubicBezTo>
                  <a:pt x="-37424" y="622189"/>
                  <a:pt x="21438" y="806928"/>
                  <a:pt x="34473" y="976373"/>
                </a:cubicBezTo>
              </a:path>
            </a:pathLst>
          </a:custGeom>
          <a:noFill/>
          <a:ln w="762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CA73C73-D2CA-4D2E-82D5-25F21CFED3C9}"/>
              </a:ext>
            </a:extLst>
          </p:cNvPr>
          <p:cNvSpPr/>
          <p:nvPr/>
        </p:nvSpPr>
        <p:spPr>
          <a:xfrm rot="19085238">
            <a:off x="5774212" y="6082526"/>
            <a:ext cx="151524" cy="31301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21D542-D467-4810-A2CA-EB33400A0771}"/>
              </a:ext>
            </a:extLst>
          </p:cNvPr>
          <p:cNvSpPr/>
          <p:nvPr/>
        </p:nvSpPr>
        <p:spPr>
          <a:xfrm>
            <a:off x="5744354" y="6247772"/>
            <a:ext cx="151524" cy="92216"/>
          </a:xfrm>
          <a:custGeom>
            <a:avLst/>
            <a:gdLst>
              <a:gd name="connsiteX0" fmla="*/ 0 w 168442"/>
              <a:gd name="connsiteY0" fmla="*/ 108284 h 108284"/>
              <a:gd name="connsiteX1" fmla="*/ 168442 w 168442"/>
              <a:gd name="connsiteY1" fmla="*/ 0 h 108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2" h="108284">
                <a:moveTo>
                  <a:pt x="0" y="108284"/>
                </a:moveTo>
                <a:lnTo>
                  <a:pt x="168442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3AAE924C-5185-4E60-B187-0B78A1A3860B}"/>
              </a:ext>
            </a:extLst>
          </p:cNvPr>
          <p:cNvSpPr txBox="1">
            <a:spLocks/>
          </p:cNvSpPr>
          <p:nvPr/>
        </p:nvSpPr>
        <p:spPr>
          <a:xfrm>
            <a:off x="742482" y="11701712"/>
            <a:ext cx="9314796" cy="278400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GB" sz="2800" b="1">
                <a:solidFill>
                  <a:srgbClr val="00B0F0"/>
                </a:solidFill>
              </a:rPr>
              <a:t>Spinale zenuw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GB" sz="2800" b="1">
                <a:solidFill>
                  <a:schemeClr val="bg1">
                    <a:lumMod val="50000"/>
                  </a:schemeClr>
                </a:solidFill>
              </a:rPr>
              <a:t>Ramus communicans albus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GB" sz="2800" b="1">
                <a:solidFill>
                  <a:srgbClr val="FF9900"/>
                </a:solidFill>
              </a:rPr>
              <a:t>Paravertebraal (truncus sympathicus)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GB" sz="2800" b="1">
                <a:solidFill>
                  <a:srgbClr val="00B050"/>
                </a:solidFill>
              </a:rPr>
              <a:t>Thoracale /lumbale splanchnische zenuwen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GB" sz="2800" b="1">
                <a:solidFill>
                  <a:srgbClr val="FF0000"/>
                </a:solidFill>
              </a:rPr>
              <a:t>Prevertebraal / preaortaal ganglion/ plexus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2800" b="1"/>
              <a:t>Met bloedvaten mee van organen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GB" sz="2800" b="1">
              <a:solidFill>
                <a:srgbClr val="00B05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 sz="2800" b="1">
              <a:solidFill>
                <a:srgbClr val="00B050"/>
              </a:solidFill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6F183608-E138-4240-B153-CAB35A685D1F}"/>
              </a:ext>
            </a:extLst>
          </p:cNvPr>
          <p:cNvSpPr/>
          <p:nvPr/>
        </p:nvSpPr>
        <p:spPr>
          <a:xfrm>
            <a:off x="3454672" y="8942293"/>
            <a:ext cx="525658" cy="350541"/>
          </a:xfrm>
          <a:custGeom>
            <a:avLst/>
            <a:gdLst>
              <a:gd name="connsiteX0" fmla="*/ 0 w 1680882"/>
              <a:gd name="connsiteY0" fmla="*/ 1748118 h 1748118"/>
              <a:gd name="connsiteX1" fmla="*/ 847165 w 1680882"/>
              <a:gd name="connsiteY1" fmla="*/ 672353 h 1748118"/>
              <a:gd name="connsiteX2" fmla="*/ 1304365 w 1680882"/>
              <a:gd name="connsiteY2" fmla="*/ 201706 h 1748118"/>
              <a:gd name="connsiteX3" fmla="*/ 1680882 w 1680882"/>
              <a:gd name="connsiteY3" fmla="*/ 0 h 1748118"/>
              <a:gd name="connsiteX0" fmla="*/ 0 w 1680882"/>
              <a:gd name="connsiteY0" fmla="*/ 1748118 h 1748118"/>
              <a:gd name="connsiteX1" fmla="*/ 847165 w 1680882"/>
              <a:gd name="connsiteY1" fmla="*/ 672353 h 1748118"/>
              <a:gd name="connsiteX2" fmla="*/ 1156447 w 1680882"/>
              <a:gd name="connsiteY2" fmla="*/ 336177 h 1748118"/>
              <a:gd name="connsiteX3" fmla="*/ 1680882 w 1680882"/>
              <a:gd name="connsiteY3" fmla="*/ 0 h 1748118"/>
              <a:gd name="connsiteX0" fmla="*/ 0 w 1680882"/>
              <a:gd name="connsiteY0" fmla="*/ 1748118 h 1748118"/>
              <a:gd name="connsiteX1" fmla="*/ 847165 w 1680882"/>
              <a:gd name="connsiteY1" fmla="*/ 672353 h 1748118"/>
              <a:gd name="connsiteX2" fmla="*/ 1156447 w 1680882"/>
              <a:gd name="connsiteY2" fmla="*/ 336177 h 1748118"/>
              <a:gd name="connsiteX3" fmla="*/ 1680882 w 1680882"/>
              <a:gd name="connsiteY3" fmla="*/ 0 h 1748118"/>
              <a:gd name="connsiteX0" fmla="*/ 0 w 833717"/>
              <a:gd name="connsiteY0" fmla="*/ 672353 h 672353"/>
              <a:gd name="connsiteX1" fmla="*/ 309282 w 833717"/>
              <a:gd name="connsiteY1" fmla="*/ 336177 h 672353"/>
              <a:gd name="connsiteX2" fmla="*/ 833717 w 833717"/>
              <a:gd name="connsiteY2" fmla="*/ 0 h 672353"/>
              <a:gd name="connsiteX0" fmla="*/ 0 w 524435"/>
              <a:gd name="connsiteY0" fmla="*/ 336177 h 336177"/>
              <a:gd name="connsiteX1" fmla="*/ 524435 w 524435"/>
              <a:gd name="connsiteY1" fmla="*/ 0 h 336177"/>
              <a:gd name="connsiteX0" fmla="*/ 0 w 524435"/>
              <a:gd name="connsiteY0" fmla="*/ 349624 h 349624"/>
              <a:gd name="connsiteX1" fmla="*/ 524435 w 524435"/>
              <a:gd name="connsiteY1" fmla="*/ 0 h 349624"/>
              <a:gd name="connsiteX0" fmla="*/ 0 w 484094"/>
              <a:gd name="connsiteY0" fmla="*/ 376518 h 376518"/>
              <a:gd name="connsiteX1" fmla="*/ 484094 w 484094"/>
              <a:gd name="connsiteY1" fmla="*/ 0 h 376518"/>
              <a:gd name="connsiteX0" fmla="*/ 0 w 484094"/>
              <a:gd name="connsiteY0" fmla="*/ 376518 h 376518"/>
              <a:gd name="connsiteX1" fmla="*/ 484094 w 484094"/>
              <a:gd name="connsiteY1" fmla="*/ 0 h 376518"/>
              <a:gd name="connsiteX0" fmla="*/ 0 w 525658"/>
              <a:gd name="connsiteY0" fmla="*/ 350541 h 350541"/>
              <a:gd name="connsiteX1" fmla="*/ 525658 w 525658"/>
              <a:gd name="connsiteY1" fmla="*/ 0 h 350541"/>
              <a:gd name="connsiteX0" fmla="*/ 0 w 525658"/>
              <a:gd name="connsiteY0" fmla="*/ 350541 h 350541"/>
              <a:gd name="connsiteX1" fmla="*/ 525658 w 525658"/>
              <a:gd name="connsiteY1" fmla="*/ 0 h 35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5658" h="350541">
                <a:moveTo>
                  <a:pt x="0" y="350541"/>
                </a:moveTo>
                <a:cubicBezTo>
                  <a:pt x="135897" y="243677"/>
                  <a:pt x="218617" y="206188"/>
                  <a:pt x="525658" y="0"/>
                </a:cubicBezTo>
              </a:path>
            </a:pathLst>
          </a:custGeom>
          <a:noFill/>
          <a:ln w="762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438FF77-4A45-9A6B-BA09-501350813ABE}"/>
              </a:ext>
            </a:extLst>
          </p:cNvPr>
          <p:cNvGrpSpPr/>
          <p:nvPr/>
        </p:nvGrpSpPr>
        <p:grpSpPr>
          <a:xfrm>
            <a:off x="157003" y="3971267"/>
            <a:ext cx="2116024" cy="2784723"/>
            <a:chOff x="157003" y="3971267"/>
            <a:chExt cx="2116024" cy="278472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821DAAA6-FC96-B526-698A-1B6958E56C7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8AFE23B-2105-9936-A830-834FD35BAB20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972406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Algemene principes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endParaRPr lang="en-GB"/>
          </a:p>
          <a:p>
            <a:r>
              <a:rPr lang="en-GB"/>
              <a:t>Somatische pijn vs. Viscerale pijn</a:t>
            </a:r>
            <a:br>
              <a:rPr lang="en-GB"/>
            </a:br>
            <a:endParaRPr lang="en-GB"/>
          </a:p>
          <a:p>
            <a:r>
              <a:rPr lang="en-GB" b="1">
                <a:solidFill>
                  <a:srgbClr val="FF0066"/>
                </a:solidFill>
              </a:rPr>
              <a:t>Viscerale pijn:</a:t>
            </a:r>
          </a:p>
          <a:p>
            <a:pPr marL="539999" lvl="1" indent="0">
              <a:buNone/>
            </a:pPr>
            <a:endParaRPr lang="en-GB"/>
          </a:p>
          <a:p>
            <a:pPr lvl="1"/>
            <a:r>
              <a:rPr lang="en-GB"/>
              <a:t>boven en onder de pijnlijn</a:t>
            </a:r>
            <a:br>
              <a:rPr lang="en-GB"/>
            </a:br>
            <a:endParaRPr lang="en-GB"/>
          </a:p>
          <a:p>
            <a:pPr lvl="1"/>
            <a:r>
              <a:rPr lang="en-GB"/>
              <a:t>meelopend met autonome zenuwen , maar prikkel verloopt in omgekeerde richting</a:t>
            </a:r>
            <a:br>
              <a:rPr lang="en-GB"/>
            </a:br>
            <a:endParaRPr lang="en-GB"/>
          </a:p>
          <a:p>
            <a:pPr lvl="1"/>
            <a:r>
              <a:rPr lang="en-GB"/>
              <a:t>referred pain</a:t>
            </a:r>
            <a:br>
              <a:rPr lang="en-GB"/>
            </a:br>
            <a:endParaRPr lang="en-GB"/>
          </a:p>
          <a:p>
            <a:r>
              <a:rPr lang="en-GB"/>
              <a:t>3 pijn routes</a:t>
            </a:r>
          </a:p>
          <a:p>
            <a:pPr marL="539999" lvl="1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045106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1343238"/>
            <a:chOff x="4278776" y="13501083"/>
            <a:chExt cx="6019417" cy="13432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6155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518624" y="11717127"/>
            <a:ext cx="9400765" cy="2205728"/>
            <a:chOff x="518624" y="11717127"/>
            <a:chExt cx="9400765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518624" y="12896409"/>
              <a:ext cx="2562952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Lumbale </a:t>
              </a:r>
              <a:br>
                <a:rPr lang="en-GB" b="1">
                  <a:solidFill>
                    <a:srgbClr val="00B050"/>
                  </a:solidFill>
                </a:rPr>
              </a:b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43710" y="1215507"/>
            <a:ext cx="10550570" cy="9889857"/>
            <a:chOff x="43710" y="1215507"/>
            <a:chExt cx="10550570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182207" y="8065551"/>
              <a:ext cx="4073418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Lumbale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43710" y="6387338"/>
              <a:ext cx="39486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80439" y="8504250"/>
              <a:ext cx="4496235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 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inf., plexus hypogastr. sup.</a:t>
              </a:r>
              <a:r>
                <a:rPr lang="en-US" sz="2000" b="1">
                  <a:solidFill>
                    <a:srgbClr val="FF0000"/>
                  </a:solidFill>
                </a:rPr>
                <a:t>, n</a:t>
              </a:r>
              <a:r>
                <a:rPr lang="en-GB" sz="2000" b="1">
                  <a:solidFill>
                    <a:srgbClr val="FF0000"/>
                  </a:solidFill>
                </a:rPr>
                <a:t>. hypogastricus, plexus hypogastr. inf.</a:t>
              </a:r>
              <a:r>
                <a:rPr lang="en-US" sz="2000" b="1">
                  <a:solidFill>
                    <a:srgbClr val="FF0000"/>
                  </a:solidFill>
                </a:rPr>
                <a:t> </a:t>
              </a: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80439" y="7534908"/>
              <a:ext cx="4389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L1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L2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FF9797"/>
                    </a:solidFill>
                  </a:rPr>
                  <a:t>L3</a:t>
                </a:r>
                <a:endParaRPr lang="en-US">
                  <a:solidFill>
                    <a:srgbClr val="FF9797"/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 hidden="1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 hidden="1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 hidden="1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 hidden="1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 hidden="1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 hidden="1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 hidden="1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 hidden="1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 hidden="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 hidden="1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 hidden="1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 hidden="1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 hidden="1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 hidden="1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 hidden="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 hidden="1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 hidden="1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 hidden="1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 hidden="1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 hidden="1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 hidden="1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 hidden="1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 hidden="1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 hidden="1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 hidden="1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 hidden="1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 hidden="1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 hidden="1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 hidden="1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 hidden="1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 hidden="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 hidden="1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 hidden="1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 hidden="1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 hidden="1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 hidden="1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 hidden="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 hidden="1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 hidden="1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Sympathisch naar einddarm (colon desc./sigmoid/rectum) 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DF6B016E-4AAF-4A4E-BC5F-0FEE7114B9E1}"/>
              </a:ext>
            </a:extLst>
          </p:cNvPr>
          <p:cNvSpPr txBox="1"/>
          <p:nvPr/>
        </p:nvSpPr>
        <p:spPr>
          <a:xfrm>
            <a:off x="610644" y="13344721"/>
            <a:ext cx="325882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100" b="1"/>
              <a:t>Met bloedvaten mee of via plexus hypogastr infer. </a:t>
            </a:r>
            <a:endParaRPr lang="en-US" sz="110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A3DDC4C-99FB-4E30-9638-4F34D3F8F999}"/>
              </a:ext>
            </a:extLst>
          </p:cNvPr>
          <p:cNvSpPr/>
          <p:nvPr/>
        </p:nvSpPr>
        <p:spPr>
          <a:xfrm>
            <a:off x="6329335" y="6778095"/>
            <a:ext cx="2854921" cy="2469422"/>
          </a:xfrm>
          <a:custGeom>
            <a:avLst/>
            <a:gdLst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197494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977083 w 2838449"/>
              <a:gd name="connsiteY12" fmla="*/ 1213443 h 2462702"/>
              <a:gd name="connsiteX13" fmla="*/ 2838449 w 283844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19834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41099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30466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51748 w 2841928"/>
              <a:gd name="connsiteY5" fmla="*/ 214518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1635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82281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735443 w 2841928"/>
              <a:gd name="connsiteY10" fmla="*/ 830738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73822 w 2841928"/>
              <a:gd name="connsiteY10" fmla="*/ 909947 h 2462702"/>
              <a:gd name="connsiteX11" fmla="*/ 980562 w 2841928"/>
              <a:gd name="connsiteY11" fmla="*/ 1213443 h 2462702"/>
              <a:gd name="connsiteX12" fmla="*/ 2841928 w 2841928"/>
              <a:gd name="connsiteY12" fmla="*/ 2462702 h 2462702"/>
              <a:gd name="connsiteX0" fmla="*/ 190743 w 2841928"/>
              <a:gd name="connsiteY0" fmla="*/ 15735 h 2464767"/>
              <a:gd name="connsiteX1" fmla="*/ 12463 w 2841928"/>
              <a:gd name="connsiteY1" fmla="*/ 3363 h 2464767"/>
              <a:gd name="connsiteX2" fmla="*/ 42087 w 2841928"/>
              <a:gd name="connsiteY2" fmla="*/ 60873 h 2464767"/>
              <a:gd name="connsiteX3" fmla="*/ 258885 w 2841928"/>
              <a:gd name="connsiteY3" fmla="*/ 243164 h 2464767"/>
              <a:gd name="connsiteX4" fmla="*/ 328765 w 2841928"/>
              <a:gd name="connsiteY4" fmla="*/ 155495 h 2464767"/>
              <a:gd name="connsiteX5" fmla="*/ 562380 w 2841928"/>
              <a:gd name="connsiteY5" fmla="*/ 205950 h 2464767"/>
              <a:gd name="connsiteX6" fmla="*/ 573447 w 2841928"/>
              <a:gd name="connsiteY6" fmla="*/ 313914 h 2464767"/>
              <a:gd name="connsiteX7" fmla="*/ 726985 w 2841928"/>
              <a:gd name="connsiteY7" fmla="*/ 401482 h 2464767"/>
              <a:gd name="connsiteX8" fmla="*/ 676530 w 2841928"/>
              <a:gd name="connsiteY8" fmla="*/ 543517 h 2464767"/>
              <a:gd name="connsiteX9" fmla="*/ 750858 w 2841928"/>
              <a:gd name="connsiteY9" fmla="*/ 756737 h 2464767"/>
              <a:gd name="connsiteX10" fmla="*/ 673822 w 2841928"/>
              <a:gd name="connsiteY10" fmla="*/ 912012 h 2464767"/>
              <a:gd name="connsiteX11" fmla="*/ 980562 w 2841928"/>
              <a:gd name="connsiteY11" fmla="*/ 1215508 h 2464767"/>
              <a:gd name="connsiteX12" fmla="*/ 2841928 w 2841928"/>
              <a:gd name="connsiteY12" fmla="*/ 2464767 h 2464767"/>
              <a:gd name="connsiteX0" fmla="*/ 190743 w 2841928"/>
              <a:gd name="connsiteY0" fmla="*/ 9757 h 2469421"/>
              <a:gd name="connsiteX1" fmla="*/ 12463 w 2841928"/>
              <a:gd name="connsiteY1" fmla="*/ 8017 h 2469421"/>
              <a:gd name="connsiteX2" fmla="*/ 42087 w 2841928"/>
              <a:gd name="connsiteY2" fmla="*/ 65527 h 2469421"/>
              <a:gd name="connsiteX3" fmla="*/ 258885 w 2841928"/>
              <a:gd name="connsiteY3" fmla="*/ 247818 h 2469421"/>
              <a:gd name="connsiteX4" fmla="*/ 328765 w 2841928"/>
              <a:gd name="connsiteY4" fmla="*/ 160149 h 2469421"/>
              <a:gd name="connsiteX5" fmla="*/ 562380 w 2841928"/>
              <a:gd name="connsiteY5" fmla="*/ 210604 h 2469421"/>
              <a:gd name="connsiteX6" fmla="*/ 573447 w 2841928"/>
              <a:gd name="connsiteY6" fmla="*/ 318568 h 2469421"/>
              <a:gd name="connsiteX7" fmla="*/ 726985 w 2841928"/>
              <a:gd name="connsiteY7" fmla="*/ 406136 h 2469421"/>
              <a:gd name="connsiteX8" fmla="*/ 676530 w 2841928"/>
              <a:gd name="connsiteY8" fmla="*/ 548171 h 2469421"/>
              <a:gd name="connsiteX9" fmla="*/ 750858 w 2841928"/>
              <a:gd name="connsiteY9" fmla="*/ 761391 h 2469421"/>
              <a:gd name="connsiteX10" fmla="*/ 673822 w 2841928"/>
              <a:gd name="connsiteY10" fmla="*/ 916666 h 2469421"/>
              <a:gd name="connsiteX11" fmla="*/ 980562 w 2841928"/>
              <a:gd name="connsiteY11" fmla="*/ 1220162 h 2469421"/>
              <a:gd name="connsiteX12" fmla="*/ 2841928 w 2841928"/>
              <a:gd name="connsiteY12" fmla="*/ 2469421 h 2469421"/>
              <a:gd name="connsiteX0" fmla="*/ 203736 w 2854921"/>
              <a:gd name="connsiteY0" fmla="*/ 20875 h 2480539"/>
              <a:gd name="connsiteX1" fmla="*/ 9507 w 2854921"/>
              <a:gd name="connsiteY1" fmla="*/ 3186 h 2480539"/>
              <a:gd name="connsiteX2" fmla="*/ 55080 w 2854921"/>
              <a:gd name="connsiteY2" fmla="*/ 76645 h 2480539"/>
              <a:gd name="connsiteX3" fmla="*/ 271878 w 2854921"/>
              <a:gd name="connsiteY3" fmla="*/ 258936 h 2480539"/>
              <a:gd name="connsiteX4" fmla="*/ 341758 w 2854921"/>
              <a:gd name="connsiteY4" fmla="*/ 171267 h 2480539"/>
              <a:gd name="connsiteX5" fmla="*/ 575373 w 2854921"/>
              <a:gd name="connsiteY5" fmla="*/ 221722 h 2480539"/>
              <a:gd name="connsiteX6" fmla="*/ 586440 w 2854921"/>
              <a:gd name="connsiteY6" fmla="*/ 329686 h 2480539"/>
              <a:gd name="connsiteX7" fmla="*/ 739978 w 2854921"/>
              <a:gd name="connsiteY7" fmla="*/ 417254 h 2480539"/>
              <a:gd name="connsiteX8" fmla="*/ 689523 w 2854921"/>
              <a:gd name="connsiteY8" fmla="*/ 559289 h 2480539"/>
              <a:gd name="connsiteX9" fmla="*/ 763851 w 2854921"/>
              <a:gd name="connsiteY9" fmla="*/ 772509 h 2480539"/>
              <a:gd name="connsiteX10" fmla="*/ 686815 w 2854921"/>
              <a:gd name="connsiteY10" fmla="*/ 927784 h 2480539"/>
              <a:gd name="connsiteX11" fmla="*/ 993555 w 2854921"/>
              <a:gd name="connsiteY11" fmla="*/ 1231280 h 2480539"/>
              <a:gd name="connsiteX12" fmla="*/ 2854921 w 2854921"/>
              <a:gd name="connsiteY12" fmla="*/ 2480539 h 2480539"/>
              <a:gd name="connsiteX0" fmla="*/ 203736 w 2854921"/>
              <a:gd name="connsiteY0" fmla="*/ 9758 h 2469422"/>
              <a:gd name="connsiteX1" fmla="*/ 9507 w 2854921"/>
              <a:gd name="connsiteY1" fmla="*/ 8018 h 2469422"/>
              <a:gd name="connsiteX2" fmla="*/ 55080 w 2854921"/>
              <a:gd name="connsiteY2" fmla="*/ 65528 h 2469422"/>
              <a:gd name="connsiteX3" fmla="*/ 271878 w 2854921"/>
              <a:gd name="connsiteY3" fmla="*/ 247819 h 2469422"/>
              <a:gd name="connsiteX4" fmla="*/ 341758 w 2854921"/>
              <a:gd name="connsiteY4" fmla="*/ 160150 h 2469422"/>
              <a:gd name="connsiteX5" fmla="*/ 575373 w 2854921"/>
              <a:gd name="connsiteY5" fmla="*/ 210605 h 2469422"/>
              <a:gd name="connsiteX6" fmla="*/ 586440 w 2854921"/>
              <a:gd name="connsiteY6" fmla="*/ 318569 h 2469422"/>
              <a:gd name="connsiteX7" fmla="*/ 739978 w 2854921"/>
              <a:gd name="connsiteY7" fmla="*/ 406137 h 2469422"/>
              <a:gd name="connsiteX8" fmla="*/ 689523 w 2854921"/>
              <a:gd name="connsiteY8" fmla="*/ 548172 h 2469422"/>
              <a:gd name="connsiteX9" fmla="*/ 763851 w 2854921"/>
              <a:gd name="connsiteY9" fmla="*/ 761392 h 2469422"/>
              <a:gd name="connsiteX10" fmla="*/ 686815 w 2854921"/>
              <a:gd name="connsiteY10" fmla="*/ 916667 h 2469422"/>
              <a:gd name="connsiteX11" fmla="*/ 993555 w 2854921"/>
              <a:gd name="connsiteY11" fmla="*/ 1220163 h 2469422"/>
              <a:gd name="connsiteX12" fmla="*/ 2854921 w 2854921"/>
              <a:gd name="connsiteY12" fmla="*/ 2469422 h 2469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54921" h="2469422">
                <a:moveTo>
                  <a:pt x="203736" y="9758"/>
                </a:moveTo>
                <a:cubicBezTo>
                  <a:pt x="126098" y="-4620"/>
                  <a:pt x="34283" y="-1277"/>
                  <a:pt x="9507" y="8018"/>
                </a:cubicBezTo>
                <a:cubicBezTo>
                  <a:pt x="-15269" y="17313"/>
                  <a:pt x="11352" y="25561"/>
                  <a:pt x="55080" y="65528"/>
                </a:cubicBezTo>
                <a:cubicBezTo>
                  <a:pt x="98809" y="105495"/>
                  <a:pt x="224098" y="232049"/>
                  <a:pt x="271878" y="247819"/>
                </a:cubicBezTo>
                <a:cubicBezTo>
                  <a:pt x="319658" y="263589"/>
                  <a:pt x="291176" y="166352"/>
                  <a:pt x="341758" y="160150"/>
                </a:cubicBezTo>
                <a:cubicBezTo>
                  <a:pt x="392340" y="153948"/>
                  <a:pt x="534593" y="184202"/>
                  <a:pt x="575373" y="210605"/>
                </a:cubicBezTo>
                <a:cubicBezTo>
                  <a:pt x="616153" y="237008"/>
                  <a:pt x="559006" y="285980"/>
                  <a:pt x="586440" y="318569"/>
                </a:cubicBezTo>
                <a:cubicBezTo>
                  <a:pt x="613874" y="351158"/>
                  <a:pt x="722798" y="367870"/>
                  <a:pt x="739978" y="406137"/>
                </a:cubicBezTo>
                <a:cubicBezTo>
                  <a:pt x="757158" y="444404"/>
                  <a:pt x="685544" y="488963"/>
                  <a:pt x="689523" y="548172"/>
                </a:cubicBezTo>
                <a:cubicBezTo>
                  <a:pt x="693502" y="607381"/>
                  <a:pt x="764302" y="699976"/>
                  <a:pt x="763851" y="761392"/>
                </a:cubicBezTo>
                <a:cubicBezTo>
                  <a:pt x="763400" y="822808"/>
                  <a:pt x="648531" y="840205"/>
                  <a:pt x="686815" y="916667"/>
                </a:cubicBezTo>
                <a:cubicBezTo>
                  <a:pt x="727668" y="980451"/>
                  <a:pt x="754478" y="908208"/>
                  <a:pt x="993555" y="1220163"/>
                </a:cubicBezTo>
                <a:cubicBezTo>
                  <a:pt x="1354906" y="1478955"/>
                  <a:pt x="2046434" y="1966214"/>
                  <a:pt x="2854921" y="2469422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403F05A-4A0D-422B-AEB7-B99363FF3B88}"/>
              </a:ext>
            </a:extLst>
          </p:cNvPr>
          <p:cNvSpPr/>
          <p:nvPr/>
        </p:nvSpPr>
        <p:spPr>
          <a:xfrm rot="21028841">
            <a:off x="6640033" y="6794205"/>
            <a:ext cx="90377" cy="31897"/>
          </a:xfrm>
          <a:custGeom>
            <a:avLst/>
            <a:gdLst>
              <a:gd name="connsiteX0" fmla="*/ 90377 w 90377"/>
              <a:gd name="connsiteY0" fmla="*/ 31897 h 31897"/>
              <a:gd name="connsiteX1" fmla="*/ 0 w 90377"/>
              <a:gd name="connsiteY1" fmla="*/ 0 h 31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377" h="31897">
                <a:moveTo>
                  <a:pt x="90377" y="31897"/>
                </a:moveTo>
                <a:lnTo>
                  <a:pt x="0" y="0"/>
                </a:ln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93DAC34-D4B4-4B85-9284-AE3BA7A3201F}"/>
              </a:ext>
            </a:extLst>
          </p:cNvPr>
          <p:cNvSpPr/>
          <p:nvPr/>
        </p:nvSpPr>
        <p:spPr>
          <a:xfrm>
            <a:off x="6182829" y="7703288"/>
            <a:ext cx="1006005" cy="2719972"/>
          </a:xfrm>
          <a:custGeom>
            <a:avLst/>
            <a:gdLst>
              <a:gd name="connsiteX0" fmla="*/ 829343 w 1020989"/>
              <a:gd name="connsiteY0" fmla="*/ 0 h 2725188"/>
              <a:gd name="connsiteX1" fmla="*/ 760231 w 1020989"/>
              <a:gd name="connsiteY1" fmla="*/ 154172 h 2725188"/>
              <a:gd name="connsiteX2" fmla="*/ 877190 w 1020989"/>
              <a:gd name="connsiteY2" fmla="*/ 260498 h 2725188"/>
              <a:gd name="connsiteX3" fmla="*/ 1020729 w 1020989"/>
              <a:gd name="connsiteY3" fmla="*/ 467833 h 2725188"/>
              <a:gd name="connsiteX4" fmla="*/ 839976 w 1020989"/>
              <a:gd name="connsiteY4" fmla="*/ 696433 h 2725188"/>
              <a:gd name="connsiteX5" fmla="*/ 871873 w 1020989"/>
              <a:gd name="connsiteY5" fmla="*/ 946298 h 2725188"/>
              <a:gd name="connsiteX6" fmla="*/ 712385 w 1020989"/>
              <a:gd name="connsiteY6" fmla="*/ 1185531 h 2725188"/>
              <a:gd name="connsiteX7" fmla="*/ 409357 w 1020989"/>
              <a:gd name="connsiteY7" fmla="*/ 1387549 h 2725188"/>
              <a:gd name="connsiteX8" fmla="*/ 42534 w 1020989"/>
              <a:gd name="connsiteY8" fmla="*/ 1791586 h 2725188"/>
              <a:gd name="connsiteX9" fmla="*/ 10636 w 1020989"/>
              <a:gd name="connsiteY9" fmla="*/ 2078665 h 2725188"/>
              <a:gd name="connsiteX10" fmla="*/ 69115 w 1020989"/>
              <a:gd name="connsiteY10" fmla="*/ 2509284 h 2725188"/>
              <a:gd name="connsiteX11" fmla="*/ 69115 w 1020989"/>
              <a:gd name="connsiteY11" fmla="*/ 2700670 h 2725188"/>
              <a:gd name="connsiteX12" fmla="*/ 398724 w 1020989"/>
              <a:gd name="connsiteY12" fmla="*/ 2716619 h 2725188"/>
              <a:gd name="connsiteX0" fmla="*/ 829343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803"/>
              <a:gd name="connsiteY0" fmla="*/ 0 h 2725188"/>
              <a:gd name="connsiteX1" fmla="*/ 802761 w 1021803"/>
              <a:gd name="connsiteY1" fmla="*/ 154172 h 2725188"/>
              <a:gd name="connsiteX2" fmla="*/ 898455 w 1021803"/>
              <a:gd name="connsiteY2" fmla="*/ 249866 h 2725188"/>
              <a:gd name="connsiteX3" fmla="*/ 1020729 w 1021803"/>
              <a:gd name="connsiteY3" fmla="*/ 467833 h 2725188"/>
              <a:gd name="connsiteX4" fmla="*/ 824027 w 1021803"/>
              <a:gd name="connsiteY4" fmla="*/ 691117 h 2725188"/>
              <a:gd name="connsiteX5" fmla="*/ 871873 w 1021803"/>
              <a:gd name="connsiteY5" fmla="*/ 946298 h 2725188"/>
              <a:gd name="connsiteX6" fmla="*/ 712385 w 1021803"/>
              <a:gd name="connsiteY6" fmla="*/ 1185531 h 2725188"/>
              <a:gd name="connsiteX7" fmla="*/ 409357 w 1021803"/>
              <a:gd name="connsiteY7" fmla="*/ 1387549 h 2725188"/>
              <a:gd name="connsiteX8" fmla="*/ 42534 w 1021803"/>
              <a:gd name="connsiteY8" fmla="*/ 1791586 h 2725188"/>
              <a:gd name="connsiteX9" fmla="*/ 10636 w 1021803"/>
              <a:gd name="connsiteY9" fmla="*/ 2078665 h 2725188"/>
              <a:gd name="connsiteX10" fmla="*/ 69115 w 1021803"/>
              <a:gd name="connsiteY10" fmla="*/ 2509284 h 2725188"/>
              <a:gd name="connsiteX11" fmla="*/ 69115 w 1021803"/>
              <a:gd name="connsiteY11" fmla="*/ 2700670 h 2725188"/>
              <a:gd name="connsiteX12" fmla="*/ 398724 w 1021803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871873 w 1006005"/>
              <a:gd name="connsiteY5" fmla="*/ 946298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19720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7701 w 1006005"/>
              <a:gd name="connsiteY6" fmla="*/ 1217429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04097"/>
              <a:gd name="connsiteX1" fmla="*/ 802761 w 1006005"/>
              <a:gd name="connsiteY1" fmla="*/ 154172 h 2704097"/>
              <a:gd name="connsiteX2" fmla="*/ 898455 w 1006005"/>
              <a:gd name="connsiteY2" fmla="*/ 249866 h 2704097"/>
              <a:gd name="connsiteX3" fmla="*/ 1004780 w 1006005"/>
              <a:gd name="connsiteY3" fmla="*/ 446568 h 2704097"/>
              <a:gd name="connsiteX4" fmla="*/ 824027 w 1006005"/>
              <a:gd name="connsiteY4" fmla="*/ 691117 h 2704097"/>
              <a:gd name="connsiteX5" fmla="*/ 909087 w 1006005"/>
              <a:gd name="connsiteY5" fmla="*/ 967563 h 2704097"/>
              <a:gd name="connsiteX6" fmla="*/ 717701 w 1006005"/>
              <a:gd name="connsiteY6" fmla="*/ 1217429 h 2704097"/>
              <a:gd name="connsiteX7" fmla="*/ 409357 w 1006005"/>
              <a:gd name="connsiteY7" fmla="*/ 1387549 h 2704097"/>
              <a:gd name="connsiteX8" fmla="*/ 42534 w 1006005"/>
              <a:gd name="connsiteY8" fmla="*/ 1791586 h 2704097"/>
              <a:gd name="connsiteX9" fmla="*/ 10636 w 1006005"/>
              <a:gd name="connsiteY9" fmla="*/ 2078665 h 2704097"/>
              <a:gd name="connsiteX10" fmla="*/ 69115 w 1006005"/>
              <a:gd name="connsiteY10" fmla="*/ 2509284 h 2704097"/>
              <a:gd name="connsiteX11" fmla="*/ 69115 w 1006005"/>
              <a:gd name="connsiteY11" fmla="*/ 2700670 h 2704097"/>
              <a:gd name="connsiteX12" fmla="*/ 563529 w 1006005"/>
              <a:gd name="connsiteY12" fmla="*/ 2488019 h 2704097"/>
              <a:gd name="connsiteX0" fmla="*/ 855924 w 1006005"/>
              <a:gd name="connsiteY0" fmla="*/ 0 h 2710619"/>
              <a:gd name="connsiteX1" fmla="*/ 802761 w 1006005"/>
              <a:gd name="connsiteY1" fmla="*/ 154172 h 2710619"/>
              <a:gd name="connsiteX2" fmla="*/ 898455 w 1006005"/>
              <a:gd name="connsiteY2" fmla="*/ 249866 h 2710619"/>
              <a:gd name="connsiteX3" fmla="*/ 1004780 w 1006005"/>
              <a:gd name="connsiteY3" fmla="*/ 446568 h 2710619"/>
              <a:gd name="connsiteX4" fmla="*/ 824027 w 1006005"/>
              <a:gd name="connsiteY4" fmla="*/ 691117 h 2710619"/>
              <a:gd name="connsiteX5" fmla="*/ 909087 w 1006005"/>
              <a:gd name="connsiteY5" fmla="*/ 967563 h 2710619"/>
              <a:gd name="connsiteX6" fmla="*/ 717701 w 1006005"/>
              <a:gd name="connsiteY6" fmla="*/ 1217429 h 2710619"/>
              <a:gd name="connsiteX7" fmla="*/ 409357 w 1006005"/>
              <a:gd name="connsiteY7" fmla="*/ 1387549 h 2710619"/>
              <a:gd name="connsiteX8" fmla="*/ 42534 w 1006005"/>
              <a:gd name="connsiteY8" fmla="*/ 1791586 h 2710619"/>
              <a:gd name="connsiteX9" fmla="*/ 10636 w 1006005"/>
              <a:gd name="connsiteY9" fmla="*/ 2078665 h 2710619"/>
              <a:gd name="connsiteX10" fmla="*/ 69115 w 1006005"/>
              <a:gd name="connsiteY10" fmla="*/ 2509284 h 2710619"/>
              <a:gd name="connsiteX11" fmla="*/ 69115 w 1006005"/>
              <a:gd name="connsiteY11" fmla="*/ 2700670 h 2710619"/>
              <a:gd name="connsiteX12" fmla="*/ 563529 w 1006005"/>
              <a:gd name="connsiteY12" fmla="*/ 2488019 h 2710619"/>
              <a:gd name="connsiteX0" fmla="*/ 855924 w 1006005"/>
              <a:gd name="connsiteY0" fmla="*/ 0 h 2718385"/>
              <a:gd name="connsiteX1" fmla="*/ 802761 w 1006005"/>
              <a:gd name="connsiteY1" fmla="*/ 154172 h 2718385"/>
              <a:gd name="connsiteX2" fmla="*/ 898455 w 1006005"/>
              <a:gd name="connsiteY2" fmla="*/ 249866 h 2718385"/>
              <a:gd name="connsiteX3" fmla="*/ 1004780 w 1006005"/>
              <a:gd name="connsiteY3" fmla="*/ 446568 h 2718385"/>
              <a:gd name="connsiteX4" fmla="*/ 824027 w 1006005"/>
              <a:gd name="connsiteY4" fmla="*/ 691117 h 2718385"/>
              <a:gd name="connsiteX5" fmla="*/ 909087 w 1006005"/>
              <a:gd name="connsiteY5" fmla="*/ 967563 h 2718385"/>
              <a:gd name="connsiteX6" fmla="*/ 717701 w 1006005"/>
              <a:gd name="connsiteY6" fmla="*/ 1217429 h 2718385"/>
              <a:gd name="connsiteX7" fmla="*/ 409357 w 1006005"/>
              <a:gd name="connsiteY7" fmla="*/ 1387549 h 2718385"/>
              <a:gd name="connsiteX8" fmla="*/ 42534 w 1006005"/>
              <a:gd name="connsiteY8" fmla="*/ 1791586 h 2718385"/>
              <a:gd name="connsiteX9" fmla="*/ 10636 w 1006005"/>
              <a:gd name="connsiteY9" fmla="*/ 2078665 h 2718385"/>
              <a:gd name="connsiteX10" fmla="*/ 69115 w 1006005"/>
              <a:gd name="connsiteY10" fmla="*/ 2509284 h 2718385"/>
              <a:gd name="connsiteX11" fmla="*/ 69115 w 1006005"/>
              <a:gd name="connsiteY11" fmla="*/ 2700670 h 2718385"/>
              <a:gd name="connsiteX12" fmla="*/ 462520 w 1006005"/>
              <a:gd name="connsiteY12" fmla="*/ 2541182 h 2718385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62520 w 1006005"/>
              <a:gd name="connsiteY13" fmla="*/ 2541182 h 2719972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83785 w 1006005"/>
              <a:gd name="connsiteY13" fmla="*/ 2397643 h 2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06005" h="2719972">
                <a:moveTo>
                  <a:pt x="855924" y="0"/>
                </a:moveTo>
                <a:cubicBezTo>
                  <a:pt x="833330" y="55378"/>
                  <a:pt x="795673" y="112528"/>
                  <a:pt x="802761" y="154172"/>
                </a:cubicBezTo>
                <a:cubicBezTo>
                  <a:pt x="809849" y="195816"/>
                  <a:pt x="864785" y="201133"/>
                  <a:pt x="898455" y="249866"/>
                </a:cubicBezTo>
                <a:cubicBezTo>
                  <a:pt x="932125" y="298599"/>
                  <a:pt x="1017185" y="373026"/>
                  <a:pt x="1004780" y="446568"/>
                </a:cubicBezTo>
                <a:cubicBezTo>
                  <a:pt x="992375" y="520110"/>
                  <a:pt x="839976" y="604285"/>
                  <a:pt x="824027" y="691117"/>
                </a:cubicBezTo>
                <a:cubicBezTo>
                  <a:pt x="808078" y="777950"/>
                  <a:pt x="926808" y="879844"/>
                  <a:pt x="909087" y="967563"/>
                </a:cubicBezTo>
                <a:cubicBezTo>
                  <a:pt x="891366" y="1055282"/>
                  <a:pt x="800989" y="1147431"/>
                  <a:pt x="717701" y="1217429"/>
                </a:cubicBezTo>
                <a:cubicBezTo>
                  <a:pt x="634413" y="1287427"/>
                  <a:pt x="521885" y="1291856"/>
                  <a:pt x="409357" y="1387549"/>
                </a:cubicBezTo>
                <a:cubicBezTo>
                  <a:pt x="296829" y="1483242"/>
                  <a:pt x="108987" y="1676400"/>
                  <a:pt x="42534" y="1791586"/>
                </a:cubicBezTo>
                <a:cubicBezTo>
                  <a:pt x="-23920" y="1906772"/>
                  <a:pt x="6206" y="1959049"/>
                  <a:pt x="10636" y="2078665"/>
                </a:cubicBezTo>
                <a:cubicBezTo>
                  <a:pt x="15066" y="2198281"/>
                  <a:pt x="59369" y="2405617"/>
                  <a:pt x="69115" y="2509284"/>
                </a:cubicBezTo>
                <a:cubicBezTo>
                  <a:pt x="78861" y="2612951"/>
                  <a:pt x="31901" y="2669658"/>
                  <a:pt x="69115" y="2700670"/>
                </a:cubicBezTo>
                <a:cubicBezTo>
                  <a:pt x="106329" y="2731682"/>
                  <a:pt x="226832" y="2721936"/>
                  <a:pt x="292399" y="2695355"/>
                </a:cubicBezTo>
                <a:cubicBezTo>
                  <a:pt x="357966" y="2668774"/>
                  <a:pt x="455432" y="2423339"/>
                  <a:pt x="483785" y="23976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3B05E41B-7985-4BBD-8B0D-0411CDE3C886}"/>
              </a:ext>
            </a:extLst>
          </p:cNvPr>
          <p:cNvSpPr txBox="1"/>
          <p:nvPr/>
        </p:nvSpPr>
        <p:spPr>
          <a:xfrm>
            <a:off x="826222" y="7161637"/>
            <a:ext cx="2537620" cy="3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000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sz="20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C3E2E284-D7E7-4E73-81AD-37DC40EF564C}"/>
              </a:ext>
            </a:extLst>
          </p:cNvPr>
          <p:cNvSpPr txBox="1"/>
          <p:nvPr/>
        </p:nvSpPr>
        <p:spPr>
          <a:xfrm rot="1793773">
            <a:off x="8102714" y="8905244"/>
            <a:ext cx="23909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/>
              <a:t>Met bloedvaten mee </a:t>
            </a:r>
            <a:endParaRPr lang="en-US" sz="1600"/>
          </a:p>
        </p:txBody>
      </p:sp>
      <p:sp>
        <p:nvSpPr>
          <p:cNvPr id="489" name="TextBox 488" hidden="1">
            <a:extLst>
              <a:ext uri="{FF2B5EF4-FFF2-40B4-BE49-F238E27FC236}">
                <a16:creationId xmlns:a16="http://schemas.microsoft.com/office/drawing/2014/main" id="{A3BCBC4C-85F2-4E96-BDB5-5235FAD83955}"/>
              </a:ext>
            </a:extLst>
          </p:cNvPr>
          <p:cNvSpPr txBox="1"/>
          <p:nvPr/>
        </p:nvSpPr>
        <p:spPr>
          <a:xfrm>
            <a:off x="10063489" y="6165649"/>
            <a:ext cx="5309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rgbClr val="FF9797"/>
                </a:solidFill>
              </a:rPr>
              <a:t>T12</a:t>
            </a:r>
            <a:endParaRPr lang="en-US">
              <a:solidFill>
                <a:srgbClr val="FF9797"/>
              </a:solidFill>
            </a:endParaRPr>
          </a:p>
        </p:txBody>
      </p:sp>
      <p:pic>
        <p:nvPicPr>
          <p:cNvPr id="491" name="Picture 490">
            <a:extLst>
              <a:ext uri="{FF2B5EF4-FFF2-40B4-BE49-F238E27FC236}">
                <a16:creationId xmlns:a16="http://schemas.microsoft.com/office/drawing/2014/main" id="{A01FF70C-8F8B-4161-A960-0AB17CD0A2C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786" y="9612768"/>
            <a:ext cx="1683895" cy="1729844"/>
          </a:xfrm>
          <a:prstGeom prst="rect">
            <a:avLst/>
          </a:prstGeom>
        </p:spPr>
      </p:pic>
      <p:graphicFrame>
        <p:nvGraphicFramePr>
          <p:cNvPr id="455" name="Object 454">
            <a:extLst>
              <a:ext uri="{FF2B5EF4-FFF2-40B4-BE49-F238E27FC236}">
                <a16:creationId xmlns:a16="http://schemas.microsoft.com/office/drawing/2014/main" id="{6106A5F9-716E-4968-9B8D-36804D48946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8704634" y="11419570"/>
          <a:ext cx="1761247" cy="15278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16" imgW="12355200" imgH="10717200" progId="">
                  <p:embed/>
                </p:oleObj>
              </mc:Choice>
              <mc:Fallback>
                <p:oleObj r:id="rId16" imgW="12355200" imgH="10717200" progId="">
                  <p:embed/>
                  <p:pic>
                    <p:nvPicPr>
                      <p:cNvPr id="455" name="Object 454">
                        <a:extLst>
                          <a:ext uri="{FF2B5EF4-FFF2-40B4-BE49-F238E27FC236}">
                            <a16:creationId xmlns:a16="http://schemas.microsoft.com/office/drawing/2014/main" id="{6106A5F9-716E-4968-9B8D-36804D48946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8704634" y="11419570"/>
                        <a:ext cx="1761247" cy="15278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2" name="TextBox 491">
            <a:extLst>
              <a:ext uri="{FF2B5EF4-FFF2-40B4-BE49-F238E27FC236}">
                <a16:creationId xmlns:a16="http://schemas.microsoft.com/office/drawing/2014/main" id="{472EE61D-1298-49F4-ABC6-0B904F266524}"/>
              </a:ext>
            </a:extLst>
          </p:cNvPr>
          <p:cNvSpPr txBox="1"/>
          <p:nvPr/>
        </p:nvSpPr>
        <p:spPr>
          <a:xfrm>
            <a:off x="641785" y="12536251"/>
            <a:ext cx="2310432" cy="2782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en-GB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479" name="Straight Arrow Connector 478">
            <a:extLst>
              <a:ext uri="{FF2B5EF4-FFF2-40B4-BE49-F238E27FC236}">
                <a16:creationId xmlns:a16="http://schemas.microsoft.com/office/drawing/2014/main" id="{B1291CDC-F337-4CB2-B6E8-9455A25408C5}"/>
              </a:ext>
            </a:extLst>
          </p:cNvPr>
          <p:cNvCxnSpPr>
            <a:cxnSpLocks/>
          </p:cNvCxnSpPr>
          <p:nvPr/>
        </p:nvCxnSpPr>
        <p:spPr>
          <a:xfrm flipV="1">
            <a:off x="172030" y="6476175"/>
            <a:ext cx="45986" cy="3710184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323040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1343238"/>
            <a:chOff x="4278776" y="13501083"/>
            <a:chExt cx="6019417" cy="13432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6155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518624" y="11717127"/>
            <a:ext cx="9400765" cy="2205728"/>
            <a:chOff x="518624" y="11717127"/>
            <a:chExt cx="9400765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arrow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arrow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518624" y="12896409"/>
              <a:ext cx="2562952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Lumbale </a:t>
              </a:r>
              <a:br>
                <a:rPr lang="en-GB" b="1">
                  <a:solidFill>
                    <a:srgbClr val="00B050"/>
                  </a:solidFill>
                </a:rPr>
              </a:b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99037" y="14682100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L1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L2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FF9797"/>
                    </a:solidFill>
                  </a:rPr>
                  <a:t>L3</a:t>
                </a:r>
                <a:endParaRPr lang="en-US">
                  <a:solidFill>
                    <a:srgbClr val="FF9797"/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 hidden="1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 hidden="1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 hidden="1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 hidden="1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 hidden="1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 hidden="1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 hidden="1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 hidden="1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 hidden="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 hidden="1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 hidden="1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 hidden="1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 hidden="1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 hidden="1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 hidden="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 hidden="1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 hidden="1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 hidden="1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 hidden="1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 hidden="1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 hidden="1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 hidden="1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 hidden="1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 hidden="1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 hidden="1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 hidden="1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 hidden="1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 hidden="1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 hidden="1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 hidden="1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 hidden="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 hidden="1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 hidden="1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 hidden="1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 hidden="1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 hidden="1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 hidden="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 hidden="1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 hidden="1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colon desc. tot ½ sigmoid en peritoneum-bedekte delen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DF6B016E-4AAF-4A4E-BC5F-0FEE7114B9E1}"/>
              </a:ext>
            </a:extLst>
          </p:cNvPr>
          <p:cNvSpPr txBox="1"/>
          <p:nvPr/>
        </p:nvSpPr>
        <p:spPr>
          <a:xfrm>
            <a:off x="610644" y="13344721"/>
            <a:ext cx="325882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100" b="1"/>
              <a:t>Met bloedvaten mee of via plexus hypogastr infer. </a:t>
            </a:r>
            <a:endParaRPr lang="en-US" sz="110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A3DDC4C-99FB-4E30-9638-4F34D3F8F999}"/>
              </a:ext>
            </a:extLst>
          </p:cNvPr>
          <p:cNvSpPr/>
          <p:nvPr/>
        </p:nvSpPr>
        <p:spPr>
          <a:xfrm>
            <a:off x="6329335" y="6778095"/>
            <a:ext cx="2854921" cy="2469422"/>
          </a:xfrm>
          <a:custGeom>
            <a:avLst/>
            <a:gdLst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197494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977083 w 2838449"/>
              <a:gd name="connsiteY12" fmla="*/ 1213443 h 2462702"/>
              <a:gd name="connsiteX13" fmla="*/ 2838449 w 283844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19834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41099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30466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51748 w 2841928"/>
              <a:gd name="connsiteY5" fmla="*/ 214518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1635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82281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735443 w 2841928"/>
              <a:gd name="connsiteY10" fmla="*/ 830738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73822 w 2841928"/>
              <a:gd name="connsiteY10" fmla="*/ 909947 h 2462702"/>
              <a:gd name="connsiteX11" fmla="*/ 980562 w 2841928"/>
              <a:gd name="connsiteY11" fmla="*/ 1213443 h 2462702"/>
              <a:gd name="connsiteX12" fmla="*/ 2841928 w 2841928"/>
              <a:gd name="connsiteY12" fmla="*/ 2462702 h 2462702"/>
              <a:gd name="connsiteX0" fmla="*/ 190743 w 2841928"/>
              <a:gd name="connsiteY0" fmla="*/ 15735 h 2464767"/>
              <a:gd name="connsiteX1" fmla="*/ 12463 w 2841928"/>
              <a:gd name="connsiteY1" fmla="*/ 3363 h 2464767"/>
              <a:gd name="connsiteX2" fmla="*/ 42087 w 2841928"/>
              <a:gd name="connsiteY2" fmla="*/ 60873 h 2464767"/>
              <a:gd name="connsiteX3" fmla="*/ 258885 w 2841928"/>
              <a:gd name="connsiteY3" fmla="*/ 243164 h 2464767"/>
              <a:gd name="connsiteX4" fmla="*/ 328765 w 2841928"/>
              <a:gd name="connsiteY4" fmla="*/ 155495 h 2464767"/>
              <a:gd name="connsiteX5" fmla="*/ 562380 w 2841928"/>
              <a:gd name="connsiteY5" fmla="*/ 205950 h 2464767"/>
              <a:gd name="connsiteX6" fmla="*/ 573447 w 2841928"/>
              <a:gd name="connsiteY6" fmla="*/ 313914 h 2464767"/>
              <a:gd name="connsiteX7" fmla="*/ 726985 w 2841928"/>
              <a:gd name="connsiteY7" fmla="*/ 401482 h 2464767"/>
              <a:gd name="connsiteX8" fmla="*/ 676530 w 2841928"/>
              <a:gd name="connsiteY8" fmla="*/ 543517 h 2464767"/>
              <a:gd name="connsiteX9" fmla="*/ 750858 w 2841928"/>
              <a:gd name="connsiteY9" fmla="*/ 756737 h 2464767"/>
              <a:gd name="connsiteX10" fmla="*/ 673822 w 2841928"/>
              <a:gd name="connsiteY10" fmla="*/ 912012 h 2464767"/>
              <a:gd name="connsiteX11" fmla="*/ 980562 w 2841928"/>
              <a:gd name="connsiteY11" fmla="*/ 1215508 h 2464767"/>
              <a:gd name="connsiteX12" fmla="*/ 2841928 w 2841928"/>
              <a:gd name="connsiteY12" fmla="*/ 2464767 h 2464767"/>
              <a:gd name="connsiteX0" fmla="*/ 190743 w 2841928"/>
              <a:gd name="connsiteY0" fmla="*/ 9757 h 2469421"/>
              <a:gd name="connsiteX1" fmla="*/ 12463 w 2841928"/>
              <a:gd name="connsiteY1" fmla="*/ 8017 h 2469421"/>
              <a:gd name="connsiteX2" fmla="*/ 42087 w 2841928"/>
              <a:gd name="connsiteY2" fmla="*/ 65527 h 2469421"/>
              <a:gd name="connsiteX3" fmla="*/ 258885 w 2841928"/>
              <a:gd name="connsiteY3" fmla="*/ 247818 h 2469421"/>
              <a:gd name="connsiteX4" fmla="*/ 328765 w 2841928"/>
              <a:gd name="connsiteY4" fmla="*/ 160149 h 2469421"/>
              <a:gd name="connsiteX5" fmla="*/ 562380 w 2841928"/>
              <a:gd name="connsiteY5" fmla="*/ 210604 h 2469421"/>
              <a:gd name="connsiteX6" fmla="*/ 573447 w 2841928"/>
              <a:gd name="connsiteY6" fmla="*/ 318568 h 2469421"/>
              <a:gd name="connsiteX7" fmla="*/ 726985 w 2841928"/>
              <a:gd name="connsiteY7" fmla="*/ 406136 h 2469421"/>
              <a:gd name="connsiteX8" fmla="*/ 676530 w 2841928"/>
              <a:gd name="connsiteY8" fmla="*/ 548171 h 2469421"/>
              <a:gd name="connsiteX9" fmla="*/ 750858 w 2841928"/>
              <a:gd name="connsiteY9" fmla="*/ 761391 h 2469421"/>
              <a:gd name="connsiteX10" fmla="*/ 673822 w 2841928"/>
              <a:gd name="connsiteY10" fmla="*/ 916666 h 2469421"/>
              <a:gd name="connsiteX11" fmla="*/ 980562 w 2841928"/>
              <a:gd name="connsiteY11" fmla="*/ 1220162 h 2469421"/>
              <a:gd name="connsiteX12" fmla="*/ 2841928 w 2841928"/>
              <a:gd name="connsiteY12" fmla="*/ 2469421 h 2469421"/>
              <a:gd name="connsiteX0" fmla="*/ 203736 w 2854921"/>
              <a:gd name="connsiteY0" fmla="*/ 20875 h 2480539"/>
              <a:gd name="connsiteX1" fmla="*/ 9507 w 2854921"/>
              <a:gd name="connsiteY1" fmla="*/ 3186 h 2480539"/>
              <a:gd name="connsiteX2" fmla="*/ 55080 w 2854921"/>
              <a:gd name="connsiteY2" fmla="*/ 76645 h 2480539"/>
              <a:gd name="connsiteX3" fmla="*/ 271878 w 2854921"/>
              <a:gd name="connsiteY3" fmla="*/ 258936 h 2480539"/>
              <a:gd name="connsiteX4" fmla="*/ 341758 w 2854921"/>
              <a:gd name="connsiteY4" fmla="*/ 171267 h 2480539"/>
              <a:gd name="connsiteX5" fmla="*/ 575373 w 2854921"/>
              <a:gd name="connsiteY5" fmla="*/ 221722 h 2480539"/>
              <a:gd name="connsiteX6" fmla="*/ 586440 w 2854921"/>
              <a:gd name="connsiteY6" fmla="*/ 329686 h 2480539"/>
              <a:gd name="connsiteX7" fmla="*/ 739978 w 2854921"/>
              <a:gd name="connsiteY7" fmla="*/ 417254 h 2480539"/>
              <a:gd name="connsiteX8" fmla="*/ 689523 w 2854921"/>
              <a:gd name="connsiteY8" fmla="*/ 559289 h 2480539"/>
              <a:gd name="connsiteX9" fmla="*/ 763851 w 2854921"/>
              <a:gd name="connsiteY9" fmla="*/ 772509 h 2480539"/>
              <a:gd name="connsiteX10" fmla="*/ 686815 w 2854921"/>
              <a:gd name="connsiteY10" fmla="*/ 927784 h 2480539"/>
              <a:gd name="connsiteX11" fmla="*/ 993555 w 2854921"/>
              <a:gd name="connsiteY11" fmla="*/ 1231280 h 2480539"/>
              <a:gd name="connsiteX12" fmla="*/ 2854921 w 2854921"/>
              <a:gd name="connsiteY12" fmla="*/ 2480539 h 2480539"/>
              <a:gd name="connsiteX0" fmla="*/ 203736 w 2854921"/>
              <a:gd name="connsiteY0" fmla="*/ 9758 h 2469422"/>
              <a:gd name="connsiteX1" fmla="*/ 9507 w 2854921"/>
              <a:gd name="connsiteY1" fmla="*/ 8018 h 2469422"/>
              <a:gd name="connsiteX2" fmla="*/ 55080 w 2854921"/>
              <a:gd name="connsiteY2" fmla="*/ 65528 h 2469422"/>
              <a:gd name="connsiteX3" fmla="*/ 271878 w 2854921"/>
              <a:gd name="connsiteY3" fmla="*/ 247819 h 2469422"/>
              <a:gd name="connsiteX4" fmla="*/ 341758 w 2854921"/>
              <a:gd name="connsiteY4" fmla="*/ 160150 h 2469422"/>
              <a:gd name="connsiteX5" fmla="*/ 575373 w 2854921"/>
              <a:gd name="connsiteY5" fmla="*/ 210605 h 2469422"/>
              <a:gd name="connsiteX6" fmla="*/ 586440 w 2854921"/>
              <a:gd name="connsiteY6" fmla="*/ 318569 h 2469422"/>
              <a:gd name="connsiteX7" fmla="*/ 739978 w 2854921"/>
              <a:gd name="connsiteY7" fmla="*/ 406137 h 2469422"/>
              <a:gd name="connsiteX8" fmla="*/ 689523 w 2854921"/>
              <a:gd name="connsiteY8" fmla="*/ 548172 h 2469422"/>
              <a:gd name="connsiteX9" fmla="*/ 763851 w 2854921"/>
              <a:gd name="connsiteY9" fmla="*/ 761392 h 2469422"/>
              <a:gd name="connsiteX10" fmla="*/ 686815 w 2854921"/>
              <a:gd name="connsiteY10" fmla="*/ 916667 h 2469422"/>
              <a:gd name="connsiteX11" fmla="*/ 993555 w 2854921"/>
              <a:gd name="connsiteY11" fmla="*/ 1220163 h 2469422"/>
              <a:gd name="connsiteX12" fmla="*/ 2854921 w 2854921"/>
              <a:gd name="connsiteY12" fmla="*/ 2469422 h 2469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54921" h="2469422">
                <a:moveTo>
                  <a:pt x="203736" y="9758"/>
                </a:moveTo>
                <a:cubicBezTo>
                  <a:pt x="126098" y="-4620"/>
                  <a:pt x="34283" y="-1277"/>
                  <a:pt x="9507" y="8018"/>
                </a:cubicBezTo>
                <a:cubicBezTo>
                  <a:pt x="-15269" y="17313"/>
                  <a:pt x="11352" y="25561"/>
                  <a:pt x="55080" y="65528"/>
                </a:cubicBezTo>
                <a:cubicBezTo>
                  <a:pt x="98809" y="105495"/>
                  <a:pt x="224098" y="232049"/>
                  <a:pt x="271878" y="247819"/>
                </a:cubicBezTo>
                <a:cubicBezTo>
                  <a:pt x="319658" y="263589"/>
                  <a:pt x="291176" y="166352"/>
                  <a:pt x="341758" y="160150"/>
                </a:cubicBezTo>
                <a:cubicBezTo>
                  <a:pt x="392340" y="153948"/>
                  <a:pt x="534593" y="184202"/>
                  <a:pt x="575373" y="210605"/>
                </a:cubicBezTo>
                <a:cubicBezTo>
                  <a:pt x="616153" y="237008"/>
                  <a:pt x="559006" y="285980"/>
                  <a:pt x="586440" y="318569"/>
                </a:cubicBezTo>
                <a:cubicBezTo>
                  <a:pt x="613874" y="351158"/>
                  <a:pt x="722798" y="367870"/>
                  <a:pt x="739978" y="406137"/>
                </a:cubicBezTo>
                <a:cubicBezTo>
                  <a:pt x="757158" y="444404"/>
                  <a:pt x="685544" y="488963"/>
                  <a:pt x="689523" y="548172"/>
                </a:cubicBezTo>
                <a:cubicBezTo>
                  <a:pt x="693502" y="607381"/>
                  <a:pt x="764302" y="699976"/>
                  <a:pt x="763851" y="761392"/>
                </a:cubicBezTo>
                <a:cubicBezTo>
                  <a:pt x="763400" y="822808"/>
                  <a:pt x="648531" y="840205"/>
                  <a:pt x="686815" y="916667"/>
                </a:cubicBezTo>
                <a:cubicBezTo>
                  <a:pt x="727668" y="980451"/>
                  <a:pt x="754478" y="908208"/>
                  <a:pt x="993555" y="1220163"/>
                </a:cubicBezTo>
                <a:cubicBezTo>
                  <a:pt x="1354906" y="1478955"/>
                  <a:pt x="2046434" y="1966214"/>
                  <a:pt x="2854921" y="2469422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403F05A-4A0D-422B-AEB7-B99363FF3B88}"/>
              </a:ext>
            </a:extLst>
          </p:cNvPr>
          <p:cNvSpPr/>
          <p:nvPr/>
        </p:nvSpPr>
        <p:spPr>
          <a:xfrm rot="21028841">
            <a:off x="6640033" y="6794205"/>
            <a:ext cx="90377" cy="31897"/>
          </a:xfrm>
          <a:custGeom>
            <a:avLst/>
            <a:gdLst>
              <a:gd name="connsiteX0" fmla="*/ 90377 w 90377"/>
              <a:gd name="connsiteY0" fmla="*/ 31897 h 31897"/>
              <a:gd name="connsiteX1" fmla="*/ 0 w 90377"/>
              <a:gd name="connsiteY1" fmla="*/ 0 h 31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377" h="31897">
                <a:moveTo>
                  <a:pt x="90377" y="31897"/>
                </a:moveTo>
                <a:lnTo>
                  <a:pt x="0" y="0"/>
                </a:ln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93DAC34-D4B4-4B85-9284-AE3BA7A3201F}"/>
              </a:ext>
            </a:extLst>
          </p:cNvPr>
          <p:cNvSpPr/>
          <p:nvPr/>
        </p:nvSpPr>
        <p:spPr>
          <a:xfrm>
            <a:off x="6182829" y="7703288"/>
            <a:ext cx="1006005" cy="2719972"/>
          </a:xfrm>
          <a:custGeom>
            <a:avLst/>
            <a:gdLst>
              <a:gd name="connsiteX0" fmla="*/ 829343 w 1020989"/>
              <a:gd name="connsiteY0" fmla="*/ 0 h 2725188"/>
              <a:gd name="connsiteX1" fmla="*/ 760231 w 1020989"/>
              <a:gd name="connsiteY1" fmla="*/ 154172 h 2725188"/>
              <a:gd name="connsiteX2" fmla="*/ 877190 w 1020989"/>
              <a:gd name="connsiteY2" fmla="*/ 260498 h 2725188"/>
              <a:gd name="connsiteX3" fmla="*/ 1020729 w 1020989"/>
              <a:gd name="connsiteY3" fmla="*/ 467833 h 2725188"/>
              <a:gd name="connsiteX4" fmla="*/ 839976 w 1020989"/>
              <a:gd name="connsiteY4" fmla="*/ 696433 h 2725188"/>
              <a:gd name="connsiteX5" fmla="*/ 871873 w 1020989"/>
              <a:gd name="connsiteY5" fmla="*/ 946298 h 2725188"/>
              <a:gd name="connsiteX6" fmla="*/ 712385 w 1020989"/>
              <a:gd name="connsiteY6" fmla="*/ 1185531 h 2725188"/>
              <a:gd name="connsiteX7" fmla="*/ 409357 w 1020989"/>
              <a:gd name="connsiteY7" fmla="*/ 1387549 h 2725188"/>
              <a:gd name="connsiteX8" fmla="*/ 42534 w 1020989"/>
              <a:gd name="connsiteY8" fmla="*/ 1791586 h 2725188"/>
              <a:gd name="connsiteX9" fmla="*/ 10636 w 1020989"/>
              <a:gd name="connsiteY9" fmla="*/ 2078665 h 2725188"/>
              <a:gd name="connsiteX10" fmla="*/ 69115 w 1020989"/>
              <a:gd name="connsiteY10" fmla="*/ 2509284 h 2725188"/>
              <a:gd name="connsiteX11" fmla="*/ 69115 w 1020989"/>
              <a:gd name="connsiteY11" fmla="*/ 2700670 h 2725188"/>
              <a:gd name="connsiteX12" fmla="*/ 398724 w 1020989"/>
              <a:gd name="connsiteY12" fmla="*/ 2716619 h 2725188"/>
              <a:gd name="connsiteX0" fmla="*/ 829343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803"/>
              <a:gd name="connsiteY0" fmla="*/ 0 h 2725188"/>
              <a:gd name="connsiteX1" fmla="*/ 802761 w 1021803"/>
              <a:gd name="connsiteY1" fmla="*/ 154172 h 2725188"/>
              <a:gd name="connsiteX2" fmla="*/ 898455 w 1021803"/>
              <a:gd name="connsiteY2" fmla="*/ 249866 h 2725188"/>
              <a:gd name="connsiteX3" fmla="*/ 1020729 w 1021803"/>
              <a:gd name="connsiteY3" fmla="*/ 467833 h 2725188"/>
              <a:gd name="connsiteX4" fmla="*/ 824027 w 1021803"/>
              <a:gd name="connsiteY4" fmla="*/ 691117 h 2725188"/>
              <a:gd name="connsiteX5" fmla="*/ 871873 w 1021803"/>
              <a:gd name="connsiteY5" fmla="*/ 946298 h 2725188"/>
              <a:gd name="connsiteX6" fmla="*/ 712385 w 1021803"/>
              <a:gd name="connsiteY6" fmla="*/ 1185531 h 2725188"/>
              <a:gd name="connsiteX7" fmla="*/ 409357 w 1021803"/>
              <a:gd name="connsiteY7" fmla="*/ 1387549 h 2725188"/>
              <a:gd name="connsiteX8" fmla="*/ 42534 w 1021803"/>
              <a:gd name="connsiteY8" fmla="*/ 1791586 h 2725188"/>
              <a:gd name="connsiteX9" fmla="*/ 10636 w 1021803"/>
              <a:gd name="connsiteY9" fmla="*/ 2078665 h 2725188"/>
              <a:gd name="connsiteX10" fmla="*/ 69115 w 1021803"/>
              <a:gd name="connsiteY10" fmla="*/ 2509284 h 2725188"/>
              <a:gd name="connsiteX11" fmla="*/ 69115 w 1021803"/>
              <a:gd name="connsiteY11" fmla="*/ 2700670 h 2725188"/>
              <a:gd name="connsiteX12" fmla="*/ 398724 w 1021803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871873 w 1006005"/>
              <a:gd name="connsiteY5" fmla="*/ 946298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19720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7701 w 1006005"/>
              <a:gd name="connsiteY6" fmla="*/ 1217429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04097"/>
              <a:gd name="connsiteX1" fmla="*/ 802761 w 1006005"/>
              <a:gd name="connsiteY1" fmla="*/ 154172 h 2704097"/>
              <a:gd name="connsiteX2" fmla="*/ 898455 w 1006005"/>
              <a:gd name="connsiteY2" fmla="*/ 249866 h 2704097"/>
              <a:gd name="connsiteX3" fmla="*/ 1004780 w 1006005"/>
              <a:gd name="connsiteY3" fmla="*/ 446568 h 2704097"/>
              <a:gd name="connsiteX4" fmla="*/ 824027 w 1006005"/>
              <a:gd name="connsiteY4" fmla="*/ 691117 h 2704097"/>
              <a:gd name="connsiteX5" fmla="*/ 909087 w 1006005"/>
              <a:gd name="connsiteY5" fmla="*/ 967563 h 2704097"/>
              <a:gd name="connsiteX6" fmla="*/ 717701 w 1006005"/>
              <a:gd name="connsiteY6" fmla="*/ 1217429 h 2704097"/>
              <a:gd name="connsiteX7" fmla="*/ 409357 w 1006005"/>
              <a:gd name="connsiteY7" fmla="*/ 1387549 h 2704097"/>
              <a:gd name="connsiteX8" fmla="*/ 42534 w 1006005"/>
              <a:gd name="connsiteY8" fmla="*/ 1791586 h 2704097"/>
              <a:gd name="connsiteX9" fmla="*/ 10636 w 1006005"/>
              <a:gd name="connsiteY9" fmla="*/ 2078665 h 2704097"/>
              <a:gd name="connsiteX10" fmla="*/ 69115 w 1006005"/>
              <a:gd name="connsiteY10" fmla="*/ 2509284 h 2704097"/>
              <a:gd name="connsiteX11" fmla="*/ 69115 w 1006005"/>
              <a:gd name="connsiteY11" fmla="*/ 2700670 h 2704097"/>
              <a:gd name="connsiteX12" fmla="*/ 563529 w 1006005"/>
              <a:gd name="connsiteY12" fmla="*/ 2488019 h 2704097"/>
              <a:gd name="connsiteX0" fmla="*/ 855924 w 1006005"/>
              <a:gd name="connsiteY0" fmla="*/ 0 h 2710619"/>
              <a:gd name="connsiteX1" fmla="*/ 802761 w 1006005"/>
              <a:gd name="connsiteY1" fmla="*/ 154172 h 2710619"/>
              <a:gd name="connsiteX2" fmla="*/ 898455 w 1006005"/>
              <a:gd name="connsiteY2" fmla="*/ 249866 h 2710619"/>
              <a:gd name="connsiteX3" fmla="*/ 1004780 w 1006005"/>
              <a:gd name="connsiteY3" fmla="*/ 446568 h 2710619"/>
              <a:gd name="connsiteX4" fmla="*/ 824027 w 1006005"/>
              <a:gd name="connsiteY4" fmla="*/ 691117 h 2710619"/>
              <a:gd name="connsiteX5" fmla="*/ 909087 w 1006005"/>
              <a:gd name="connsiteY5" fmla="*/ 967563 h 2710619"/>
              <a:gd name="connsiteX6" fmla="*/ 717701 w 1006005"/>
              <a:gd name="connsiteY6" fmla="*/ 1217429 h 2710619"/>
              <a:gd name="connsiteX7" fmla="*/ 409357 w 1006005"/>
              <a:gd name="connsiteY7" fmla="*/ 1387549 h 2710619"/>
              <a:gd name="connsiteX8" fmla="*/ 42534 w 1006005"/>
              <a:gd name="connsiteY8" fmla="*/ 1791586 h 2710619"/>
              <a:gd name="connsiteX9" fmla="*/ 10636 w 1006005"/>
              <a:gd name="connsiteY9" fmla="*/ 2078665 h 2710619"/>
              <a:gd name="connsiteX10" fmla="*/ 69115 w 1006005"/>
              <a:gd name="connsiteY10" fmla="*/ 2509284 h 2710619"/>
              <a:gd name="connsiteX11" fmla="*/ 69115 w 1006005"/>
              <a:gd name="connsiteY11" fmla="*/ 2700670 h 2710619"/>
              <a:gd name="connsiteX12" fmla="*/ 563529 w 1006005"/>
              <a:gd name="connsiteY12" fmla="*/ 2488019 h 2710619"/>
              <a:gd name="connsiteX0" fmla="*/ 855924 w 1006005"/>
              <a:gd name="connsiteY0" fmla="*/ 0 h 2718385"/>
              <a:gd name="connsiteX1" fmla="*/ 802761 w 1006005"/>
              <a:gd name="connsiteY1" fmla="*/ 154172 h 2718385"/>
              <a:gd name="connsiteX2" fmla="*/ 898455 w 1006005"/>
              <a:gd name="connsiteY2" fmla="*/ 249866 h 2718385"/>
              <a:gd name="connsiteX3" fmla="*/ 1004780 w 1006005"/>
              <a:gd name="connsiteY3" fmla="*/ 446568 h 2718385"/>
              <a:gd name="connsiteX4" fmla="*/ 824027 w 1006005"/>
              <a:gd name="connsiteY4" fmla="*/ 691117 h 2718385"/>
              <a:gd name="connsiteX5" fmla="*/ 909087 w 1006005"/>
              <a:gd name="connsiteY5" fmla="*/ 967563 h 2718385"/>
              <a:gd name="connsiteX6" fmla="*/ 717701 w 1006005"/>
              <a:gd name="connsiteY6" fmla="*/ 1217429 h 2718385"/>
              <a:gd name="connsiteX7" fmla="*/ 409357 w 1006005"/>
              <a:gd name="connsiteY7" fmla="*/ 1387549 h 2718385"/>
              <a:gd name="connsiteX8" fmla="*/ 42534 w 1006005"/>
              <a:gd name="connsiteY8" fmla="*/ 1791586 h 2718385"/>
              <a:gd name="connsiteX9" fmla="*/ 10636 w 1006005"/>
              <a:gd name="connsiteY9" fmla="*/ 2078665 h 2718385"/>
              <a:gd name="connsiteX10" fmla="*/ 69115 w 1006005"/>
              <a:gd name="connsiteY10" fmla="*/ 2509284 h 2718385"/>
              <a:gd name="connsiteX11" fmla="*/ 69115 w 1006005"/>
              <a:gd name="connsiteY11" fmla="*/ 2700670 h 2718385"/>
              <a:gd name="connsiteX12" fmla="*/ 462520 w 1006005"/>
              <a:gd name="connsiteY12" fmla="*/ 2541182 h 2718385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62520 w 1006005"/>
              <a:gd name="connsiteY13" fmla="*/ 2541182 h 2719972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83785 w 1006005"/>
              <a:gd name="connsiteY13" fmla="*/ 2397643 h 2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06005" h="2719972">
                <a:moveTo>
                  <a:pt x="855924" y="0"/>
                </a:moveTo>
                <a:cubicBezTo>
                  <a:pt x="833330" y="55378"/>
                  <a:pt x="795673" y="112528"/>
                  <a:pt x="802761" y="154172"/>
                </a:cubicBezTo>
                <a:cubicBezTo>
                  <a:pt x="809849" y="195816"/>
                  <a:pt x="864785" y="201133"/>
                  <a:pt x="898455" y="249866"/>
                </a:cubicBezTo>
                <a:cubicBezTo>
                  <a:pt x="932125" y="298599"/>
                  <a:pt x="1017185" y="373026"/>
                  <a:pt x="1004780" y="446568"/>
                </a:cubicBezTo>
                <a:cubicBezTo>
                  <a:pt x="992375" y="520110"/>
                  <a:pt x="839976" y="604285"/>
                  <a:pt x="824027" y="691117"/>
                </a:cubicBezTo>
                <a:cubicBezTo>
                  <a:pt x="808078" y="777950"/>
                  <a:pt x="926808" y="879844"/>
                  <a:pt x="909087" y="967563"/>
                </a:cubicBezTo>
                <a:cubicBezTo>
                  <a:pt x="891366" y="1055282"/>
                  <a:pt x="800989" y="1147431"/>
                  <a:pt x="717701" y="1217429"/>
                </a:cubicBezTo>
                <a:cubicBezTo>
                  <a:pt x="634413" y="1287427"/>
                  <a:pt x="521885" y="1291856"/>
                  <a:pt x="409357" y="1387549"/>
                </a:cubicBezTo>
                <a:cubicBezTo>
                  <a:pt x="296829" y="1483242"/>
                  <a:pt x="108987" y="1676400"/>
                  <a:pt x="42534" y="1791586"/>
                </a:cubicBezTo>
                <a:cubicBezTo>
                  <a:pt x="-23920" y="1906772"/>
                  <a:pt x="6206" y="1959049"/>
                  <a:pt x="10636" y="2078665"/>
                </a:cubicBezTo>
                <a:cubicBezTo>
                  <a:pt x="15066" y="2198281"/>
                  <a:pt x="59369" y="2405617"/>
                  <a:pt x="69115" y="2509284"/>
                </a:cubicBezTo>
                <a:cubicBezTo>
                  <a:pt x="78861" y="2612951"/>
                  <a:pt x="31901" y="2669658"/>
                  <a:pt x="69115" y="2700670"/>
                </a:cubicBezTo>
                <a:cubicBezTo>
                  <a:pt x="106329" y="2731682"/>
                  <a:pt x="226832" y="2721936"/>
                  <a:pt x="292399" y="2695355"/>
                </a:cubicBezTo>
                <a:cubicBezTo>
                  <a:pt x="357966" y="2668774"/>
                  <a:pt x="455432" y="2423339"/>
                  <a:pt x="483785" y="23976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C3E2E284-D7E7-4E73-81AD-37DC40EF564C}"/>
              </a:ext>
            </a:extLst>
          </p:cNvPr>
          <p:cNvSpPr txBox="1"/>
          <p:nvPr/>
        </p:nvSpPr>
        <p:spPr>
          <a:xfrm rot="1793773">
            <a:off x="8102714" y="8905244"/>
            <a:ext cx="23909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/>
              <a:t>Met bloedvaten mee </a:t>
            </a:r>
            <a:endParaRPr lang="en-US" sz="1600"/>
          </a:p>
        </p:txBody>
      </p:sp>
      <p:sp>
        <p:nvSpPr>
          <p:cNvPr id="489" name="TextBox 488" hidden="1">
            <a:extLst>
              <a:ext uri="{FF2B5EF4-FFF2-40B4-BE49-F238E27FC236}">
                <a16:creationId xmlns:a16="http://schemas.microsoft.com/office/drawing/2014/main" id="{A3BCBC4C-85F2-4E96-BDB5-5235FAD83955}"/>
              </a:ext>
            </a:extLst>
          </p:cNvPr>
          <p:cNvSpPr txBox="1"/>
          <p:nvPr/>
        </p:nvSpPr>
        <p:spPr>
          <a:xfrm>
            <a:off x="10063489" y="6165649"/>
            <a:ext cx="5309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rgbClr val="FF9797"/>
                </a:solidFill>
              </a:rPr>
              <a:t>T12</a:t>
            </a:r>
            <a:endParaRPr lang="en-US">
              <a:solidFill>
                <a:srgbClr val="FF9797"/>
              </a:solidFill>
            </a:endParaRPr>
          </a:p>
        </p:txBody>
      </p:sp>
      <p:pic>
        <p:nvPicPr>
          <p:cNvPr id="491" name="Picture 490">
            <a:extLst>
              <a:ext uri="{FF2B5EF4-FFF2-40B4-BE49-F238E27FC236}">
                <a16:creationId xmlns:a16="http://schemas.microsoft.com/office/drawing/2014/main" id="{A01FF70C-8F8B-4161-A960-0AB17CD0A2C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786" y="9612768"/>
            <a:ext cx="1683895" cy="1729844"/>
          </a:xfrm>
          <a:prstGeom prst="rect">
            <a:avLst/>
          </a:prstGeom>
        </p:spPr>
      </p:pic>
      <p:graphicFrame>
        <p:nvGraphicFramePr>
          <p:cNvPr id="455" name="Object 454">
            <a:extLst>
              <a:ext uri="{FF2B5EF4-FFF2-40B4-BE49-F238E27FC236}">
                <a16:creationId xmlns:a16="http://schemas.microsoft.com/office/drawing/2014/main" id="{6106A5F9-716E-4968-9B8D-36804D48946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8704634" y="11419570"/>
          <a:ext cx="1761247" cy="15278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16" imgW="12355200" imgH="10717200" progId="">
                  <p:embed/>
                </p:oleObj>
              </mc:Choice>
              <mc:Fallback>
                <p:oleObj r:id="rId16" imgW="12355200" imgH="10717200" progId="">
                  <p:embed/>
                  <p:pic>
                    <p:nvPicPr>
                      <p:cNvPr id="455" name="Object 454">
                        <a:extLst>
                          <a:ext uri="{FF2B5EF4-FFF2-40B4-BE49-F238E27FC236}">
                            <a16:creationId xmlns:a16="http://schemas.microsoft.com/office/drawing/2014/main" id="{6106A5F9-716E-4968-9B8D-36804D48946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8704634" y="11419570"/>
                        <a:ext cx="1761247" cy="15278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2" name="TextBox 491">
            <a:extLst>
              <a:ext uri="{FF2B5EF4-FFF2-40B4-BE49-F238E27FC236}">
                <a16:creationId xmlns:a16="http://schemas.microsoft.com/office/drawing/2014/main" id="{472EE61D-1298-49F4-ABC6-0B904F266524}"/>
              </a:ext>
            </a:extLst>
          </p:cNvPr>
          <p:cNvSpPr txBox="1"/>
          <p:nvPr/>
        </p:nvSpPr>
        <p:spPr>
          <a:xfrm>
            <a:off x="641785" y="12536251"/>
            <a:ext cx="2310432" cy="2782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en-GB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7260F774-4118-4015-B9B5-349927BAB7D7}"/>
              </a:ext>
            </a:extLst>
          </p:cNvPr>
          <p:cNvSpPr/>
          <p:nvPr/>
        </p:nvSpPr>
        <p:spPr>
          <a:xfrm>
            <a:off x="9049112" y="11660816"/>
            <a:ext cx="1173394" cy="1036736"/>
          </a:xfrm>
          <a:custGeom>
            <a:avLst/>
            <a:gdLst>
              <a:gd name="connsiteX0" fmla="*/ 703690 w 1318172"/>
              <a:gd name="connsiteY0" fmla="*/ 0 h 1046928"/>
              <a:gd name="connsiteX1" fmla="*/ 580860 w 1318172"/>
              <a:gd name="connsiteY1" fmla="*/ 95534 h 1046928"/>
              <a:gd name="connsiteX2" fmla="*/ 826520 w 1318172"/>
              <a:gd name="connsiteY2" fmla="*/ 464023 h 1046928"/>
              <a:gd name="connsiteX3" fmla="*/ 771929 w 1318172"/>
              <a:gd name="connsiteY3" fmla="*/ 436728 h 1046928"/>
              <a:gd name="connsiteX4" fmla="*/ 526269 w 1318172"/>
              <a:gd name="connsiteY4" fmla="*/ 614149 h 1046928"/>
              <a:gd name="connsiteX5" fmla="*/ 157779 w 1318172"/>
              <a:gd name="connsiteY5" fmla="*/ 573206 h 1046928"/>
              <a:gd name="connsiteX6" fmla="*/ 62245 w 1318172"/>
              <a:gd name="connsiteY6" fmla="*/ 791570 h 1046928"/>
              <a:gd name="connsiteX7" fmla="*/ 1085827 w 1318172"/>
              <a:gd name="connsiteY7" fmla="*/ 1037229 h 1046928"/>
              <a:gd name="connsiteX8" fmla="*/ 1317839 w 1318172"/>
              <a:gd name="connsiteY8" fmla="*/ 436728 h 1046928"/>
              <a:gd name="connsiteX9" fmla="*/ 1126770 w 1318172"/>
              <a:gd name="connsiteY9" fmla="*/ 95534 h 1046928"/>
              <a:gd name="connsiteX0" fmla="*/ 703690 w 1318172"/>
              <a:gd name="connsiteY0" fmla="*/ 0 h 1046928"/>
              <a:gd name="connsiteX1" fmla="*/ 580860 w 1318172"/>
              <a:gd name="connsiteY1" fmla="*/ 95534 h 1046928"/>
              <a:gd name="connsiteX2" fmla="*/ 826520 w 1318172"/>
              <a:gd name="connsiteY2" fmla="*/ 464023 h 1046928"/>
              <a:gd name="connsiteX3" fmla="*/ 771929 w 1318172"/>
              <a:gd name="connsiteY3" fmla="*/ 436728 h 1046928"/>
              <a:gd name="connsiteX4" fmla="*/ 526269 w 1318172"/>
              <a:gd name="connsiteY4" fmla="*/ 614149 h 1046928"/>
              <a:gd name="connsiteX5" fmla="*/ 157779 w 1318172"/>
              <a:gd name="connsiteY5" fmla="*/ 573206 h 1046928"/>
              <a:gd name="connsiteX6" fmla="*/ 62245 w 1318172"/>
              <a:gd name="connsiteY6" fmla="*/ 791570 h 1046928"/>
              <a:gd name="connsiteX7" fmla="*/ 1085827 w 1318172"/>
              <a:gd name="connsiteY7" fmla="*/ 1037229 h 1046928"/>
              <a:gd name="connsiteX8" fmla="*/ 1317839 w 1318172"/>
              <a:gd name="connsiteY8" fmla="*/ 436728 h 1046928"/>
              <a:gd name="connsiteX9" fmla="*/ 1126770 w 1318172"/>
              <a:gd name="connsiteY9" fmla="*/ 95534 h 1046928"/>
              <a:gd name="connsiteX10" fmla="*/ 703690 w 1318172"/>
              <a:gd name="connsiteY10" fmla="*/ 0 h 1046928"/>
              <a:gd name="connsiteX0" fmla="*/ 721024 w 1318172"/>
              <a:gd name="connsiteY0" fmla="*/ 0 h 1068596"/>
              <a:gd name="connsiteX1" fmla="*/ 580860 w 1318172"/>
              <a:gd name="connsiteY1" fmla="*/ 117202 h 1068596"/>
              <a:gd name="connsiteX2" fmla="*/ 826520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826520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874190 w 1318172"/>
              <a:gd name="connsiteY2" fmla="*/ 442354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72690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72690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4262 w 1321410"/>
              <a:gd name="connsiteY0" fmla="*/ 0 h 1068596"/>
              <a:gd name="connsiteX1" fmla="*/ 631768 w 1321410"/>
              <a:gd name="connsiteY1" fmla="*/ 130203 h 1068596"/>
              <a:gd name="connsiteX2" fmla="*/ 903430 w 1321410"/>
              <a:gd name="connsiteY2" fmla="*/ 485691 h 1068596"/>
              <a:gd name="connsiteX3" fmla="*/ 775167 w 1321410"/>
              <a:gd name="connsiteY3" fmla="*/ 458396 h 1068596"/>
              <a:gd name="connsiteX4" fmla="*/ 633514 w 1321410"/>
              <a:gd name="connsiteY4" fmla="*/ 609815 h 1068596"/>
              <a:gd name="connsiteX5" fmla="*/ 161017 w 1321410"/>
              <a:gd name="connsiteY5" fmla="*/ 594874 h 1068596"/>
              <a:gd name="connsiteX6" fmla="*/ 65483 w 1321410"/>
              <a:gd name="connsiteY6" fmla="*/ 813238 h 1068596"/>
              <a:gd name="connsiteX7" fmla="*/ 1089065 w 1321410"/>
              <a:gd name="connsiteY7" fmla="*/ 1058897 h 1068596"/>
              <a:gd name="connsiteX8" fmla="*/ 1321077 w 1321410"/>
              <a:gd name="connsiteY8" fmla="*/ 458396 h 1068596"/>
              <a:gd name="connsiteX9" fmla="*/ 1130008 w 1321410"/>
              <a:gd name="connsiteY9" fmla="*/ 117202 h 1068596"/>
              <a:gd name="connsiteX10" fmla="*/ 724262 w 1321410"/>
              <a:gd name="connsiteY10" fmla="*/ 0 h 1068596"/>
              <a:gd name="connsiteX0" fmla="*/ 724262 w 1321410"/>
              <a:gd name="connsiteY0" fmla="*/ 0 h 1068596"/>
              <a:gd name="connsiteX1" fmla="*/ 631768 w 1321410"/>
              <a:gd name="connsiteY1" fmla="*/ 130203 h 1068596"/>
              <a:gd name="connsiteX2" fmla="*/ 903430 w 1321410"/>
              <a:gd name="connsiteY2" fmla="*/ 485691 h 1068596"/>
              <a:gd name="connsiteX3" fmla="*/ 775167 w 1321410"/>
              <a:gd name="connsiteY3" fmla="*/ 458396 h 1068596"/>
              <a:gd name="connsiteX4" fmla="*/ 633514 w 1321410"/>
              <a:gd name="connsiteY4" fmla="*/ 609815 h 1068596"/>
              <a:gd name="connsiteX5" fmla="*/ 161017 w 1321410"/>
              <a:gd name="connsiteY5" fmla="*/ 594874 h 1068596"/>
              <a:gd name="connsiteX6" fmla="*/ 65483 w 1321410"/>
              <a:gd name="connsiteY6" fmla="*/ 813238 h 1068596"/>
              <a:gd name="connsiteX7" fmla="*/ 1089065 w 1321410"/>
              <a:gd name="connsiteY7" fmla="*/ 1058897 h 1068596"/>
              <a:gd name="connsiteX8" fmla="*/ 1321077 w 1321410"/>
              <a:gd name="connsiteY8" fmla="*/ 458396 h 1068596"/>
              <a:gd name="connsiteX9" fmla="*/ 1130008 w 1321410"/>
              <a:gd name="connsiteY9" fmla="*/ 117202 h 1068596"/>
              <a:gd name="connsiteX10" fmla="*/ 724262 w 1321410"/>
              <a:gd name="connsiteY10" fmla="*/ 0 h 1068596"/>
              <a:gd name="connsiteX0" fmla="*/ 724262 w 1321410"/>
              <a:gd name="connsiteY0" fmla="*/ 0 h 1068596"/>
              <a:gd name="connsiteX1" fmla="*/ 631768 w 1321410"/>
              <a:gd name="connsiteY1" fmla="*/ 130203 h 1068596"/>
              <a:gd name="connsiteX2" fmla="*/ 903430 w 1321410"/>
              <a:gd name="connsiteY2" fmla="*/ 485691 h 1068596"/>
              <a:gd name="connsiteX3" fmla="*/ 775167 w 1321410"/>
              <a:gd name="connsiteY3" fmla="*/ 458396 h 1068596"/>
              <a:gd name="connsiteX4" fmla="*/ 633514 w 1321410"/>
              <a:gd name="connsiteY4" fmla="*/ 609815 h 1068596"/>
              <a:gd name="connsiteX5" fmla="*/ 161017 w 1321410"/>
              <a:gd name="connsiteY5" fmla="*/ 594874 h 1068596"/>
              <a:gd name="connsiteX6" fmla="*/ 65483 w 1321410"/>
              <a:gd name="connsiteY6" fmla="*/ 813238 h 1068596"/>
              <a:gd name="connsiteX7" fmla="*/ 1089065 w 1321410"/>
              <a:gd name="connsiteY7" fmla="*/ 1058897 h 1068596"/>
              <a:gd name="connsiteX8" fmla="*/ 1321077 w 1321410"/>
              <a:gd name="connsiteY8" fmla="*/ 458396 h 1068596"/>
              <a:gd name="connsiteX9" fmla="*/ 1130008 w 1321410"/>
              <a:gd name="connsiteY9" fmla="*/ 117202 h 1068596"/>
              <a:gd name="connsiteX10" fmla="*/ 724262 w 1321410"/>
              <a:gd name="connsiteY10" fmla="*/ 0 h 1068596"/>
              <a:gd name="connsiteX0" fmla="*/ 726881 w 1324029"/>
              <a:gd name="connsiteY0" fmla="*/ 0 h 1068287"/>
              <a:gd name="connsiteX1" fmla="*/ 634387 w 1324029"/>
              <a:gd name="connsiteY1" fmla="*/ 130203 h 1068287"/>
              <a:gd name="connsiteX2" fmla="*/ 906049 w 1324029"/>
              <a:gd name="connsiteY2" fmla="*/ 485691 h 1068287"/>
              <a:gd name="connsiteX3" fmla="*/ 777786 w 1324029"/>
              <a:gd name="connsiteY3" fmla="*/ 458396 h 1068287"/>
              <a:gd name="connsiteX4" fmla="*/ 636133 w 1324029"/>
              <a:gd name="connsiteY4" fmla="*/ 609815 h 1068287"/>
              <a:gd name="connsiteX5" fmla="*/ 154969 w 1324029"/>
              <a:gd name="connsiteY5" fmla="*/ 651211 h 1068287"/>
              <a:gd name="connsiteX6" fmla="*/ 68102 w 1324029"/>
              <a:gd name="connsiteY6" fmla="*/ 813238 h 1068287"/>
              <a:gd name="connsiteX7" fmla="*/ 1091684 w 1324029"/>
              <a:gd name="connsiteY7" fmla="*/ 1058897 h 1068287"/>
              <a:gd name="connsiteX8" fmla="*/ 1323696 w 1324029"/>
              <a:gd name="connsiteY8" fmla="*/ 458396 h 1068287"/>
              <a:gd name="connsiteX9" fmla="*/ 1132627 w 1324029"/>
              <a:gd name="connsiteY9" fmla="*/ 117202 h 1068287"/>
              <a:gd name="connsiteX10" fmla="*/ 726881 w 1324029"/>
              <a:gd name="connsiteY10" fmla="*/ 0 h 1068287"/>
              <a:gd name="connsiteX0" fmla="*/ 718839 w 1315987"/>
              <a:gd name="connsiteY0" fmla="*/ 0 h 1068287"/>
              <a:gd name="connsiteX1" fmla="*/ 626345 w 1315987"/>
              <a:gd name="connsiteY1" fmla="*/ 130203 h 1068287"/>
              <a:gd name="connsiteX2" fmla="*/ 898007 w 1315987"/>
              <a:gd name="connsiteY2" fmla="*/ 485691 h 1068287"/>
              <a:gd name="connsiteX3" fmla="*/ 769744 w 1315987"/>
              <a:gd name="connsiteY3" fmla="*/ 458396 h 1068287"/>
              <a:gd name="connsiteX4" fmla="*/ 628091 w 1315987"/>
              <a:gd name="connsiteY4" fmla="*/ 609815 h 1068287"/>
              <a:gd name="connsiteX5" fmla="*/ 146927 w 1315987"/>
              <a:gd name="connsiteY5" fmla="*/ 651211 h 1068287"/>
              <a:gd name="connsiteX6" fmla="*/ 60060 w 1315987"/>
              <a:gd name="connsiteY6" fmla="*/ 813238 h 1068287"/>
              <a:gd name="connsiteX7" fmla="*/ 1083642 w 1315987"/>
              <a:gd name="connsiteY7" fmla="*/ 1058897 h 1068287"/>
              <a:gd name="connsiteX8" fmla="*/ 1315654 w 1315987"/>
              <a:gd name="connsiteY8" fmla="*/ 458396 h 1068287"/>
              <a:gd name="connsiteX9" fmla="*/ 1124585 w 1315987"/>
              <a:gd name="connsiteY9" fmla="*/ 117202 h 1068287"/>
              <a:gd name="connsiteX10" fmla="*/ 718839 w 1315987"/>
              <a:gd name="connsiteY10" fmla="*/ 0 h 1068287"/>
              <a:gd name="connsiteX0" fmla="*/ 718839 w 1315987"/>
              <a:gd name="connsiteY0" fmla="*/ 0 h 1068287"/>
              <a:gd name="connsiteX1" fmla="*/ 626345 w 1315987"/>
              <a:gd name="connsiteY1" fmla="*/ 130203 h 1068287"/>
              <a:gd name="connsiteX2" fmla="*/ 898007 w 1315987"/>
              <a:gd name="connsiteY2" fmla="*/ 485691 h 1068287"/>
              <a:gd name="connsiteX3" fmla="*/ 769744 w 1315987"/>
              <a:gd name="connsiteY3" fmla="*/ 458396 h 1068287"/>
              <a:gd name="connsiteX4" fmla="*/ 628091 w 1315987"/>
              <a:gd name="connsiteY4" fmla="*/ 609815 h 1068287"/>
              <a:gd name="connsiteX5" fmla="*/ 146927 w 1315987"/>
              <a:gd name="connsiteY5" fmla="*/ 651211 h 1068287"/>
              <a:gd name="connsiteX6" fmla="*/ 60060 w 1315987"/>
              <a:gd name="connsiteY6" fmla="*/ 813238 h 1068287"/>
              <a:gd name="connsiteX7" fmla="*/ 1083642 w 1315987"/>
              <a:gd name="connsiteY7" fmla="*/ 1058897 h 1068287"/>
              <a:gd name="connsiteX8" fmla="*/ 1315654 w 1315987"/>
              <a:gd name="connsiteY8" fmla="*/ 458396 h 1068287"/>
              <a:gd name="connsiteX9" fmla="*/ 1124585 w 1315987"/>
              <a:gd name="connsiteY9" fmla="*/ 117202 h 1068287"/>
              <a:gd name="connsiteX10" fmla="*/ 718839 w 1315987"/>
              <a:gd name="connsiteY10" fmla="*/ 0 h 1068287"/>
              <a:gd name="connsiteX0" fmla="*/ 700146 w 1297294"/>
              <a:gd name="connsiteY0" fmla="*/ 0 h 1068287"/>
              <a:gd name="connsiteX1" fmla="*/ 607652 w 1297294"/>
              <a:gd name="connsiteY1" fmla="*/ 130203 h 1068287"/>
              <a:gd name="connsiteX2" fmla="*/ 879314 w 1297294"/>
              <a:gd name="connsiteY2" fmla="*/ 485691 h 1068287"/>
              <a:gd name="connsiteX3" fmla="*/ 751051 w 1297294"/>
              <a:gd name="connsiteY3" fmla="*/ 458396 h 1068287"/>
              <a:gd name="connsiteX4" fmla="*/ 609398 w 1297294"/>
              <a:gd name="connsiteY4" fmla="*/ 609815 h 1068287"/>
              <a:gd name="connsiteX5" fmla="*/ 128234 w 1297294"/>
              <a:gd name="connsiteY5" fmla="*/ 651211 h 1068287"/>
              <a:gd name="connsiteX6" fmla="*/ 41367 w 1297294"/>
              <a:gd name="connsiteY6" fmla="*/ 813238 h 1068287"/>
              <a:gd name="connsiteX7" fmla="*/ 1064949 w 1297294"/>
              <a:gd name="connsiteY7" fmla="*/ 1058897 h 1068287"/>
              <a:gd name="connsiteX8" fmla="*/ 1296961 w 1297294"/>
              <a:gd name="connsiteY8" fmla="*/ 458396 h 1068287"/>
              <a:gd name="connsiteX9" fmla="*/ 1105892 w 1297294"/>
              <a:gd name="connsiteY9" fmla="*/ 117202 h 1068287"/>
              <a:gd name="connsiteX10" fmla="*/ 700146 w 1297294"/>
              <a:gd name="connsiteY10" fmla="*/ 0 h 1068287"/>
              <a:gd name="connsiteX0" fmla="*/ 571912 w 1169060"/>
              <a:gd name="connsiteY0" fmla="*/ 0 h 1076246"/>
              <a:gd name="connsiteX1" fmla="*/ 479418 w 1169060"/>
              <a:gd name="connsiteY1" fmla="*/ 130203 h 1076246"/>
              <a:gd name="connsiteX2" fmla="*/ 751080 w 1169060"/>
              <a:gd name="connsiteY2" fmla="*/ 485691 h 1076246"/>
              <a:gd name="connsiteX3" fmla="*/ 622817 w 1169060"/>
              <a:gd name="connsiteY3" fmla="*/ 458396 h 1076246"/>
              <a:gd name="connsiteX4" fmla="*/ 481164 w 1169060"/>
              <a:gd name="connsiteY4" fmla="*/ 609815 h 1076246"/>
              <a:gd name="connsiteX5" fmla="*/ 0 w 1169060"/>
              <a:gd name="connsiteY5" fmla="*/ 651211 h 1076246"/>
              <a:gd name="connsiteX6" fmla="*/ 272826 w 1169060"/>
              <a:gd name="connsiteY6" fmla="*/ 891244 h 1076246"/>
              <a:gd name="connsiteX7" fmla="*/ 936715 w 1169060"/>
              <a:gd name="connsiteY7" fmla="*/ 1058897 h 1076246"/>
              <a:gd name="connsiteX8" fmla="*/ 1168727 w 1169060"/>
              <a:gd name="connsiteY8" fmla="*/ 458396 h 1076246"/>
              <a:gd name="connsiteX9" fmla="*/ 977658 w 1169060"/>
              <a:gd name="connsiteY9" fmla="*/ 117202 h 1076246"/>
              <a:gd name="connsiteX10" fmla="*/ 571912 w 1169060"/>
              <a:gd name="connsiteY10" fmla="*/ 0 h 1076246"/>
              <a:gd name="connsiteX0" fmla="*/ 571912 w 1169060"/>
              <a:gd name="connsiteY0" fmla="*/ 0 h 1036163"/>
              <a:gd name="connsiteX1" fmla="*/ 479418 w 1169060"/>
              <a:gd name="connsiteY1" fmla="*/ 130203 h 1036163"/>
              <a:gd name="connsiteX2" fmla="*/ 751080 w 1169060"/>
              <a:gd name="connsiteY2" fmla="*/ 485691 h 1036163"/>
              <a:gd name="connsiteX3" fmla="*/ 622817 w 1169060"/>
              <a:gd name="connsiteY3" fmla="*/ 458396 h 1036163"/>
              <a:gd name="connsiteX4" fmla="*/ 481164 w 1169060"/>
              <a:gd name="connsiteY4" fmla="*/ 609815 h 1036163"/>
              <a:gd name="connsiteX5" fmla="*/ 0 w 1169060"/>
              <a:gd name="connsiteY5" fmla="*/ 651211 h 1036163"/>
              <a:gd name="connsiteX6" fmla="*/ 272826 w 1169060"/>
              <a:gd name="connsiteY6" fmla="*/ 891244 h 1036163"/>
              <a:gd name="connsiteX7" fmla="*/ 884711 w 1169060"/>
              <a:gd name="connsiteY7" fmla="*/ 1015560 h 1036163"/>
              <a:gd name="connsiteX8" fmla="*/ 1168727 w 1169060"/>
              <a:gd name="connsiteY8" fmla="*/ 458396 h 1036163"/>
              <a:gd name="connsiteX9" fmla="*/ 977658 w 1169060"/>
              <a:gd name="connsiteY9" fmla="*/ 117202 h 1036163"/>
              <a:gd name="connsiteX10" fmla="*/ 571912 w 1169060"/>
              <a:gd name="connsiteY10" fmla="*/ 0 h 1036163"/>
              <a:gd name="connsiteX0" fmla="*/ 571912 w 1169060"/>
              <a:gd name="connsiteY0" fmla="*/ 0 h 1036163"/>
              <a:gd name="connsiteX1" fmla="*/ 479418 w 1169060"/>
              <a:gd name="connsiteY1" fmla="*/ 130203 h 1036163"/>
              <a:gd name="connsiteX2" fmla="*/ 751080 w 1169060"/>
              <a:gd name="connsiteY2" fmla="*/ 485691 h 1036163"/>
              <a:gd name="connsiteX3" fmla="*/ 622817 w 1169060"/>
              <a:gd name="connsiteY3" fmla="*/ 458396 h 1036163"/>
              <a:gd name="connsiteX4" fmla="*/ 481164 w 1169060"/>
              <a:gd name="connsiteY4" fmla="*/ 609815 h 1036163"/>
              <a:gd name="connsiteX5" fmla="*/ 0 w 1169060"/>
              <a:gd name="connsiteY5" fmla="*/ 651211 h 1036163"/>
              <a:gd name="connsiteX6" fmla="*/ 272826 w 1169060"/>
              <a:gd name="connsiteY6" fmla="*/ 891244 h 1036163"/>
              <a:gd name="connsiteX7" fmla="*/ 884711 w 1169060"/>
              <a:gd name="connsiteY7" fmla="*/ 1015560 h 1036163"/>
              <a:gd name="connsiteX8" fmla="*/ 1168727 w 1169060"/>
              <a:gd name="connsiteY8" fmla="*/ 458396 h 1036163"/>
              <a:gd name="connsiteX9" fmla="*/ 977658 w 1169060"/>
              <a:gd name="connsiteY9" fmla="*/ 117202 h 1036163"/>
              <a:gd name="connsiteX10" fmla="*/ 571912 w 1169060"/>
              <a:gd name="connsiteY10" fmla="*/ 0 h 1036163"/>
              <a:gd name="connsiteX0" fmla="*/ 576246 w 1173394"/>
              <a:gd name="connsiteY0" fmla="*/ 0 h 1036736"/>
              <a:gd name="connsiteX1" fmla="*/ 483752 w 1173394"/>
              <a:gd name="connsiteY1" fmla="*/ 130203 h 1036736"/>
              <a:gd name="connsiteX2" fmla="*/ 755414 w 1173394"/>
              <a:gd name="connsiteY2" fmla="*/ 485691 h 1036736"/>
              <a:gd name="connsiteX3" fmla="*/ 627151 w 1173394"/>
              <a:gd name="connsiteY3" fmla="*/ 458396 h 1036736"/>
              <a:gd name="connsiteX4" fmla="*/ 485498 w 1173394"/>
              <a:gd name="connsiteY4" fmla="*/ 609815 h 1036736"/>
              <a:gd name="connsiteX5" fmla="*/ 0 w 1173394"/>
              <a:gd name="connsiteY5" fmla="*/ 616542 h 1036736"/>
              <a:gd name="connsiteX6" fmla="*/ 277160 w 1173394"/>
              <a:gd name="connsiteY6" fmla="*/ 891244 h 1036736"/>
              <a:gd name="connsiteX7" fmla="*/ 889045 w 1173394"/>
              <a:gd name="connsiteY7" fmla="*/ 1015560 h 1036736"/>
              <a:gd name="connsiteX8" fmla="*/ 1173061 w 1173394"/>
              <a:gd name="connsiteY8" fmla="*/ 458396 h 1036736"/>
              <a:gd name="connsiteX9" fmla="*/ 981992 w 1173394"/>
              <a:gd name="connsiteY9" fmla="*/ 117202 h 1036736"/>
              <a:gd name="connsiteX10" fmla="*/ 576246 w 1173394"/>
              <a:gd name="connsiteY10" fmla="*/ 0 h 1036736"/>
              <a:gd name="connsiteX0" fmla="*/ 576246 w 1173394"/>
              <a:gd name="connsiteY0" fmla="*/ 0 h 1036736"/>
              <a:gd name="connsiteX1" fmla="*/ 483752 w 1173394"/>
              <a:gd name="connsiteY1" fmla="*/ 130203 h 1036736"/>
              <a:gd name="connsiteX2" fmla="*/ 755414 w 1173394"/>
              <a:gd name="connsiteY2" fmla="*/ 485691 h 1036736"/>
              <a:gd name="connsiteX3" fmla="*/ 627151 w 1173394"/>
              <a:gd name="connsiteY3" fmla="*/ 458396 h 1036736"/>
              <a:gd name="connsiteX4" fmla="*/ 485498 w 1173394"/>
              <a:gd name="connsiteY4" fmla="*/ 609815 h 1036736"/>
              <a:gd name="connsiteX5" fmla="*/ 0 w 1173394"/>
              <a:gd name="connsiteY5" fmla="*/ 616542 h 1036736"/>
              <a:gd name="connsiteX6" fmla="*/ 277160 w 1173394"/>
              <a:gd name="connsiteY6" fmla="*/ 891244 h 1036736"/>
              <a:gd name="connsiteX7" fmla="*/ 889045 w 1173394"/>
              <a:gd name="connsiteY7" fmla="*/ 1015560 h 1036736"/>
              <a:gd name="connsiteX8" fmla="*/ 1173061 w 1173394"/>
              <a:gd name="connsiteY8" fmla="*/ 458396 h 1036736"/>
              <a:gd name="connsiteX9" fmla="*/ 981992 w 1173394"/>
              <a:gd name="connsiteY9" fmla="*/ 117202 h 1036736"/>
              <a:gd name="connsiteX10" fmla="*/ 576246 w 1173394"/>
              <a:gd name="connsiteY10" fmla="*/ 0 h 1036736"/>
              <a:gd name="connsiteX0" fmla="*/ 576246 w 1173394"/>
              <a:gd name="connsiteY0" fmla="*/ 0 h 1036736"/>
              <a:gd name="connsiteX1" fmla="*/ 483752 w 1173394"/>
              <a:gd name="connsiteY1" fmla="*/ 130203 h 1036736"/>
              <a:gd name="connsiteX2" fmla="*/ 755414 w 1173394"/>
              <a:gd name="connsiteY2" fmla="*/ 485691 h 1036736"/>
              <a:gd name="connsiteX3" fmla="*/ 627151 w 1173394"/>
              <a:gd name="connsiteY3" fmla="*/ 458396 h 1036736"/>
              <a:gd name="connsiteX4" fmla="*/ 485498 w 1173394"/>
              <a:gd name="connsiteY4" fmla="*/ 609815 h 1036736"/>
              <a:gd name="connsiteX5" fmla="*/ 0 w 1173394"/>
              <a:gd name="connsiteY5" fmla="*/ 616542 h 1036736"/>
              <a:gd name="connsiteX6" fmla="*/ 277160 w 1173394"/>
              <a:gd name="connsiteY6" fmla="*/ 891244 h 1036736"/>
              <a:gd name="connsiteX7" fmla="*/ 889045 w 1173394"/>
              <a:gd name="connsiteY7" fmla="*/ 1015560 h 1036736"/>
              <a:gd name="connsiteX8" fmla="*/ 1173061 w 1173394"/>
              <a:gd name="connsiteY8" fmla="*/ 458396 h 1036736"/>
              <a:gd name="connsiteX9" fmla="*/ 981992 w 1173394"/>
              <a:gd name="connsiteY9" fmla="*/ 117202 h 1036736"/>
              <a:gd name="connsiteX10" fmla="*/ 576246 w 1173394"/>
              <a:gd name="connsiteY10" fmla="*/ 0 h 103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73394" h="1036736">
                <a:moveTo>
                  <a:pt x="576246" y="0"/>
                </a:moveTo>
                <a:cubicBezTo>
                  <a:pt x="504595" y="9098"/>
                  <a:pt x="503997" y="34766"/>
                  <a:pt x="483752" y="130203"/>
                </a:cubicBezTo>
                <a:cubicBezTo>
                  <a:pt x="513614" y="319493"/>
                  <a:pt x="718514" y="361653"/>
                  <a:pt x="755414" y="485691"/>
                </a:cubicBezTo>
                <a:cubicBezTo>
                  <a:pt x="727309" y="531723"/>
                  <a:pt x="672137" y="437709"/>
                  <a:pt x="627151" y="458396"/>
                </a:cubicBezTo>
                <a:cubicBezTo>
                  <a:pt x="582165" y="479083"/>
                  <a:pt x="587856" y="587069"/>
                  <a:pt x="485498" y="609815"/>
                </a:cubicBezTo>
                <a:cubicBezTo>
                  <a:pt x="331135" y="623894"/>
                  <a:pt x="107674" y="621640"/>
                  <a:pt x="0" y="616542"/>
                </a:cubicBezTo>
                <a:cubicBezTo>
                  <a:pt x="100342" y="780456"/>
                  <a:pt x="128986" y="824741"/>
                  <a:pt x="277160" y="891244"/>
                </a:cubicBezTo>
                <a:cubicBezTo>
                  <a:pt x="425334" y="957747"/>
                  <a:pt x="739728" y="1087701"/>
                  <a:pt x="889045" y="1015560"/>
                </a:cubicBezTo>
                <a:cubicBezTo>
                  <a:pt x="1038362" y="943419"/>
                  <a:pt x="1166237" y="615345"/>
                  <a:pt x="1173061" y="458396"/>
                </a:cubicBezTo>
                <a:cubicBezTo>
                  <a:pt x="1179885" y="301447"/>
                  <a:pt x="1080938" y="209324"/>
                  <a:pt x="981992" y="117202"/>
                </a:cubicBezTo>
                <a:lnTo>
                  <a:pt x="576246" y="0"/>
                </a:lnTo>
                <a:close/>
              </a:path>
            </a:pathLst>
          </a:custGeom>
          <a:pattFill prst="ltUpDiag">
            <a:fgClr>
              <a:srgbClr val="080808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36996AA-3CAC-49CA-8B13-0F996A04CF0F}"/>
              </a:ext>
            </a:extLst>
          </p:cNvPr>
          <p:cNvSpPr/>
          <p:nvPr/>
        </p:nvSpPr>
        <p:spPr>
          <a:xfrm>
            <a:off x="9003176" y="10719819"/>
            <a:ext cx="640266" cy="678549"/>
          </a:xfrm>
          <a:custGeom>
            <a:avLst/>
            <a:gdLst>
              <a:gd name="connsiteX0" fmla="*/ 679506 w 680283"/>
              <a:gd name="connsiteY0" fmla="*/ 535287 h 761384"/>
              <a:gd name="connsiteX1" fmla="*/ 560237 w 680283"/>
              <a:gd name="connsiteY1" fmla="*/ 121819 h 761384"/>
              <a:gd name="connsiteX2" fmla="*/ 51353 w 680283"/>
              <a:gd name="connsiteY2" fmla="*/ 34355 h 761384"/>
              <a:gd name="connsiteX3" fmla="*/ 35450 w 680283"/>
              <a:gd name="connsiteY3" fmla="*/ 630703 h 761384"/>
              <a:gd name="connsiteX4" fmla="*/ 210379 w 680283"/>
              <a:gd name="connsiteY4" fmla="*/ 749972 h 761384"/>
              <a:gd name="connsiteX5" fmla="*/ 361454 w 680283"/>
              <a:gd name="connsiteY5" fmla="*/ 734070 h 761384"/>
              <a:gd name="connsiteX6" fmla="*/ 528431 w 680283"/>
              <a:gd name="connsiteY6" fmla="*/ 551190 h 761384"/>
              <a:gd name="connsiteX7" fmla="*/ 679506 w 680283"/>
              <a:gd name="connsiteY7" fmla="*/ 535287 h 761384"/>
              <a:gd name="connsiteX0" fmla="*/ 665611 w 666301"/>
              <a:gd name="connsiteY0" fmla="*/ 462279 h 688376"/>
              <a:gd name="connsiteX1" fmla="*/ 546342 w 666301"/>
              <a:gd name="connsiteY1" fmla="*/ 48811 h 688376"/>
              <a:gd name="connsiteX2" fmla="*/ 61311 w 666301"/>
              <a:gd name="connsiteY2" fmla="*/ 64714 h 688376"/>
              <a:gd name="connsiteX3" fmla="*/ 21555 w 666301"/>
              <a:gd name="connsiteY3" fmla="*/ 557695 h 688376"/>
              <a:gd name="connsiteX4" fmla="*/ 196484 w 666301"/>
              <a:gd name="connsiteY4" fmla="*/ 676964 h 688376"/>
              <a:gd name="connsiteX5" fmla="*/ 347559 w 666301"/>
              <a:gd name="connsiteY5" fmla="*/ 661062 h 688376"/>
              <a:gd name="connsiteX6" fmla="*/ 514536 w 666301"/>
              <a:gd name="connsiteY6" fmla="*/ 478182 h 688376"/>
              <a:gd name="connsiteX7" fmla="*/ 665611 w 666301"/>
              <a:gd name="connsiteY7" fmla="*/ 462279 h 688376"/>
              <a:gd name="connsiteX0" fmla="*/ 665611 w 671808"/>
              <a:gd name="connsiteY0" fmla="*/ 478428 h 704525"/>
              <a:gd name="connsiteX1" fmla="*/ 546342 w 671808"/>
              <a:gd name="connsiteY1" fmla="*/ 64960 h 704525"/>
              <a:gd name="connsiteX2" fmla="*/ 61311 w 671808"/>
              <a:gd name="connsiteY2" fmla="*/ 80863 h 704525"/>
              <a:gd name="connsiteX3" fmla="*/ 21555 w 671808"/>
              <a:gd name="connsiteY3" fmla="*/ 573844 h 704525"/>
              <a:gd name="connsiteX4" fmla="*/ 196484 w 671808"/>
              <a:gd name="connsiteY4" fmla="*/ 693113 h 704525"/>
              <a:gd name="connsiteX5" fmla="*/ 347559 w 671808"/>
              <a:gd name="connsiteY5" fmla="*/ 677211 h 704525"/>
              <a:gd name="connsiteX6" fmla="*/ 514536 w 671808"/>
              <a:gd name="connsiteY6" fmla="*/ 494331 h 704525"/>
              <a:gd name="connsiteX7" fmla="*/ 665611 w 671808"/>
              <a:gd name="connsiteY7" fmla="*/ 478428 h 704525"/>
              <a:gd name="connsiteX0" fmla="*/ 665611 w 676518"/>
              <a:gd name="connsiteY0" fmla="*/ 478428 h 704525"/>
              <a:gd name="connsiteX1" fmla="*/ 546342 w 676518"/>
              <a:gd name="connsiteY1" fmla="*/ 64960 h 704525"/>
              <a:gd name="connsiteX2" fmla="*/ 61311 w 676518"/>
              <a:gd name="connsiteY2" fmla="*/ 80863 h 704525"/>
              <a:gd name="connsiteX3" fmla="*/ 21555 w 676518"/>
              <a:gd name="connsiteY3" fmla="*/ 573844 h 704525"/>
              <a:gd name="connsiteX4" fmla="*/ 196484 w 676518"/>
              <a:gd name="connsiteY4" fmla="*/ 693113 h 704525"/>
              <a:gd name="connsiteX5" fmla="*/ 347559 w 676518"/>
              <a:gd name="connsiteY5" fmla="*/ 677211 h 704525"/>
              <a:gd name="connsiteX6" fmla="*/ 450925 w 676518"/>
              <a:gd name="connsiteY6" fmla="*/ 422770 h 704525"/>
              <a:gd name="connsiteX7" fmla="*/ 665611 w 676518"/>
              <a:gd name="connsiteY7" fmla="*/ 478428 h 704525"/>
              <a:gd name="connsiteX0" fmla="*/ 665611 w 676518"/>
              <a:gd name="connsiteY0" fmla="*/ 478428 h 697263"/>
              <a:gd name="connsiteX1" fmla="*/ 546342 w 676518"/>
              <a:gd name="connsiteY1" fmla="*/ 64960 h 697263"/>
              <a:gd name="connsiteX2" fmla="*/ 61311 w 676518"/>
              <a:gd name="connsiteY2" fmla="*/ 80863 h 697263"/>
              <a:gd name="connsiteX3" fmla="*/ 21555 w 676518"/>
              <a:gd name="connsiteY3" fmla="*/ 573844 h 697263"/>
              <a:gd name="connsiteX4" fmla="*/ 196484 w 676518"/>
              <a:gd name="connsiteY4" fmla="*/ 693113 h 697263"/>
              <a:gd name="connsiteX5" fmla="*/ 339608 w 676518"/>
              <a:gd name="connsiteY5" fmla="*/ 653357 h 697263"/>
              <a:gd name="connsiteX6" fmla="*/ 450925 w 676518"/>
              <a:gd name="connsiteY6" fmla="*/ 422770 h 697263"/>
              <a:gd name="connsiteX7" fmla="*/ 665611 w 676518"/>
              <a:gd name="connsiteY7" fmla="*/ 478428 h 697263"/>
              <a:gd name="connsiteX0" fmla="*/ 633806 w 640266"/>
              <a:gd name="connsiteY0" fmla="*/ 419957 h 678549"/>
              <a:gd name="connsiteX1" fmla="*/ 546342 w 640266"/>
              <a:gd name="connsiteY1" fmla="*/ 46246 h 678549"/>
              <a:gd name="connsiteX2" fmla="*/ 61311 w 640266"/>
              <a:gd name="connsiteY2" fmla="*/ 62149 h 678549"/>
              <a:gd name="connsiteX3" fmla="*/ 21555 w 640266"/>
              <a:gd name="connsiteY3" fmla="*/ 555130 h 678549"/>
              <a:gd name="connsiteX4" fmla="*/ 196484 w 640266"/>
              <a:gd name="connsiteY4" fmla="*/ 674399 h 678549"/>
              <a:gd name="connsiteX5" fmla="*/ 339608 w 640266"/>
              <a:gd name="connsiteY5" fmla="*/ 634643 h 678549"/>
              <a:gd name="connsiteX6" fmla="*/ 450925 w 640266"/>
              <a:gd name="connsiteY6" fmla="*/ 404056 h 678549"/>
              <a:gd name="connsiteX7" fmla="*/ 633806 w 640266"/>
              <a:gd name="connsiteY7" fmla="*/ 419957 h 678549"/>
              <a:gd name="connsiteX0" fmla="*/ 633806 w 640266"/>
              <a:gd name="connsiteY0" fmla="*/ 419957 h 678549"/>
              <a:gd name="connsiteX1" fmla="*/ 546342 w 640266"/>
              <a:gd name="connsiteY1" fmla="*/ 46246 h 678549"/>
              <a:gd name="connsiteX2" fmla="*/ 61311 w 640266"/>
              <a:gd name="connsiteY2" fmla="*/ 62149 h 678549"/>
              <a:gd name="connsiteX3" fmla="*/ 21555 w 640266"/>
              <a:gd name="connsiteY3" fmla="*/ 555130 h 678549"/>
              <a:gd name="connsiteX4" fmla="*/ 196484 w 640266"/>
              <a:gd name="connsiteY4" fmla="*/ 674399 h 678549"/>
              <a:gd name="connsiteX5" fmla="*/ 339608 w 640266"/>
              <a:gd name="connsiteY5" fmla="*/ 634643 h 678549"/>
              <a:gd name="connsiteX6" fmla="*/ 450925 w 640266"/>
              <a:gd name="connsiteY6" fmla="*/ 404056 h 678549"/>
              <a:gd name="connsiteX7" fmla="*/ 633806 w 640266"/>
              <a:gd name="connsiteY7" fmla="*/ 419957 h 678549"/>
              <a:gd name="connsiteX0" fmla="*/ 633806 w 640266"/>
              <a:gd name="connsiteY0" fmla="*/ 419957 h 678549"/>
              <a:gd name="connsiteX1" fmla="*/ 546342 w 640266"/>
              <a:gd name="connsiteY1" fmla="*/ 46246 h 678549"/>
              <a:gd name="connsiteX2" fmla="*/ 61311 w 640266"/>
              <a:gd name="connsiteY2" fmla="*/ 62149 h 678549"/>
              <a:gd name="connsiteX3" fmla="*/ 21555 w 640266"/>
              <a:gd name="connsiteY3" fmla="*/ 555130 h 678549"/>
              <a:gd name="connsiteX4" fmla="*/ 196484 w 640266"/>
              <a:gd name="connsiteY4" fmla="*/ 674399 h 678549"/>
              <a:gd name="connsiteX5" fmla="*/ 339608 w 640266"/>
              <a:gd name="connsiteY5" fmla="*/ 634643 h 678549"/>
              <a:gd name="connsiteX6" fmla="*/ 450925 w 640266"/>
              <a:gd name="connsiteY6" fmla="*/ 404056 h 678549"/>
              <a:gd name="connsiteX7" fmla="*/ 633806 w 640266"/>
              <a:gd name="connsiteY7" fmla="*/ 419957 h 67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0266" h="678549">
                <a:moveTo>
                  <a:pt x="633806" y="419957"/>
                </a:moveTo>
                <a:cubicBezTo>
                  <a:pt x="649709" y="360322"/>
                  <a:pt x="641758" y="105881"/>
                  <a:pt x="546342" y="46246"/>
                </a:cubicBezTo>
                <a:cubicBezTo>
                  <a:pt x="450926" y="-13389"/>
                  <a:pt x="148775" y="-22665"/>
                  <a:pt x="61311" y="62149"/>
                </a:cubicBezTo>
                <a:cubicBezTo>
                  <a:pt x="-26153" y="146963"/>
                  <a:pt x="-974" y="453088"/>
                  <a:pt x="21555" y="555130"/>
                </a:cubicBezTo>
                <a:cubicBezTo>
                  <a:pt x="44084" y="657172"/>
                  <a:pt x="143475" y="661147"/>
                  <a:pt x="196484" y="674399"/>
                </a:cubicBezTo>
                <a:cubicBezTo>
                  <a:pt x="249493" y="687651"/>
                  <a:pt x="286599" y="667773"/>
                  <a:pt x="339608" y="634643"/>
                </a:cubicBezTo>
                <a:cubicBezTo>
                  <a:pt x="392617" y="601513"/>
                  <a:pt x="401892" y="439837"/>
                  <a:pt x="450925" y="404056"/>
                </a:cubicBezTo>
                <a:cubicBezTo>
                  <a:pt x="499958" y="368275"/>
                  <a:pt x="522487" y="455738"/>
                  <a:pt x="633806" y="419957"/>
                </a:cubicBezTo>
                <a:close/>
              </a:path>
            </a:pathLst>
          </a:custGeom>
          <a:pattFill prst="ltUpDiag">
            <a:fgClr>
              <a:schemeClr val="tx1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9FED52F3-F1EC-4393-8475-96AEF7F05BE0}"/>
              </a:ext>
            </a:extLst>
          </p:cNvPr>
          <p:cNvSpPr txBox="1"/>
          <p:nvPr/>
        </p:nvSpPr>
        <p:spPr>
          <a:xfrm>
            <a:off x="312042" y="1398530"/>
            <a:ext cx="5785152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sympathische zenuwen: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pijn van structuren alleen voor zover </a:t>
            </a:r>
            <a:r>
              <a:rPr lang="en-GB" sz="3200" b="1" i="1">
                <a:solidFill>
                  <a:srgbClr val="C00000"/>
                </a:solidFill>
              </a:rPr>
              <a:t>boven</a:t>
            </a:r>
            <a:r>
              <a:rPr lang="en-GB" sz="3200" b="1">
                <a:solidFill>
                  <a:srgbClr val="C00000"/>
                </a:solidFill>
              </a:rPr>
              <a:t> de pijnlijn!</a:t>
            </a:r>
            <a:endParaRPr lang="en-US" sz="3200" b="1">
              <a:solidFill>
                <a:srgbClr val="C00000"/>
              </a:solidFill>
            </a:endParaRP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266294A7-9D6A-4570-9583-30639F6576DB}"/>
              </a:ext>
            </a:extLst>
          </p:cNvPr>
          <p:cNvSpPr txBox="1"/>
          <p:nvPr/>
        </p:nvSpPr>
        <p:spPr>
          <a:xfrm>
            <a:off x="8278577" y="12836833"/>
            <a:ext cx="26671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rgbClr val="C00000"/>
                </a:solidFill>
              </a:rPr>
              <a:t>Structuren </a:t>
            </a:r>
            <a:r>
              <a:rPr lang="en-GB" sz="2400" b="1" i="1">
                <a:solidFill>
                  <a:srgbClr val="C00000"/>
                </a:solidFill>
              </a:rPr>
              <a:t>onder</a:t>
            </a:r>
            <a:r>
              <a:rPr lang="en-GB" sz="2400" b="1">
                <a:solidFill>
                  <a:srgbClr val="C00000"/>
                </a:solidFill>
              </a:rPr>
              <a:t> de pijnlijn (gearceerd): andere route!</a:t>
            </a:r>
            <a:endParaRPr lang="en-US" sz="2400" b="1">
              <a:solidFill>
                <a:srgbClr val="C00000"/>
              </a:solidFill>
            </a:endParaRPr>
          </a:p>
        </p:txBody>
      </p:sp>
      <p:grpSp>
        <p:nvGrpSpPr>
          <p:cNvPr id="494" name="Labels">
            <a:extLst>
              <a:ext uri="{FF2B5EF4-FFF2-40B4-BE49-F238E27FC236}">
                <a16:creationId xmlns:a16="http://schemas.microsoft.com/office/drawing/2014/main" id="{299D85CB-7DAC-4121-B3F4-A6F22E813E9F}"/>
              </a:ext>
            </a:extLst>
          </p:cNvPr>
          <p:cNvGrpSpPr/>
          <p:nvPr/>
        </p:nvGrpSpPr>
        <p:grpSpPr>
          <a:xfrm>
            <a:off x="43710" y="1215507"/>
            <a:ext cx="10550570" cy="9889857"/>
            <a:chOff x="43710" y="1215507"/>
            <a:chExt cx="10550570" cy="9889857"/>
          </a:xfrm>
        </p:grpSpPr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F7C26142-71D0-4565-AFEA-69B763422674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73EB477-2888-4F00-9EDC-B9379349E5F4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 hidden="1">
              <a:extLst>
                <a:ext uri="{FF2B5EF4-FFF2-40B4-BE49-F238E27FC236}">
                  <a16:creationId xmlns:a16="http://schemas.microsoft.com/office/drawing/2014/main" id="{8C36F048-837C-4A33-A09F-189693A92337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>
              <a:extLst>
                <a:ext uri="{FF2B5EF4-FFF2-40B4-BE49-F238E27FC236}">
                  <a16:creationId xmlns:a16="http://schemas.microsoft.com/office/drawing/2014/main" id="{0BD91772-5D09-41E0-97E3-E2CDB235A022}"/>
                </a:ext>
              </a:extLst>
            </p:cNvPr>
            <p:cNvSpPr txBox="1"/>
            <p:nvPr/>
          </p:nvSpPr>
          <p:spPr>
            <a:xfrm>
              <a:off x="182207" y="8065551"/>
              <a:ext cx="4073418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Lumbale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C4E2263E-E91C-4D5E-BC99-52F3FE1734DF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40E5BF70-6B2F-44EE-A408-DF8FC9A74F62}"/>
                </a:ext>
              </a:extLst>
            </p:cNvPr>
            <p:cNvSpPr txBox="1"/>
            <p:nvPr/>
          </p:nvSpPr>
          <p:spPr>
            <a:xfrm>
              <a:off x="43710" y="6387338"/>
              <a:ext cx="39486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5A51407F-19D3-4FB4-BEF1-F7E24AE3DD4C}"/>
                </a:ext>
              </a:extLst>
            </p:cNvPr>
            <p:cNvSpPr txBox="1"/>
            <p:nvPr/>
          </p:nvSpPr>
          <p:spPr>
            <a:xfrm>
              <a:off x="80439" y="8504250"/>
              <a:ext cx="4496235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 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inf., plexus hypogastr. sup.</a:t>
              </a:r>
              <a:r>
                <a:rPr lang="en-US" sz="2000" b="1">
                  <a:solidFill>
                    <a:srgbClr val="FF0000"/>
                  </a:solidFill>
                </a:rPr>
                <a:t>, n</a:t>
              </a:r>
              <a:r>
                <a:rPr lang="en-GB" sz="2000" b="1">
                  <a:solidFill>
                    <a:srgbClr val="FF0000"/>
                  </a:solidFill>
                </a:rPr>
                <a:t>. hypogastricus, plexus hypogastr. inf.</a:t>
              </a:r>
              <a:r>
                <a:rPr lang="en-US" sz="2000" b="1">
                  <a:solidFill>
                    <a:srgbClr val="FF0000"/>
                  </a:solidFill>
                </a:rPr>
                <a:t> </a:t>
              </a:r>
            </a:p>
          </p:txBody>
        </p:sp>
        <p:sp>
          <p:nvSpPr>
            <p:cNvPr id="502" name="TextBox 501">
              <a:extLst>
                <a:ext uri="{FF2B5EF4-FFF2-40B4-BE49-F238E27FC236}">
                  <a16:creationId xmlns:a16="http://schemas.microsoft.com/office/drawing/2014/main" id="{5E5447AC-6550-4154-B974-9F75E0539702}"/>
                </a:ext>
              </a:extLst>
            </p:cNvPr>
            <p:cNvSpPr txBox="1"/>
            <p:nvPr/>
          </p:nvSpPr>
          <p:spPr>
            <a:xfrm>
              <a:off x="91445" y="7535092"/>
              <a:ext cx="4389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757B8EDC-5B64-4203-86B7-EEBB01721CF4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35E71947-BEC6-4621-86FC-761C3A6DE03E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4EDE133E-B7AE-4DCE-B2F0-AE6587FF55AF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CC9AB087-A95F-46C9-93CF-BCF4EA247A90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885700F-D3C8-4A2A-8B02-F8B0A720E03A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sp>
        <p:nvSpPr>
          <p:cNvPr id="531" name="TextBox 530">
            <a:extLst>
              <a:ext uri="{FF2B5EF4-FFF2-40B4-BE49-F238E27FC236}">
                <a16:creationId xmlns:a16="http://schemas.microsoft.com/office/drawing/2014/main" id="{5BF02BA1-DB32-4AB3-BF8D-AF7FD067907F}"/>
              </a:ext>
            </a:extLst>
          </p:cNvPr>
          <p:cNvSpPr txBox="1"/>
          <p:nvPr/>
        </p:nvSpPr>
        <p:spPr>
          <a:xfrm>
            <a:off x="826222" y="7161637"/>
            <a:ext cx="2537620" cy="3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000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sz="20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532" name="Straight Arrow Connector 531">
            <a:extLst>
              <a:ext uri="{FF2B5EF4-FFF2-40B4-BE49-F238E27FC236}">
                <a16:creationId xmlns:a16="http://schemas.microsoft.com/office/drawing/2014/main" id="{E5FC4748-4E8A-4370-A72E-84D10F9B3A22}"/>
              </a:ext>
            </a:extLst>
          </p:cNvPr>
          <p:cNvCxnSpPr>
            <a:cxnSpLocks/>
          </p:cNvCxnSpPr>
          <p:nvPr/>
        </p:nvCxnSpPr>
        <p:spPr>
          <a:xfrm flipV="1">
            <a:off x="172030" y="6476175"/>
            <a:ext cx="45986" cy="3710184"/>
          </a:xfrm>
          <a:prstGeom prst="straightConnector1">
            <a:avLst/>
          </a:prstGeom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338117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Pijnlijn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25931"/>
            <a:ext cx="6162449" cy="7075672"/>
            <a:chOff x="4228893" y="278296"/>
            <a:chExt cx="4544982" cy="6023111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5287617" y="2992971"/>
              <a:ext cx="2099534" cy="113359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534" h="1133599">
                  <a:moveTo>
                    <a:pt x="0" y="744142"/>
                  </a:moveTo>
                  <a:cubicBezTo>
                    <a:pt x="115956" y="807918"/>
                    <a:pt x="231913" y="871694"/>
                    <a:pt x="357809" y="893229"/>
                  </a:cubicBezTo>
                  <a:cubicBezTo>
                    <a:pt x="483705" y="914764"/>
                    <a:pt x="629478" y="891573"/>
                    <a:pt x="755374" y="873351"/>
                  </a:cubicBezTo>
                  <a:cubicBezTo>
                    <a:pt x="881270" y="855129"/>
                    <a:pt x="1017105" y="788869"/>
                    <a:pt x="1113183" y="783899"/>
                  </a:cubicBezTo>
                  <a:cubicBezTo>
                    <a:pt x="1209261" y="778929"/>
                    <a:pt x="1240735" y="787211"/>
                    <a:pt x="1331844" y="843533"/>
                  </a:cubicBezTo>
                  <a:cubicBezTo>
                    <a:pt x="1422953" y="899855"/>
                    <a:pt x="1553818" y="1087042"/>
                    <a:pt x="1659835" y="1121829"/>
                  </a:cubicBezTo>
                  <a:cubicBezTo>
                    <a:pt x="1765852" y="1156616"/>
                    <a:pt x="1895061" y="1108577"/>
                    <a:pt x="1967948" y="1052255"/>
                  </a:cubicBezTo>
                  <a:cubicBezTo>
                    <a:pt x="2040835" y="995933"/>
                    <a:pt x="2113722" y="894886"/>
                    <a:pt x="2097157" y="783899"/>
                  </a:cubicBezTo>
                  <a:cubicBezTo>
                    <a:pt x="2080592" y="672912"/>
                    <a:pt x="1949727" y="512229"/>
                    <a:pt x="1868557" y="386333"/>
                  </a:cubicBezTo>
                  <a:cubicBezTo>
                    <a:pt x="1787388" y="260437"/>
                    <a:pt x="1653210" y="84847"/>
                    <a:pt x="1610140" y="28525"/>
                  </a:cubicBezTo>
                  <a:cubicBezTo>
                    <a:pt x="1567070" y="-27797"/>
                    <a:pt x="1588605" y="10303"/>
                    <a:pt x="1610140" y="48403"/>
                  </a:cubicBezTo>
                </a:path>
              </a:pathLst>
            </a:custGeom>
            <a:noFill/>
            <a:ln w="76200">
              <a:solidFill>
                <a:schemeClr val="bg2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770CE4A-A060-4FFE-825A-AB997BA22E4C}"/>
              </a:ext>
            </a:extLst>
          </p:cNvPr>
          <p:cNvGrpSpPr/>
          <p:nvPr/>
        </p:nvGrpSpPr>
        <p:grpSpPr>
          <a:xfrm>
            <a:off x="195943" y="4286553"/>
            <a:ext cx="4816672" cy="7015050"/>
            <a:chOff x="195943" y="4328566"/>
            <a:chExt cx="4620729" cy="6729677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FE2E916F-FF5B-4453-B3AA-424B92CDFE2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943" y="4328566"/>
              <a:ext cx="4620729" cy="6729677"/>
            </a:xfrm>
            <a:prstGeom prst="rect">
              <a:avLst/>
            </a:prstGeom>
          </p:spPr>
        </p:pic>
        <p:sp>
          <p:nvSpPr>
            <p:cNvPr id="14" name="Freeform 3">
              <a:extLst>
                <a:ext uri="{FF2B5EF4-FFF2-40B4-BE49-F238E27FC236}">
                  <a16:creationId xmlns:a16="http://schemas.microsoft.com/office/drawing/2014/main" id="{646B85D7-8A23-4279-BB4C-8E57FFA1462A}"/>
                </a:ext>
              </a:extLst>
            </p:cNvPr>
            <p:cNvSpPr/>
            <p:nvPr/>
          </p:nvSpPr>
          <p:spPr>
            <a:xfrm>
              <a:off x="3027108" y="9020313"/>
              <a:ext cx="45719" cy="437195"/>
            </a:xfrm>
            <a:custGeom>
              <a:avLst/>
              <a:gdLst>
                <a:gd name="connsiteX0" fmla="*/ 0 w 248478"/>
                <a:gd name="connsiteY0" fmla="*/ 0 h 457200"/>
                <a:gd name="connsiteX1" fmla="*/ 248478 w 248478"/>
                <a:gd name="connsiteY1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478" h="457200">
                  <a:moveTo>
                    <a:pt x="0" y="0"/>
                  </a:moveTo>
                  <a:lnTo>
                    <a:pt x="248478" y="457200"/>
                  </a:lnTo>
                </a:path>
              </a:pathLst>
            </a:custGeom>
            <a:noFill/>
            <a:ln w="57150">
              <a:solidFill>
                <a:schemeClr val="bg1"/>
              </a:solidFill>
              <a:prstDash val="sysDot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" name="Freeform 21">
            <a:extLst>
              <a:ext uri="{FF2B5EF4-FFF2-40B4-BE49-F238E27FC236}">
                <a16:creationId xmlns:a16="http://schemas.microsoft.com/office/drawing/2014/main" id="{1C217B62-2892-4473-990C-729F9877BCAE}"/>
              </a:ext>
            </a:extLst>
          </p:cNvPr>
          <p:cNvSpPr/>
          <p:nvPr/>
        </p:nvSpPr>
        <p:spPr>
          <a:xfrm rot="12100153" flipH="1">
            <a:off x="2935450" y="9471257"/>
            <a:ext cx="1421141" cy="1882707"/>
          </a:xfrm>
          <a:custGeom>
            <a:avLst/>
            <a:gdLst>
              <a:gd name="connsiteX0" fmla="*/ 1182757 w 1182757"/>
              <a:gd name="connsiteY0" fmla="*/ 0 h 1063600"/>
              <a:gd name="connsiteX1" fmla="*/ 457200 w 1182757"/>
              <a:gd name="connsiteY1" fmla="*/ 964096 h 1063600"/>
              <a:gd name="connsiteX2" fmla="*/ 0 w 1182757"/>
              <a:gd name="connsiteY2" fmla="*/ 983974 h 10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2757" h="1063600">
                <a:moveTo>
                  <a:pt x="1182757" y="0"/>
                </a:moveTo>
                <a:cubicBezTo>
                  <a:pt x="918541" y="400050"/>
                  <a:pt x="654326" y="800100"/>
                  <a:pt x="457200" y="964096"/>
                </a:cubicBezTo>
                <a:cubicBezTo>
                  <a:pt x="260074" y="1128092"/>
                  <a:pt x="130037" y="1056033"/>
                  <a:pt x="0" y="983974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Freeform 22">
            <a:extLst>
              <a:ext uri="{FF2B5EF4-FFF2-40B4-BE49-F238E27FC236}">
                <a16:creationId xmlns:a16="http://schemas.microsoft.com/office/drawing/2014/main" id="{E038A0A2-96E1-4159-B1E6-DF7FF86FAAD1}"/>
              </a:ext>
            </a:extLst>
          </p:cNvPr>
          <p:cNvSpPr/>
          <p:nvPr/>
        </p:nvSpPr>
        <p:spPr>
          <a:xfrm rot="19542285">
            <a:off x="4353562" y="8926259"/>
            <a:ext cx="2345372" cy="2149662"/>
          </a:xfrm>
          <a:custGeom>
            <a:avLst/>
            <a:gdLst>
              <a:gd name="connsiteX0" fmla="*/ 0 w 993913"/>
              <a:gd name="connsiteY0" fmla="*/ 519105 h 519105"/>
              <a:gd name="connsiteX1" fmla="*/ 566530 w 993913"/>
              <a:gd name="connsiteY1" fmla="*/ 51965 h 519105"/>
              <a:gd name="connsiteX2" fmla="*/ 993913 w 993913"/>
              <a:gd name="connsiteY2" fmla="*/ 32087 h 51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19105">
                <a:moveTo>
                  <a:pt x="0" y="519105"/>
                </a:moveTo>
                <a:cubicBezTo>
                  <a:pt x="200439" y="326120"/>
                  <a:pt x="400878" y="133135"/>
                  <a:pt x="566530" y="51965"/>
                </a:cubicBezTo>
                <a:cubicBezTo>
                  <a:pt x="732182" y="-29205"/>
                  <a:pt x="863047" y="1441"/>
                  <a:pt x="993913" y="32087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925952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Pijnlijn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25931"/>
            <a:ext cx="6162449" cy="7075672"/>
            <a:chOff x="4228893" y="278296"/>
            <a:chExt cx="4544982" cy="6023111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5287617" y="2992971"/>
              <a:ext cx="2099534" cy="113359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534" h="1133599">
                  <a:moveTo>
                    <a:pt x="0" y="744142"/>
                  </a:moveTo>
                  <a:cubicBezTo>
                    <a:pt x="115956" y="807918"/>
                    <a:pt x="231913" y="871694"/>
                    <a:pt x="357809" y="893229"/>
                  </a:cubicBezTo>
                  <a:cubicBezTo>
                    <a:pt x="483705" y="914764"/>
                    <a:pt x="629478" y="891573"/>
                    <a:pt x="755374" y="873351"/>
                  </a:cubicBezTo>
                  <a:cubicBezTo>
                    <a:pt x="881270" y="855129"/>
                    <a:pt x="1017105" y="788869"/>
                    <a:pt x="1113183" y="783899"/>
                  </a:cubicBezTo>
                  <a:cubicBezTo>
                    <a:pt x="1209261" y="778929"/>
                    <a:pt x="1240735" y="787211"/>
                    <a:pt x="1331844" y="843533"/>
                  </a:cubicBezTo>
                  <a:cubicBezTo>
                    <a:pt x="1422953" y="899855"/>
                    <a:pt x="1553818" y="1087042"/>
                    <a:pt x="1659835" y="1121829"/>
                  </a:cubicBezTo>
                  <a:cubicBezTo>
                    <a:pt x="1765852" y="1156616"/>
                    <a:pt x="1895061" y="1108577"/>
                    <a:pt x="1967948" y="1052255"/>
                  </a:cubicBezTo>
                  <a:cubicBezTo>
                    <a:pt x="2040835" y="995933"/>
                    <a:pt x="2113722" y="894886"/>
                    <a:pt x="2097157" y="783899"/>
                  </a:cubicBezTo>
                  <a:cubicBezTo>
                    <a:pt x="2080592" y="672912"/>
                    <a:pt x="1949727" y="512229"/>
                    <a:pt x="1868557" y="386333"/>
                  </a:cubicBezTo>
                  <a:cubicBezTo>
                    <a:pt x="1787388" y="260437"/>
                    <a:pt x="1653210" y="84847"/>
                    <a:pt x="1610140" y="28525"/>
                  </a:cubicBezTo>
                  <a:cubicBezTo>
                    <a:pt x="1567070" y="-27797"/>
                    <a:pt x="1588605" y="10303"/>
                    <a:pt x="1610140" y="48403"/>
                  </a:cubicBezTo>
                </a:path>
              </a:pathLst>
            </a:custGeom>
            <a:noFill/>
            <a:ln w="76200">
              <a:solidFill>
                <a:schemeClr val="bg2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770CE4A-A060-4FFE-825A-AB997BA22E4C}"/>
              </a:ext>
            </a:extLst>
          </p:cNvPr>
          <p:cNvGrpSpPr/>
          <p:nvPr/>
        </p:nvGrpSpPr>
        <p:grpSpPr>
          <a:xfrm>
            <a:off x="195943" y="4286553"/>
            <a:ext cx="4816672" cy="7015050"/>
            <a:chOff x="195943" y="4328566"/>
            <a:chExt cx="4620729" cy="6729677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FE2E916F-FF5B-4453-B3AA-424B92CDFE2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943" y="4328566"/>
              <a:ext cx="4620729" cy="6729677"/>
            </a:xfrm>
            <a:prstGeom prst="rect">
              <a:avLst/>
            </a:prstGeom>
          </p:spPr>
        </p:pic>
        <p:sp>
          <p:nvSpPr>
            <p:cNvPr id="14" name="Freeform 3">
              <a:extLst>
                <a:ext uri="{FF2B5EF4-FFF2-40B4-BE49-F238E27FC236}">
                  <a16:creationId xmlns:a16="http://schemas.microsoft.com/office/drawing/2014/main" id="{646B85D7-8A23-4279-BB4C-8E57FFA1462A}"/>
                </a:ext>
              </a:extLst>
            </p:cNvPr>
            <p:cNvSpPr/>
            <p:nvPr/>
          </p:nvSpPr>
          <p:spPr>
            <a:xfrm>
              <a:off x="3027108" y="9020313"/>
              <a:ext cx="45719" cy="437195"/>
            </a:xfrm>
            <a:custGeom>
              <a:avLst/>
              <a:gdLst>
                <a:gd name="connsiteX0" fmla="*/ 0 w 248478"/>
                <a:gd name="connsiteY0" fmla="*/ 0 h 457200"/>
                <a:gd name="connsiteX1" fmla="*/ 248478 w 248478"/>
                <a:gd name="connsiteY1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478" h="457200">
                  <a:moveTo>
                    <a:pt x="0" y="0"/>
                  </a:moveTo>
                  <a:lnTo>
                    <a:pt x="248478" y="457200"/>
                  </a:lnTo>
                </a:path>
              </a:pathLst>
            </a:custGeom>
            <a:noFill/>
            <a:ln w="57150">
              <a:solidFill>
                <a:schemeClr val="bg1"/>
              </a:solidFill>
              <a:prstDash val="sysDot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" name="Freeform 21">
            <a:extLst>
              <a:ext uri="{FF2B5EF4-FFF2-40B4-BE49-F238E27FC236}">
                <a16:creationId xmlns:a16="http://schemas.microsoft.com/office/drawing/2014/main" id="{1C217B62-2892-4473-990C-729F9877BCAE}"/>
              </a:ext>
            </a:extLst>
          </p:cNvPr>
          <p:cNvSpPr/>
          <p:nvPr/>
        </p:nvSpPr>
        <p:spPr>
          <a:xfrm rot="12100153" flipH="1">
            <a:off x="2935450" y="9471257"/>
            <a:ext cx="1421141" cy="1882707"/>
          </a:xfrm>
          <a:custGeom>
            <a:avLst/>
            <a:gdLst>
              <a:gd name="connsiteX0" fmla="*/ 1182757 w 1182757"/>
              <a:gd name="connsiteY0" fmla="*/ 0 h 1063600"/>
              <a:gd name="connsiteX1" fmla="*/ 457200 w 1182757"/>
              <a:gd name="connsiteY1" fmla="*/ 964096 h 1063600"/>
              <a:gd name="connsiteX2" fmla="*/ 0 w 1182757"/>
              <a:gd name="connsiteY2" fmla="*/ 983974 h 10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2757" h="1063600">
                <a:moveTo>
                  <a:pt x="1182757" y="0"/>
                </a:moveTo>
                <a:cubicBezTo>
                  <a:pt x="918541" y="400050"/>
                  <a:pt x="654326" y="800100"/>
                  <a:pt x="457200" y="964096"/>
                </a:cubicBezTo>
                <a:cubicBezTo>
                  <a:pt x="260074" y="1128092"/>
                  <a:pt x="130037" y="1056033"/>
                  <a:pt x="0" y="983974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Freeform 22">
            <a:extLst>
              <a:ext uri="{FF2B5EF4-FFF2-40B4-BE49-F238E27FC236}">
                <a16:creationId xmlns:a16="http://schemas.microsoft.com/office/drawing/2014/main" id="{E038A0A2-96E1-4159-B1E6-DF7FF86FAAD1}"/>
              </a:ext>
            </a:extLst>
          </p:cNvPr>
          <p:cNvSpPr/>
          <p:nvPr/>
        </p:nvSpPr>
        <p:spPr>
          <a:xfrm rot="19542285">
            <a:off x="4353562" y="8926259"/>
            <a:ext cx="2345372" cy="2149662"/>
          </a:xfrm>
          <a:custGeom>
            <a:avLst/>
            <a:gdLst>
              <a:gd name="connsiteX0" fmla="*/ 0 w 993913"/>
              <a:gd name="connsiteY0" fmla="*/ 519105 h 519105"/>
              <a:gd name="connsiteX1" fmla="*/ 566530 w 993913"/>
              <a:gd name="connsiteY1" fmla="*/ 51965 h 519105"/>
              <a:gd name="connsiteX2" fmla="*/ 993913 w 993913"/>
              <a:gd name="connsiteY2" fmla="*/ 32087 h 51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19105">
                <a:moveTo>
                  <a:pt x="0" y="519105"/>
                </a:moveTo>
                <a:cubicBezTo>
                  <a:pt x="200439" y="326120"/>
                  <a:pt x="400878" y="133135"/>
                  <a:pt x="566530" y="51965"/>
                </a:cubicBezTo>
                <a:cubicBezTo>
                  <a:pt x="732182" y="-29205"/>
                  <a:pt x="863047" y="1441"/>
                  <a:pt x="993913" y="32087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  <p:sp>
        <p:nvSpPr>
          <p:cNvPr id="17" name="TextBox 2">
            <a:extLst>
              <a:ext uri="{FF2B5EF4-FFF2-40B4-BE49-F238E27FC236}">
                <a16:creationId xmlns:a16="http://schemas.microsoft.com/office/drawing/2014/main" id="{AEB14FB1-C20B-49D0-A388-30C41A1090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6991" y="4809318"/>
            <a:ext cx="4150961" cy="1200329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rgbClr val="C00000"/>
                </a:solidFill>
                <a:latin typeface="+mn-lt"/>
              </a:rPr>
              <a:t>meelopend met </a:t>
            </a:r>
            <a:r>
              <a:rPr lang="en-US" altLang="en-US" sz="3600">
                <a:solidFill>
                  <a:srgbClr val="C00000"/>
                </a:solidFill>
                <a:latin typeface="+mn-lt"/>
              </a:rPr>
              <a:t>Sympathicus</a:t>
            </a:r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51BE3154-C4FC-4459-988A-97704272D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519" y="10744879"/>
            <a:ext cx="3890082" cy="1200329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chemeClr val="accent1">
                    <a:lumMod val="75000"/>
                  </a:schemeClr>
                </a:solidFill>
                <a:latin typeface="+mn-lt"/>
              </a:rPr>
              <a:t>meelopend met </a:t>
            </a:r>
            <a:r>
              <a:rPr lang="en-US" altLang="en-US" sz="3600">
                <a:solidFill>
                  <a:schemeClr val="accent1">
                    <a:lumMod val="75000"/>
                  </a:schemeClr>
                </a:solidFill>
                <a:latin typeface="+mn-lt"/>
              </a:rPr>
              <a:t>Parasympathicus</a:t>
            </a:r>
          </a:p>
        </p:txBody>
      </p:sp>
      <p:sp>
        <p:nvSpPr>
          <p:cNvPr id="20" name="Right Arrow 27">
            <a:extLst>
              <a:ext uri="{FF2B5EF4-FFF2-40B4-BE49-F238E27FC236}">
                <a16:creationId xmlns:a16="http://schemas.microsoft.com/office/drawing/2014/main" id="{CE9ED954-7228-449C-B2A5-E1C37289491D}"/>
              </a:ext>
            </a:extLst>
          </p:cNvPr>
          <p:cNvSpPr/>
          <p:nvPr/>
        </p:nvSpPr>
        <p:spPr>
          <a:xfrm rot="15588076">
            <a:off x="6337165" y="6925263"/>
            <a:ext cx="1822929" cy="477078"/>
          </a:xfrm>
          <a:prstGeom prst="rightArrow">
            <a:avLst/>
          </a:prstGeom>
          <a:solidFill>
            <a:srgbClr val="EB212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ight Arrow 25">
            <a:extLst>
              <a:ext uri="{FF2B5EF4-FFF2-40B4-BE49-F238E27FC236}">
                <a16:creationId xmlns:a16="http://schemas.microsoft.com/office/drawing/2014/main" id="{C463D8B8-C3C6-49C0-9CEE-0D9B9FCACB58}"/>
              </a:ext>
            </a:extLst>
          </p:cNvPr>
          <p:cNvSpPr/>
          <p:nvPr/>
        </p:nvSpPr>
        <p:spPr>
          <a:xfrm rot="4687479">
            <a:off x="6882447" y="9359656"/>
            <a:ext cx="1639901" cy="47707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5606580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3535</TotalTime>
  <Words>8033</Words>
  <Application>Microsoft Office PowerPoint</Application>
  <PresentationFormat>Custom</PresentationFormat>
  <Paragraphs>1609</Paragraphs>
  <Slides>71</Slides>
  <Notes>0</Notes>
  <HiddenSlides>11</HiddenSlides>
  <MMClips>0</MMClips>
  <ScaleCrop>false</ScaleCrop>
  <HeadingPairs>
    <vt:vector size="8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0</vt:i4>
      </vt:variant>
      <vt:variant>
        <vt:lpstr>Slide Titles</vt:lpstr>
      </vt:variant>
      <vt:variant>
        <vt:i4>71</vt:i4>
      </vt:variant>
    </vt:vector>
  </HeadingPairs>
  <TitlesOfParts>
    <vt:vector size="76" baseType="lpstr">
      <vt:lpstr>Arial</vt:lpstr>
      <vt:lpstr>Calibri</vt:lpstr>
      <vt:lpstr>Calibri Light</vt:lpstr>
      <vt:lpstr>Wingdings</vt:lpstr>
      <vt:lpstr>Office Theme</vt:lpstr>
      <vt:lpstr>Pijn routes  en  klinische toepassingen</vt:lpstr>
      <vt:lpstr>Vooraf… </vt:lpstr>
      <vt:lpstr>PowerPoint Presentation</vt:lpstr>
      <vt:lpstr>Algemene principes</vt:lpstr>
      <vt:lpstr>Algemene principes</vt:lpstr>
      <vt:lpstr>Somatische pijn  vs.  Viscerale pijn</vt:lpstr>
      <vt:lpstr>Algemene principes</vt:lpstr>
      <vt:lpstr>Pijnlijn </vt:lpstr>
      <vt:lpstr>Pijnlijn </vt:lpstr>
      <vt:lpstr>Meelopend met … sympathische/parasympathische zenuw maar prikkel verloopt in omgekeerde richting</vt:lpstr>
      <vt:lpstr>Referred pain </vt:lpstr>
      <vt:lpstr>PowerPoint Presentation</vt:lpstr>
      <vt:lpstr>PowerPoint Presentation</vt:lpstr>
      <vt:lpstr>PowerPoint Presentation</vt:lpstr>
      <vt:lpstr>Algemene principes</vt:lpstr>
      <vt:lpstr>3 pijn routes </vt:lpstr>
      <vt:lpstr>Klinische voorbeelden</vt:lpstr>
      <vt:lpstr>3 pijn routes </vt:lpstr>
      <vt:lpstr>Uitwendige wond  of trauma ledematen</vt:lpstr>
      <vt:lpstr>PowerPoint Presentation</vt:lpstr>
      <vt:lpstr>3 pijn routes </vt:lpstr>
      <vt:lpstr>Coronair ischemie,  hartinfarct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Boven de pijnlijn: meelopend met sympathische zenuwen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Boven de pijnlijn: meelopend met sympathische zenuwen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Maar óók: Referred pain  processen rond diafragma en galblaas  pijn in schouder</vt:lpstr>
      <vt:lpstr>PowerPoint Presentation</vt:lpstr>
      <vt:lpstr>Boven de pijnlijn: meelopend met sympathische zenuwen </vt:lpstr>
      <vt:lpstr>3 pijn routes </vt:lpstr>
      <vt:lpstr>PowerPoint Presentation</vt:lpstr>
      <vt:lpstr>PowerPoint Presentation</vt:lpstr>
      <vt:lpstr>3 pijn routes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Cervix: onder de pijnlijn </vt:lpstr>
      <vt:lpstr>PowerPoint Presentation</vt:lpstr>
      <vt:lpstr>PowerPoint Presentation</vt:lpstr>
      <vt:lpstr>Klinische toepassingen </vt:lpstr>
      <vt:lpstr>Klinische toepassingen </vt:lpstr>
      <vt:lpstr>PowerPoint Presentation</vt:lpstr>
      <vt:lpstr>PowerPoint Presentation</vt:lpstr>
      <vt:lpstr>Klinische toepassingen </vt:lpstr>
      <vt:lpstr>PowerPoint Presentation</vt:lpstr>
      <vt:lpstr>Klinische toepassingen </vt:lpstr>
      <vt:lpstr>PowerPoint Presentation</vt:lpstr>
      <vt:lpstr>Samenvatting </vt:lpstr>
      <vt:lpstr>PowerPoint Presentation</vt:lpstr>
      <vt:lpstr>Sympathisch naar hart, long, oesophagus </vt:lpstr>
      <vt:lpstr>Pijn van hart, long, oesophagus </vt:lpstr>
      <vt:lpstr>Sympathisch naar buik- en bekkenorganen </vt:lpstr>
      <vt:lpstr>Pijn van buikorganen  (t/m middendarm – colon transversum) 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Oscar Paul Gobée</dc:creator>
  <cp:lastModifiedBy>Oscar Paul Gobée</cp:lastModifiedBy>
  <cp:revision>135</cp:revision>
  <dcterms:created xsi:type="dcterms:W3CDTF">2022-01-27T13:49:41Z</dcterms:created>
  <dcterms:modified xsi:type="dcterms:W3CDTF">2024-03-08T01:01:37Z</dcterms:modified>
</cp:coreProperties>
</file>